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14"/>
  </p:notesMasterIdLst>
  <p:handoutMasterIdLst>
    <p:handoutMasterId r:id="rId15"/>
  </p:handoutMasterIdLst>
  <p:sldIdLst>
    <p:sldId id="290" r:id="rId2"/>
    <p:sldId id="399" r:id="rId3"/>
    <p:sldId id="258" r:id="rId4"/>
    <p:sldId id="357" r:id="rId5"/>
    <p:sldId id="391" r:id="rId6"/>
    <p:sldId id="405" r:id="rId7"/>
    <p:sldId id="392" r:id="rId8"/>
    <p:sldId id="394" r:id="rId9"/>
    <p:sldId id="401" r:id="rId10"/>
    <p:sldId id="402" r:id="rId11"/>
    <p:sldId id="403" r:id="rId12"/>
    <p:sldId id="404" r:id="rId13"/>
  </p:sldIdLst>
  <p:sldSz cx="9144000" cy="6858000" type="screen4x3"/>
  <p:notesSz cx="9939338" cy="6805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FF"/>
    <a:srgbClr val="CC00CC"/>
    <a:srgbClr val="800080"/>
    <a:srgbClr val="385D8A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4660"/>
  </p:normalViewPr>
  <p:slideViewPr>
    <p:cSldViewPr>
      <p:cViewPr varScale="1">
        <p:scale>
          <a:sx n="94" d="100"/>
          <a:sy n="94" d="100"/>
        </p:scale>
        <p:origin x="-108" y="-186"/>
      </p:cViewPr>
      <p:guideLst>
        <p:guide orient="horz" pos="211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72"/>
    </p:cViewPr>
  </p:sorterViewPr>
  <p:notesViewPr>
    <p:cSldViewPr>
      <p:cViewPr varScale="1">
        <p:scale>
          <a:sx n="105" d="100"/>
          <a:sy n="105" d="100"/>
        </p:scale>
        <p:origin x="-414" y="-90"/>
      </p:cViewPr>
      <p:guideLst>
        <p:guide orient="horz" pos="2143"/>
        <p:guide pos="3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Grp="1" noChangeArrowheads="1"/>
          </p:cNvSpPr>
          <p:nvPr>
            <p:ph type="ftr" sz="quarter" idx="2"/>
          </p:nvPr>
        </p:nvSpPr>
        <p:spPr bwMode="auto">
          <a:xfrm>
            <a:off x="0" y="6492875"/>
            <a:ext cx="9939338" cy="3127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tabLst>
                <a:tab pos="9055100" algn="r"/>
              </a:tabLst>
              <a:defRPr sz="800" i="1" noProof="1">
                <a:latin typeface="Times New Roman" pitchFamily="18" charset="0"/>
                <a:ea typeface="新細明體" pitchFamily="18" charset="-12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zh-HK" altLang="zh-HK" noProof="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2814638" y="6492875"/>
            <a:ext cx="4310062" cy="31273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800">
                <a:latin typeface="Times New Roman" panose="02020603050405020304" pitchFamily="18" charset="0"/>
                <a:ea typeface="新細明體" charset="-12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77F7F42-357D-40A7-AEDC-E963B71A8378}" type="slidenum">
              <a:rPr lang="zh-HK" altLang="en-US"/>
              <a:pPr>
                <a:defRPr/>
              </a:pPr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77497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CE29CF4-AC6A-41D0-B983-AAA5574D7658}" type="datetimeFigureOut">
              <a:rPr lang="zh-HK" altLang="en-US"/>
              <a:pPr>
                <a:defRPr/>
              </a:pPr>
              <a:t>11/10/2019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2012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HK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5363" y="3232150"/>
            <a:ext cx="7948612" cy="3062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HK" altLang="en-US" noProof="0" smtClean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6430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9275" y="6464300"/>
            <a:ext cx="430847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CD8742D-BC0E-45E7-9B8D-80B5929E64A3}" type="slidenum">
              <a:rPr lang="zh-HK" altLang="en-US"/>
              <a:pPr>
                <a:defRPr/>
              </a:pPr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01830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HK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6617D4-0AA8-4BAF-8FFA-7883EECA6ED5}" type="slidenum">
              <a:rPr lang="zh-HK" altLang="en-US" smtClean="0"/>
              <a:pPr>
                <a:defRPr/>
              </a:pPr>
              <a:t>1</a:t>
            </a:fld>
            <a:endParaRPr lang="zh-HK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2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5C787E-E8D3-4587-AF56-82292F21D305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804BE8-B7D2-46A7-A167-00CDE04E6D0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726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3C748-D51D-4631-BD72-6B06C598B8A1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E38C5-D3D7-4884-8F16-E3665BFD2C0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2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9F7A3-D7B2-4390-8F38-D88AC6524CFC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57681-5959-4D4E-AD2C-B22C8460345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9765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>
          <a:xfrm>
            <a:off x="3492500" y="623728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F5B9E-5583-4FFF-B4F9-96644B81C1D1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5626100" y="6237288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423275" y="6237288"/>
            <a:ext cx="457200" cy="476250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fld id="{8680E7DD-595E-4A6E-BC83-E1B1463CD6F4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36799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Rectangle 13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6" name="Oval 1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7" name="Oval 1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3EB250-E03D-4FDD-8673-9C3E2E3A2242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EC8847-C8BA-4ADC-B8C0-A9914F65109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3670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8E370-CA7B-40AD-B766-97B1BF25A017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7F951-B69C-49C7-B998-1BB06D02993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65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2922AD-8381-4B76-8EFA-4438F030D70C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BE0684-207F-4452-B15A-C28BE627563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90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FF3DA-26A2-4AC9-8FC3-6C93CE4E77B4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4A55A-59C0-4EE2-84E4-CDB51DA9F87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698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3" name="Rectangle 13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8B6077-4C79-4896-9F12-5F9A76418A65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88A99F-1A80-4C3A-86A7-6292356798D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1178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135C1D-B7AC-486C-AB01-A0651048DD6D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79EEED-535A-4BCD-84E3-AC9A04D1CA7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72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kumimoji="0" lang="en-US" sz="3200">
              <a:latin typeface="+mn-lt"/>
              <a:ea typeface="+mn-ea"/>
            </a:endParaRPr>
          </a:p>
        </p:txBody>
      </p:sp>
      <p:sp>
        <p:nvSpPr>
          <p:cNvPr id="6" name="Flowchart: Process 13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7" name="Flowchart: Process 15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D0F9BE-2E18-4E17-B4DF-75D8F4C71F37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29ECCC-AAB7-4332-998D-DA28FDBCA74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9375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a typeface="新細明體" pitchFamily="18" charset="-120"/>
                <a:cs typeface="+mn-cs"/>
              </a:defRPr>
            </a:lvl1pPr>
            <a:extLst/>
          </a:lstStyle>
          <a:p>
            <a:pPr>
              <a:defRPr/>
            </a:pPr>
            <a:fld id="{8A56B0F7-8821-4CDA-8A82-093E3FA6B47C}" type="datetime1">
              <a:rPr lang="zh-TW" altLang="en-US"/>
              <a:pPr>
                <a:defRPr/>
              </a:pPr>
              <a:t>2019/10/11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ea typeface="新細明體" pitchFamily="18" charset="-120"/>
                <a:cs typeface="+mn-cs"/>
              </a:defRPr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ea typeface="新細明體" pitchFamily="18" charset="-120"/>
                <a:cs typeface="+mn-cs"/>
              </a:defRPr>
            </a:lvl1pPr>
            <a:extLst/>
          </a:lstStyle>
          <a:p>
            <a:pPr>
              <a:defRPr/>
            </a:pPr>
            <a:fld id="{B0AB0815-0EE3-42F1-8A43-0DF4776EC0E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40" r:id="rId1"/>
    <p:sldLayoutId id="2147484941" r:id="rId2"/>
    <p:sldLayoutId id="2147484942" r:id="rId3"/>
    <p:sldLayoutId id="2147484936" r:id="rId4"/>
    <p:sldLayoutId id="2147484943" r:id="rId5"/>
    <p:sldLayoutId id="2147484937" r:id="rId6"/>
    <p:sldLayoutId id="2147484944" r:id="rId7"/>
    <p:sldLayoutId id="2147484945" r:id="rId8"/>
    <p:sldLayoutId id="2147484946" r:id="rId9"/>
    <p:sldLayoutId id="2147484938" r:id="rId10"/>
    <p:sldLayoutId id="214748493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微軟正黑體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  <a:ea typeface="微軟正黑體"/>
          <a:cs typeface="微軟正黑體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微軟正黑體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微軟正黑體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微軟正黑體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微軟正黑體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微軟正黑體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1"/>
          <p:cNvSpPr>
            <a:spLocks noGrp="1"/>
          </p:cNvSpPr>
          <p:nvPr>
            <p:ph type="title"/>
          </p:nvPr>
        </p:nvSpPr>
        <p:spPr>
          <a:xfrm>
            <a:off x="1028700" y="285750"/>
            <a:ext cx="5400675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HK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 </a:t>
            </a:r>
            <a:r>
              <a:rPr lang="en-US" altLang="zh-TW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HK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kills</a:t>
            </a:r>
            <a:endParaRPr lang="zh-HK" altLang="en-US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>
          <a:xfrm>
            <a:off x="1143000" y="1644650"/>
            <a:ext cx="6884988" cy="920750"/>
          </a:xfrm>
          <a:solidFill>
            <a:schemeClr val="bg1">
              <a:lumMod val="85000"/>
            </a:schemeClr>
          </a:solidFill>
        </p:spPr>
        <p:txBody>
          <a:bodyPr anchor="ctr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altLang="zh-HK" sz="3500" dirty="0" smtClean="0">
                <a:solidFill>
                  <a:srgbClr val="7030A0"/>
                </a:solidFill>
                <a:latin typeface="Verdana" pitchFamily="34" charset="0"/>
                <a:cs typeface="+mn-cs"/>
              </a:rPr>
              <a:t>Price elasticity and total revenue</a:t>
            </a:r>
            <a:endParaRPr lang="zh-HK" altLang="en-US" sz="3500" dirty="0" smtClean="0">
              <a:solidFill>
                <a:srgbClr val="7030A0"/>
              </a:solidFill>
              <a:latin typeface="Verdana" pitchFamily="34" charset="0"/>
              <a:cs typeface="+mn-cs"/>
            </a:endParaRP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1071563" y="5857875"/>
            <a:ext cx="5715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800" dirty="0">
                <a:latin typeface="Calibri" pitchFamily="34" charset="0"/>
                <a:ea typeface="新細明體" pitchFamily="18" charset="-120"/>
                <a:cs typeface="Arial" charset="0"/>
              </a:rPr>
              <a:t>*For Section 5.3 of </a:t>
            </a:r>
            <a:r>
              <a:rPr lang="en-US" altLang="zh-TW" sz="1800" i="1" dirty="0">
                <a:latin typeface="Calibri" pitchFamily="34" charset="0"/>
                <a:ea typeface="新細明體" pitchFamily="18" charset="-120"/>
                <a:cs typeface="Arial" charset="0"/>
              </a:rPr>
              <a:t>NSS Exploring Economics 1 </a:t>
            </a:r>
            <a:r>
              <a:rPr lang="en-US" altLang="zh-TW" sz="1800" i="1" dirty="0" smtClean="0">
                <a:latin typeface="Calibri" pitchFamily="34" charset="0"/>
                <a:ea typeface="新細明體" pitchFamily="18" charset="-120"/>
                <a:cs typeface="Arial" charset="0"/>
              </a:rPr>
              <a:t>(3</a:t>
            </a:r>
            <a:r>
              <a:rPr lang="en-US" altLang="zh-TW" sz="1800" i="1" baseline="30000" dirty="0" smtClean="0">
                <a:latin typeface="Calibri" pitchFamily="34" charset="0"/>
                <a:ea typeface="新細明體" pitchFamily="18" charset="-120"/>
                <a:cs typeface="Arial" charset="0"/>
              </a:rPr>
              <a:t>rd</a:t>
            </a:r>
            <a:r>
              <a:rPr lang="en-US" altLang="zh-TW" sz="1800" i="1" dirty="0" smtClean="0">
                <a:latin typeface="Calibri" pitchFamily="34" charset="0"/>
                <a:ea typeface="新細明體" pitchFamily="18" charset="-120"/>
                <a:cs typeface="Arial" charset="0"/>
              </a:rPr>
              <a:t> </a:t>
            </a:r>
            <a:r>
              <a:rPr lang="en-US" altLang="zh-TW" sz="1800" i="1" dirty="0">
                <a:latin typeface="Calibri" pitchFamily="34" charset="0"/>
                <a:ea typeface="新細明體" pitchFamily="18" charset="-120"/>
                <a:cs typeface="Arial" charset="0"/>
              </a:rPr>
              <a:t>Edition)</a:t>
            </a:r>
            <a:endParaRPr lang="en-US" altLang="zh-HK" sz="1800" i="1" dirty="0">
              <a:latin typeface="Calibri" pitchFamily="34" charset="0"/>
              <a:ea typeface="新細明體" pitchFamily="18" charset="-120"/>
              <a:cs typeface="Arial" charset="0"/>
            </a:endParaRPr>
          </a:p>
        </p:txBody>
      </p:sp>
      <p:pic>
        <p:nvPicPr>
          <p:cNvPr id="9222" name="Picture 8" descr="C:\Users\ulim2\AppData\Local\Microsoft\Windows\Temporary Internet Files\Content.IE5\JMJ3YVFH\Wippe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005263"/>
            <a:ext cx="1647825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56AC27-3D9C-4656-A697-AA01E77C3EB1}" type="slidenum">
              <a:rPr lang="zh-TW" altLang="en-US"/>
              <a:pPr>
                <a:defRPr/>
              </a:pPr>
              <a:t>1</a:t>
            </a:fld>
            <a:endParaRPr lang="zh-TW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直線接點 36"/>
          <p:cNvCxnSpPr/>
          <p:nvPr/>
        </p:nvCxnSpPr>
        <p:spPr>
          <a:xfrm flipH="1">
            <a:off x="5786438" y="3717925"/>
            <a:ext cx="1209675" cy="1279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/>
          <p:nvPr/>
        </p:nvCxnSpPr>
        <p:spPr>
          <a:xfrm flipH="1">
            <a:off x="5445125" y="3222625"/>
            <a:ext cx="1143000" cy="12096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zh-TW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Explain the conditions of a given change in total revenue / expenditure</a:t>
            </a:r>
            <a:endParaRPr lang="en-US" altLang="zh-TW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7" name="內容版面配置區 2"/>
          <p:cNvSpPr>
            <a:spLocks noGrp="1"/>
          </p:cNvSpPr>
          <p:nvPr>
            <p:ph idx="1"/>
          </p:nvPr>
        </p:nvSpPr>
        <p:spPr>
          <a:xfrm>
            <a:off x="1143000" y="1427163"/>
            <a:ext cx="7821613" cy="1200150"/>
          </a:xfrm>
        </p:spPr>
        <p:txBody>
          <a:bodyPr>
            <a:sp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altLang="zh-HK" sz="2400" smtClean="0">
                <a:latin typeface="Arial" charset="0"/>
                <a:cs typeface="Arial" charset="0"/>
              </a:rPr>
              <a:t>With the aid of a diagram, explain under what condition the total sales revenue for vegetables will decrease when a typhoon destroys many farms.</a:t>
            </a:r>
          </a:p>
        </p:txBody>
      </p:sp>
      <p:cxnSp>
        <p:nvCxnSpPr>
          <p:cNvPr id="10" name="直線接點 9"/>
          <p:cNvCxnSpPr>
            <a:endCxn id="26" idx="3"/>
          </p:cNvCxnSpPr>
          <p:nvPr/>
        </p:nvCxnSpPr>
        <p:spPr>
          <a:xfrm>
            <a:off x="5349875" y="4183063"/>
            <a:ext cx="1185863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 flipV="1">
            <a:off x="5346700" y="2997200"/>
            <a:ext cx="0" cy="230346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 flipH="1">
            <a:off x="5343525" y="5292725"/>
            <a:ext cx="2708275" cy="0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1" name="文字方塊 11"/>
          <p:cNvSpPr txBox="1">
            <a:spLocks noChangeArrowheads="1"/>
          </p:cNvSpPr>
          <p:nvPr/>
        </p:nvSpPr>
        <p:spPr bwMode="auto">
          <a:xfrm>
            <a:off x="7974013" y="5080000"/>
            <a:ext cx="1206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Quantity</a:t>
            </a:r>
            <a:endParaRPr lang="zh-HK" altLang="en-US" sz="18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8442" name="文字方塊 12"/>
          <p:cNvSpPr txBox="1">
            <a:spLocks noChangeArrowheads="1"/>
          </p:cNvSpPr>
          <p:nvPr/>
        </p:nvSpPr>
        <p:spPr bwMode="auto">
          <a:xfrm>
            <a:off x="5041900" y="5121275"/>
            <a:ext cx="358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0</a:t>
            </a:r>
            <a:endParaRPr lang="zh-HK" altLang="en-US" sz="1800">
              <a:latin typeface="Arial" charset="0"/>
              <a:ea typeface="新細明體" pitchFamily="18" charset="-120"/>
              <a:cs typeface="Arial" charset="0"/>
            </a:endParaRPr>
          </a:p>
        </p:txBody>
      </p:sp>
      <p:cxnSp>
        <p:nvCxnSpPr>
          <p:cNvPr id="18" name="直線接點 17"/>
          <p:cNvCxnSpPr>
            <a:endCxn id="22" idx="5"/>
          </p:cNvCxnSpPr>
          <p:nvPr/>
        </p:nvCxnSpPr>
        <p:spPr>
          <a:xfrm>
            <a:off x="5343525" y="3870325"/>
            <a:ext cx="66992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4" name="文字方塊 30"/>
          <p:cNvSpPr txBox="1">
            <a:spLocks noChangeArrowheads="1"/>
          </p:cNvSpPr>
          <p:nvPr/>
        </p:nvSpPr>
        <p:spPr bwMode="auto">
          <a:xfrm>
            <a:off x="6407150" y="5229225"/>
            <a:ext cx="503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Q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8445" name="文字方塊 31"/>
          <p:cNvSpPr txBox="1">
            <a:spLocks noChangeArrowheads="1"/>
          </p:cNvSpPr>
          <p:nvPr/>
        </p:nvSpPr>
        <p:spPr bwMode="auto">
          <a:xfrm>
            <a:off x="5797550" y="5229225"/>
            <a:ext cx="503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Q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cxnSp>
        <p:nvCxnSpPr>
          <p:cNvPr id="21" name="直線接點 20"/>
          <p:cNvCxnSpPr/>
          <p:nvPr/>
        </p:nvCxnSpPr>
        <p:spPr>
          <a:xfrm flipH="1" flipV="1">
            <a:off x="5580063" y="3644900"/>
            <a:ext cx="1943100" cy="10080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橢圓 21"/>
          <p:cNvSpPr>
            <a:spLocks noChangeAspect="1"/>
          </p:cNvSpPr>
          <p:nvPr/>
        </p:nvSpPr>
        <p:spPr>
          <a:xfrm>
            <a:off x="5907088" y="3789363"/>
            <a:ext cx="125412" cy="127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/>
          </a:p>
        </p:txBody>
      </p:sp>
      <p:sp>
        <p:nvSpPr>
          <p:cNvPr id="18448" name="文字方塊 28"/>
          <p:cNvSpPr txBox="1">
            <a:spLocks noChangeArrowheads="1"/>
          </p:cNvSpPr>
          <p:nvPr/>
        </p:nvSpPr>
        <p:spPr bwMode="auto">
          <a:xfrm>
            <a:off x="7477125" y="4479925"/>
            <a:ext cx="47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D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cxnSp>
        <p:nvCxnSpPr>
          <p:cNvPr id="24" name="直線單箭頭接點 23"/>
          <p:cNvCxnSpPr/>
          <p:nvPr/>
        </p:nvCxnSpPr>
        <p:spPr>
          <a:xfrm flipV="1">
            <a:off x="4932363" y="3851275"/>
            <a:ext cx="0" cy="2809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/>
          <p:cNvCxnSpPr/>
          <p:nvPr/>
        </p:nvCxnSpPr>
        <p:spPr>
          <a:xfrm flipH="1">
            <a:off x="6026150" y="5661025"/>
            <a:ext cx="50482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橢圓 25"/>
          <p:cNvSpPr>
            <a:spLocks noChangeAspect="1"/>
          </p:cNvSpPr>
          <p:nvPr/>
        </p:nvSpPr>
        <p:spPr>
          <a:xfrm>
            <a:off x="6518275" y="4090988"/>
            <a:ext cx="125413" cy="127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/>
          </a:p>
        </p:txBody>
      </p:sp>
      <p:cxnSp>
        <p:nvCxnSpPr>
          <p:cNvPr id="27" name="直線接點 26"/>
          <p:cNvCxnSpPr>
            <a:stCxn id="22" idx="4"/>
          </p:cNvCxnSpPr>
          <p:nvPr/>
        </p:nvCxnSpPr>
        <p:spPr>
          <a:xfrm>
            <a:off x="5970588" y="3916363"/>
            <a:ext cx="0" cy="1354137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>
            <a:stCxn id="26" idx="4"/>
          </p:cNvCxnSpPr>
          <p:nvPr/>
        </p:nvCxnSpPr>
        <p:spPr>
          <a:xfrm>
            <a:off x="6580188" y="4217988"/>
            <a:ext cx="7937" cy="107315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4" name="文字方塊 30"/>
          <p:cNvSpPr txBox="1">
            <a:spLocks noChangeArrowheads="1"/>
          </p:cNvSpPr>
          <p:nvPr/>
        </p:nvSpPr>
        <p:spPr bwMode="auto">
          <a:xfrm>
            <a:off x="4932363" y="4005263"/>
            <a:ext cx="5032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P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8455" name="文字方塊 30"/>
          <p:cNvSpPr txBox="1">
            <a:spLocks noChangeArrowheads="1"/>
          </p:cNvSpPr>
          <p:nvPr/>
        </p:nvSpPr>
        <p:spPr bwMode="auto">
          <a:xfrm>
            <a:off x="4932363" y="3654425"/>
            <a:ext cx="5032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P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8456" name="文字方塊 28"/>
          <p:cNvSpPr txBox="1">
            <a:spLocks noChangeArrowheads="1"/>
          </p:cNvSpPr>
          <p:nvPr/>
        </p:nvSpPr>
        <p:spPr bwMode="auto">
          <a:xfrm>
            <a:off x="6061075" y="4543425"/>
            <a:ext cx="479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 –  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 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8457" name="文字方塊 28"/>
          <p:cNvSpPr txBox="1">
            <a:spLocks noChangeArrowheads="1"/>
          </p:cNvSpPr>
          <p:nvPr/>
        </p:nvSpPr>
        <p:spPr bwMode="auto">
          <a:xfrm>
            <a:off x="5407025" y="3832225"/>
            <a:ext cx="47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 +  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 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8458" name="文字方塊 28"/>
          <p:cNvSpPr txBox="1">
            <a:spLocks noChangeArrowheads="1"/>
          </p:cNvSpPr>
          <p:nvPr/>
        </p:nvSpPr>
        <p:spPr bwMode="auto">
          <a:xfrm>
            <a:off x="6948488" y="3413125"/>
            <a:ext cx="47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S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8459" name="文字方塊 28"/>
          <p:cNvSpPr txBox="1">
            <a:spLocks noChangeArrowheads="1"/>
          </p:cNvSpPr>
          <p:nvPr/>
        </p:nvSpPr>
        <p:spPr bwMode="auto">
          <a:xfrm>
            <a:off x="6526213" y="2981325"/>
            <a:ext cx="47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S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cxnSp>
        <p:nvCxnSpPr>
          <p:cNvPr id="40" name="直線單箭頭接點 39"/>
          <p:cNvCxnSpPr/>
          <p:nvPr/>
        </p:nvCxnSpPr>
        <p:spPr>
          <a:xfrm flipH="1">
            <a:off x="6264275" y="3754438"/>
            <a:ext cx="50482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1"/>
          <p:cNvSpPr>
            <a:spLocks noChangeArrowheads="1"/>
          </p:cNvSpPr>
          <p:nvPr/>
        </p:nvSpPr>
        <p:spPr bwMode="auto">
          <a:xfrm>
            <a:off x="1187450" y="3035300"/>
            <a:ext cx="3744913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Use the mid-point of the demand curve as a reference point.</a:t>
            </a:r>
          </a:p>
        </p:txBody>
      </p:sp>
      <p:sp>
        <p:nvSpPr>
          <p:cNvPr id="18462" name="文字方塊 10"/>
          <p:cNvSpPr txBox="1">
            <a:spLocks noChangeArrowheads="1"/>
          </p:cNvSpPr>
          <p:nvPr/>
        </p:nvSpPr>
        <p:spPr bwMode="auto">
          <a:xfrm>
            <a:off x="4978400" y="2693988"/>
            <a:ext cx="1082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Price ($)</a:t>
            </a:r>
            <a:endParaRPr lang="zh-HK" altLang="en-US" sz="18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32" name="矩形 1"/>
          <p:cNvSpPr>
            <a:spLocks noChangeArrowheads="1"/>
          </p:cNvSpPr>
          <p:nvPr/>
        </p:nvSpPr>
        <p:spPr bwMode="auto">
          <a:xfrm>
            <a:off x="1187450" y="2668588"/>
            <a:ext cx="1873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Drawing skill:</a:t>
            </a:r>
          </a:p>
        </p:txBody>
      </p:sp>
      <p:sp>
        <p:nvSpPr>
          <p:cNvPr id="35" name="矩形 1"/>
          <p:cNvSpPr>
            <a:spLocks noChangeArrowheads="1"/>
          </p:cNvSpPr>
          <p:nvPr/>
        </p:nvSpPr>
        <p:spPr bwMode="auto">
          <a:xfrm>
            <a:off x="1187450" y="4040188"/>
            <a:ext cx="3744913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If you want to show that the demand is elastic (inelastic), draw the change on the upper (lower) part of the demand curve.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ADDBAE-71DD-408B-90C0-E2CD00B083CA}" type="slidenum">
              <a:rPr lang="zh-TW" altLang="en-US"/>
              <a:pPr>
                <a:defRPr/>
              </a:pPr>
              <a:t>10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2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zh-TW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Explain the conditions of a given change in total revenue / expenditure</a:t>
            </a:r>
            <a:endParaRPr lang="en-US" altLang="zh-TW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>
          <a:xfrm>
            <a:off x="1143000" y="1427163"/>
            <a:ext cx="7821613" cy="1200150"/>
          </a:xfrm>
        </p:spPr>
        <p:txBody>
          <a:bodyPr>
            <a:sp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altLang="zh-HK" sz="2400" smtClean="0">
                <a:latin typeface="Arial" charset="0"/>
                <a:cs typeface="Arial" charset="0"/>
              </a:rPr>
              <a:t>With the aid of a diagram, explain under what condition the total sales revenue for vegetables will decrease when a typhoon destroys many farms.</a:t>
            </a:r>
          </a:p>
        </p:txBody>
      </p:sp>
      <p:sp>
        <p:nvSpPr>
          <p:cNvPr id="35" name="矩形 1"/>
          <p:cNvSpPr>
            <a:spLocks noChangeArrowheads="1"/>
          </p:cNvSpPr>
          <p:nvPr/>
        </p:nvSpPr>
        <p:spPr bwMode="auto">
          <a:xfrm>
            <a:off x="1187450" y="2655888"/>
            <a:ext cx="3168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Reminder:</a:t>
            </a:r>
          </a:p>
        </p:txBody>
      </p:sp>
      <p:sp>
        <p:nvSpPr>
          <p:cNvPr id="36" name="矩形 1"/>
          <p:cNvSpPr>
            <a:spLocks noChangeArrowheads="1"/>
          </p:cNvSpPr>
          <p:nvPr/>
        </p:nvSpPr>
        <p:spPr bwMode="auto">
          <a:xfrm>
            <a:off x="1187450" y="3013075"/>
            <a:ext cx="71294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If the case involves a change in demand, the change in total revenue may not be related to the price elasticity of demand.</a:t>
            </a:r>
          </a:p>
        </p:txBody>
      </p:sp>
      <p:sp>
        <p:nvSpPr>
          <p:cNvPr id="41" name="矩形 1"/>
          <p:cNvSpPr>
            <a:spLocks noChangeArrowheads="1"/>
          </p:cNvSpPr>
          <p:nvPr/>
        </p:nvSpPr>
        <p:spPr bwMode="auto">
          <a:xfrm>
            <a:off x="1187450" y="3678238"/>
            <a:ext cx="4248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</a:t>
            </a:r>
            <a:r>
              <a:rPr kumimoji="0" lang="en-US" altLang="zh-HK" sz="2000"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	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Demand 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 3" pitchFamily="18" charset="2"/>
              </a:rPr>
              <a:t> 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 Total revenue 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 3" pitchFamily="18" charset="2"/>
              </a:rPr>
              <a:t></a:t>
            </a:r>
            <a:endParaRPr lang="en-US" altLang="zh-HK" sz="200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42" name="矩形 1"/>
          <p:cNvSpPr>
            <a:spLocks noChangeArrowheads="1"/>
          </p:cNvSpPr>
          <p:nvPr/>
        </p:nvSpPr>
        <p:spPr bwMode="auto">
          <a:xfrm>
            <a:off x="1187450" y="4037013"/>
            <a:ext cx="4248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</a:t>
            </a:r>
            <a:r>
              <a:rPr kumimoji="0" lang="en-US" altLang="zh-HK" sz="2000"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	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Demand 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 3" pitchFamily="18" charset="2"/>
              </a:rPr>
              <a:t> 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 Total revenue 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 3" pitchFamily="18" charset="2"/>
              </a:rPr>
              <a:t></a:t>
            </a:r>
            <a:endParaRPr lang="en-US" altLang="zh-HK" sz="200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7FC6F7-5F3B-4DA0-8BE0-0B491E259E95}" type="slidenum">
              <a:rPr lang="zh-TW" altLang="en-US"/>
              <a:pPr>
                <a:defRPr/>
              </a:pPr>
              <a:t>11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1" grpId="0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zh-TW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Explain the conditions of a given change in total revenue / expenditure</a:t>
            </a:r>
            <a:endParaRPr lang="en-US" altLang="zh-TW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>
          <a:xfrm>
            <a:off x="1143000" y="1427163"/>
            <a:ext cx="7821613" cy="1200150"/>
          </a:xfrm>
        </p:spPr>
        <p:txBody>
          <a:bodyPr>
            <a:sp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altLang="zh-HK" sz="2400" smtClean="0">
                <a:latin typeface="Arial" charset="0"/>
                <a:cs typeface="Arial" charset="0"/>
              </a:rPr>
              <a:t>With the aid of a diagram, explain under what condition the total sales revenue for vegetables will decrease when a typhoon destroys many farms.</a:t>
            </a:r>
          </a:p>
        </p:txBody>
      </p:sp>
      <p:sp>
        <p:nvSpPr>
          <p:cNvPr id="35" name="矩形 1"/>
          <p:cNvSpPr>
            <a:spLocks noChangeArrowheads="1"/>
          </p:cNvSpPr>
          <p:nvPr/>
        </p:nvSpPr>
        <p:spPr bwMode="auto">
          <a:xfrm>
            <a:off x="1196975" y="2628900"/>
            <a:ext cx="40227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Also see: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HKDSE 2013, Paper 2, Q9(a)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HKCEE 2009, Paper 1, Q9(b)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HKCEE 2005, Paper 1, Q9(a)</a:t>
            </a:r>
          </a:p>
        </p:txBody>
      </p:sp>
      <p:sp>
        <p:nvSpPr>
          <p:cNvPr id="7" name="矩形 1"/>
          <p:cNvSpPr>
            <a:spLocks noChangeArrowheads="1"/>
          </p:cNvSpPr>
          <p:nvPr/>
        </p:nvSpPr>
        <p:spPr bwMode="auto">
          <a:xfrm>
            <a:off x="1187450" y="3978275"/>
            <a:ext cx="6913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More related past exam questions can be found in the following topics: </a:t>
            </a:r>
          </a:p>
        </p:txBody>
      </p:sp>
      <p:sp>
        <p:nvSpPr>
          <p:cNvPr id="8" name="矩形 1"/>
          <p:cNvSpPr>
            <a:spLocks noChangeArrowheads="1"/>
          </p:cNvSpPr>
          <p:nvPr/>
        </p:nvSpPr>
        <p:spPr bwMode="auto">
          <a:xfrm>
            <a:off x="1187450" y="4610100"/>
            <a:ext cx="6913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0363" indent="-360363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Char char=""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analysing the effect of government intervention 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	(Ch  6-7 of Book 1)</a:t>
            </a:r>
            <a:endParaRPr lang="en-US" altLang="zh-HK" sz="200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0" name="矩形 1"/>
          <p:cNvSpPr>
            <a:spLocks noChangeArrowheads="1"/>
          </p:cNvSpPr>
          <p:nvPr/>
        </p:nvSpPr>
        <p:spPr bwMode="auto">
          <a:xfrm>
            <a:off x="1187450" y="5241925"/>
            <a:ext cx="6913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0363" indent="-360363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	</a:t>
            </a:r>
            <a:r>
              <a:rPr lang="en-US" altLang="zh-HK" sz="2000" dirty="0" err="1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analysing</a:t>
            </a: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 the effect of a change in the exchange rate (</a:t>
            </a:r>
            <a:r>
              <a:rPr lang="en-US" altLang="zh-HK" sz="2000" dirty="0" err="1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Ch</a:t>
            </a: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 </a:t>
            </a: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1</a:t>
            </a:r>
            <a:r>
              <a:rPr lang="en-US" altLang="zh-TW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4</a:t>
            </a: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 </a:t>
            </a: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" pitchFamily="2" charset="2"/>
              </a:rPr>
              <a:t>of Book 6)</a:t>
            </a:r>
            <a:endParaRPr lang="en-US" altLang="zh-HK" sz="2000" dirty="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D6E0F-71DE-4FCA-9474-C85FBF6117FD}" type="slidenum">
              <a:rPr lang="zh-TW" altLang="en-US"/>
              <a:pPr>
                <a:defRPr/>
              </a:pPr>
              <a:t>12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7" grpId="0"/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786688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6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Question types</a:t>
            </a:r>
            <a:endParaRPr lang="zh-HK" altLang="en-US" sz="3600" b="1" dirty="0" smtClean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1143000" y="1214438"/>
            <a:ext cx="7429500" cy="485775"/>
          </a:xfrm>
        </p:spPr>
        <p:txBody>
          <a:bodyPr/>
          <a:lstStyle/>
          <a:p>
            <a:pPr marL="447675" indent="-447675" eaLnBrk="1" hangingPunct="1">
              <a:buFont typeface="Arial" charset="0"/>
              <a:buNone/>
            </a:pPr>
            <a:r>
              <a:rPr lang="en-US" altLang="zh-HK" sz="2400" smtClean="0">
                <a:latin typeface="Arial" charset="0"/>
                <a:cs typeface="Arial" charset="0"/>
              </a:rPr>
              <a:t>1.	Identify the elasticity</a:t>
            </a:r>
          </a:p>
        </p:txBody>
      </p:sp>
      <p:sp>
        <p:nvSpPr>
          <p:cNvPr id="10244" name="內容版面配置區 2"/>
          <p:cNvSpPr txBox="1">
            <a:spLocks/>
          </p:cNvSpPr>
          <p:nvPr/>
        </p:nvSpPr>
        <p:spPr bwMode="auto">
          <a:xfrm>
            <a:off x="1625600" y="1684338"/>
            <a:ext cx="654685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1950" indent="-36195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tabLst>
                <a:tab pos="361950" algn="l"/>
              </a:tabLst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tabLst>
                <a:tab pos="361950" algn="l"/>
              </a:tabLst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tabLst>
                <a:tab pos="361950" algn="l"/>
              </a:tabLst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kumimoji="0" lang="en-US" altLang="zh-HK" sz="2400">
                <a:latin typeface="Arial" charset="0"/>
                <a:cs typeface="Arial" charset="0"/>
                <a:sym typeface="Wingdings" pitchFamily="2" charset="2"/>
              </a:rPr>
              <a:t>	Given changes in price and total revenue</a:t>
            </a:r>
            <a:r>
              <a:rPr kumimoji="0" lang="zh-TW" altLang="en-US" sz="2400">
                <a:latin typeface="Arial" charset="0"/>
                <a:cs typeface="Arial" charset="0"/>
                <a:sym typeface="Wingdings" pitchFamily="2" charset="2"/>
              </a:rPr>
              <a:t> </a:t>
            </a:r>
            <a:r>
              <a:rPr kumimoji="0" lang="en-US" altLang="zh-HK" sz="2400">
                <a:latin typeface="Arial" charset="0"/>
                <a:cs typeface="Arial" charset="0"/>
                <a:sym typeface="Wingdings" pitchFamily="2" charset="2"/>
              </a:rPr>
              <a:t>/</a:t>
            </a:r>
            <a:r>
              <a:rPr kumimoji="0" lang="zh-TW" altLang="en-US" sz="2400">
                <a:latin typeface="Arial" charset="0"/>
                <a:cs typeface="Arial" charset="0"/>
                <a:sym typeface="Wingdings" pitchFamily="2" charset="2"/>
              </a:rPr>
              <a:t> </a:t>
            </a:r>
            <a:r>
              <a:rPr kumimoji="0" lang="en-US" altLang="zh-HK" sz="2400">
                <a:latin typeface="Arial" charset="0"/>
                <a:cs typeface="Arial" charset="0"/>
                <a:sym typeface="Wingdings" pitchFamily="2" charset="2"/>
              </a:rPr>
              <a:t>expenditure</a:t>
            </a:r>
            <a:endParaRPr kumimoji="0" lang="en-US" altLang="zh-HK" sz="2400">
              <a:latin typeface="Arial" charset="0"/>
              <a:cs typeface="Arial" charset="0"/>
            </a:endParaRPr>
          </a:p>
        </p:txBody>
      </p:sp>
      <p:sp>
        <p:nvSpPr>
          <p:cNvPr id="10245" name="內容版面配置區 2"/>
          <p:cNvSpPr txBox="1">
            <a:spLocks/>
          </p:cNvSpPr>
          <p:nvPr/>
        </p:nvSpPr>
        <p:spPr bwMode="auto">
          <a:xfrm>
            <a:off x="1628775" y="2511425"/>
            <a:ext cx="6042025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1950" indent="-36195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tabLst>
                <a:tab pos="361950" algn="l"/>
              </a:tabLst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tabLst>
                <a:tab pos="361950" algn="l"/>
              </a:tabLst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tabLst>
                <a:tab pos="361950" algn="l"/>
              </a:tabLst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tabLst>
                <a:tab pos="361950" algn="l"/>
              </a:tabLst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kumimoji="0" lang="en-US" altLang="zh-HK" sz="2400">
                <a:latin typeface="Arial" charset="0"/>
                <a:cs typeface="Arial" charset="0"/>
                <a:sym typeface="Wingdings" pitchFamily="2" charset="2"/>
              </a:rPr>
              <a:t>	Given percentage changes in price and quantity transacted</a:t>
            </a:r>
            <a:endParaRPr kumimoji="0" lang="en-US" altLang="zh-HK" sz="2400">
              <a:latin typeface="Arial" charset="0"/>
              <a:cs typeface="Arial" charset="0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1146175" y="3519488"/>
            <a:ext cx="7429500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47675" indent="-44767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kumimoji="0" lang="en-US" altLang="zh-HK" sz="2400">
                <a:latin typeface="Arial" charset="0"/>
                <a:cs typeface="Arial" charset="0"/>
              </a:rPr>
              <a:t>2.	Explain the conditions of a given change in total revenue / expenditure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93ABBA-0D7E-4CA2-9E54-CE96D7711180}" type="slidenum">
              <a:rPr lang="zh-TW" altLang="en-US"/>
              <a:pPr>
                <a:defRPr/>
              </a:pPr>
              <a:t>2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786688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6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Related skills</a:t>
            </a:r>
            <a:endParaRPr lang="zh-HK" altLang="en-US" sz="3600" b="1" dirty="0" smtClean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1143000" y="1214438"/>
            <a:ext cx="7429500" cy="485775"/>
          </a:xfrm>
        </p:spPr>
        <p:txBody>
          <a:bodyPr/>
          <a:lstStyle/>
          <a:p>
            <a:pPr marL="539750" indent="-539750" eaLnBrk="1" hangingPunct="1">
              <a:buFont typeface="Arial" charset="0"/>
              <a:buNone/>
            </a:pPr>
            <a:r>
              <a:rPr lang="en-US" altLang="zh-HK" sz="2400" smtClean="0">
                <a:latin typeface="Arial" charset="0"/>
                <a:cs typeface="Arial" charset="0"/>
              </a:rPr>
              <a:t>The following relationships are often used: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270000" y="1798638"/>
          <a:ext cx="5856288" cy="270986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02000"/>
                <a:gridCol w="2554288"/>
              </a:tblGrid>
              <a:tr h="753715"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Demand</a:t>
                      </a:r>
                      <a:r>
                        <a:rPr lang="en-US" altLang="zh-HK" sz="2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elasticities</a:t>
                      </a:r>
                      <a:endParaRPr lang="zh-HK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72011" marB="720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does</a:t>
                      </a:r>
                      <a:r>
                        <a:rPr lang="en-US" altLang="zh-HK" sz="2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 </a:t>
                      </a:r>
                      <a:br>
                        <a:rPr lang="en-US" altLang="zh-HK" sz="2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altLang="zh-HK" sz="2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 with P?</a:t>
                      </a:r>
                      <a:endParaRPr lang="zh-HK" altLang="en-US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72011" marB="720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753639"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Inelastic (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en-US" altLang="zh-HK" sz="2000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1</a:t>
                      </a: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algn="ctr"/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Perfectly inelastic (E</a:t>
                      </a:r>
                      <a:r>
                        <a:rPr lang="en-US" altLang="zh-HK" sz="2000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0)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72011" marB="720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Same direction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72011" marB="720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36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Elastic (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en-US" altLang="zh-HK" sz="2000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1</a:t>
                      </a: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Perfectly elastic (E</a:t>
                      </a:r>
                      <a:r>
                        <a:rPr lang="en-US" altLang="zh-HK" sz="2000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</a:t>
                      </a:r>
                      <a:r>
                        <a:rPr lang="zh-TW" altLang="en-US" sz="2000" dirty="0" smtClean="0">
                          <a:latin typeface="+mn-ea"/>
                          <a:ea typeface="+mn-ea"/>
                        </a:rPr>
                        <a:t>∞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zh-HK" altLang="en-US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72011" marB="720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Opposite direction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72011" marB="720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869"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Unitarily elastic (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en-US" altLang="zh-HK" sz="2000" baseline="-25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 </a:t>
                      </a:r>
                      <a:r>
                        <a:rPr lang="en-US" altLang="zh-HK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1</a:t>
                      </a:r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  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72011" marB="720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Unchanged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72011" marB="720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129FAE-8D14-44B2-B04E-EB674294A40F}" type="slidenum">
              <a:rPr lang="zh-TW" altLang="en-US"/>
              <a:pPr>
                <a:defRPr/>
              </a:pPr>
              <a:t>3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643813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Identify </a:t>
            </a:r>
            <a:r>
              <a:rPr lang="en-US" altLang="zh-TW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elasticity (I)</a:t>
            </a:r>
            <a:endParaRPr lang="en-US" altLang="zh-TW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6524625" cy="4889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zh-HK" sz="2400" dirty="0" smtClean="0">
                <a:latin typeface="Arial" charset="0"/>
                <a:cs typeface="Arial" charset="0"/>
              </a:rPr>
              <a:t>Refer to the following table about Good Y.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5" name="內容版面配置區 2"/>
          <p:cNvSpPr txBox="1">
            <a:spLocks/>
          </p:cNvSpPr>
          <p:nvPr/>
        </p:nvSpPr>
        <p:spPr bwMode="auto">
          <a:xfrm>
            <a:off x="1143000" y="5467350"/>
            <a:ext cx="7429500" cy="769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kumimoji="0" lang="en-US" altLang="zh-TW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P and TR change in the same direction.</a:t>
            </a:r>
          </a:p>
          <a:p>
            <a:pPr marL="361950" indent="-361950">
              <a:spcBef>
                <a:spcPct val="20000"/>
              </a:spcBef>
              <a:buFont typeface="Arial" charset="0"/>
              <a:buNone/>
              <a:defRPr/>
            </a:pPr>
            <a:r>
              <a:rPr lang="en-US" altLang="zh-HK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 Inelastic or perfectly inelastic</a:t>
            </a:r>
            <a:endParaRPr kumimoji="0" lang="en-US" altLang="zh-TW" sz="200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258888" y="1881188"/>
          <a:ext cx="7200900" cy="79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088"/>
                <a:gridCol w="1025953"/>
                <a:gridCol w="1025953"/>
                <a:gridCol w="1025953"/>
                <a:gridCol w="1025953"/>
              </a:tblGrid>
              <a:tr h="396081">
                <a:tc>
                  <a:txBody>
                    <a:bodyPr/>
                    <a:lstStyle/>
                    <a:p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Price ($)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6081">
                <a:tc>
                  <a:txBody>
                    <a:bodyPr/>
                    <a:lstStyle/>
                    <a:p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sales revenue ($)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內容版面配置區 2"/>
          <p:cNvSpPr txBox="1">
            <a:spLocks/>
          </p:cNvSpPr>
          <p:nvPr/>
        </p:nvSpPr>
        <p:spPr bwMode="auto">
          <a:xfrm>
            <a:off x="1143000" y="2852738"/>
            <a:ext cx="77501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Within the above price range, the demand for Good Y is 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 bwMode="auto">
          <a:xfrm>
            <a:off x="1144588" y="3284538"/>
            <a:ext cx="3713162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A.	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1144588" y="3692525"/>
            <a:ext cx="285115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B.	unitarily 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 bwMode="auto">
          <a:xfrm>
            <a:off x="1144588" y="4100513"/>
            <a:ext cx="2851150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C.	inelastic.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2317" name="內容版面配置區 2"/>
          <p:cNvSpPr txBox="1">
            <a:spLocks/>
          </p:cNvSpPr>
          <p:nvPr/>
        </p:nvSpPr>
        <p:spPr bwMode="auto">
          <a:xfrm>
            <a:off x="1144588" y="4508500"/>
            <a:ext cx="3355975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42925" indent="-54292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kumimoji="0" lang="en-US" altLang="zh-HK" sz="2400">
                <a:latin typeface="Arial" charset="0"/>
                <a:cs typeface="Arial" charset="0"/>
              </a:rPr>
              <a:t>D.	perfectly inelastic.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D27B65-0BCB-4410-9C7B-42721655D60E}" type="slidenum">
              <a:rPr lang="zh-TW" altLang="en-US"/>
              <a:pPr>
                <a:defRPr/>
              </a:pPr>
              <a:t>4</a:t>
            </a:fld>
            <a:endParaRPr lang="zh-TW" altLang="en-US" dirty="0"/>
          </a:p>
        </p:txBody>
      </p:sp>
      <p:sp>
        <p:nvSpPr>
          <p:cNvPr id="12" name="內容版面配置區 2"/>
          <p:cNvSpPr txBox="1">
            <a:spLocks/>
          </p:cNvSpPr>
          <p:nvPr/>
        </p:nvSpPr>
        <p:spPr bwMode="auto">
          <a:xfrm>
            <a:off x="1144588" y="5057775"/>
            <a:ext cx="7429500" cy="4000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marL="355600" indent="-355600">
              <a:spcBef>
                <a:spcPct val="20000"/>
              </a:spcBef>
              <a:buFont typeface="Arial" charset="0"/>
              <a:buNone/>
              <a:defRPr/>
            </a:pPr>
            <a:r>
              <a:rPr kumimoji="0" lang="en-US" altLang="zh-HK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Question analysis: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643813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Identify </a:t>
            </a:r>
            <a:r>
              <a:rPr lang="en-US" altLang="zh-TW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elasticity (I)</a:t>
            </a:r>
            <a:endParaRPr lang="en-US" altLang="zh-TW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6524625" cy="4889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zh-HK" sz="2400" dirty="0" smtClean="0">
                <a:latin typeface="Arial" charset="0"/>
                <a:cs typeface="Arial" charset="0"/>
              </a:rPr>
              <a:t>Refer to the following table about Good Y.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5" name="內容版面配置區 2"/>
          <p:cNvSpPr txBox="1">
            <a:spLocks/>
          </p:cNvSpPr>
          <p:nvPr/>
        </p:nvSpPr>
        <p:spPr bwMode="auto">
          <a:xfrm>
            <a:off x="1143000" y="5467350"/>
            <a:ext cx="7429500" cy="7699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kumimoji="0" lang="en-US" altLang="zh-TW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But P does not change at the same percentage as TR.</a:t>
            </a:r>
          </a:p>
          <a:p>
            <a:pPr>
              <a:spcBef>
                <a:spcPct val="20000"/>
              </a:spcBef>
              <a:tabLst>
                <a:tab pos="361950" algn="l"/>
              </a:tabLst>
              <a:defRPr/>
            </a:pPr>
            <a:r>
              <a:rPr lang="en-US" altLang="zh-HK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 Q changes  </a:t>
            </a:r>
            <a:r>
              <a:rPr kumimoji="0" lang="en-US" altLang="zh-TW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Not perfectly inelastic  </a:t>
            </a:r>
            <a:endParaRPr kumimoji="0" lang="en-US" altLang="zh-TW" sz="200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endParaRP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 bwMode="auto">
          <a:xfrm>
            <a:off x="1144588" y="3284538"/>
            <a:ext cx="3713162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A.	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1144588" y="3692525"/>
            <a:ext cx="285115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B.	unitarily 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 bwMode="auto">
          <a:xfrm>
            <a:off x="1144588" y="4100513"/>
            <a:ext cx="2851150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C.	inelastic.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3320" name="內容版面配置區 2"/>
          <p:cNvSpPr txBox="1">
            <a:spLocks/>
          </p:cNvSpPr>
          <p:nvPr/>
        </p:nvSpPr>
        <p:spPr bwMode="auto">
          <a:xfrm>
            <a:off x="1144588" y="4508500"/>
            <a:ext cx="3355975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42925" indent="-54292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kumimoji="0" lang="en-US" altLang="zh-HK" sz="2400">
                <a:latin typeface="Arial" charset="0"/>
                <a:cs typeface="Arial" charset="0"/>
              </a:rPr>
              <a:t>D.	perfectly inelastic.</a:t>
            </a:r>
          </a:p>
        </p:txBody>
      </p:sp>
      <p:sp>
        <p:nvSpPr>
          <p:cNvPr id="12" name="Oval 5"/>
          <p:cNvSpPr/>
          <p:nvPr/>
        </p:nvSpPr>
        <p:spPr>
          <a:xfrm>
            <a:off x="1100138" y="4062413"/>
            <a:ext cx="500062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4" name="內容版面配置區 2"/>
          <p:cNvSpPr txBox="1">
            <a:spLocks/>
          </p:cNvSpPr>
          <p:nvPr/>
        </p:nvSpPr>
        <p:spPr bwMode="auto">
          <a:xfrm>
            <a:off x="1143000" y="2852738"/>
            <a:ext cx="77501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Within the above price range, the demand for Good Y is 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5" name="矩形 1"/>
          <p:cNvSpPr>
            <a:spLocks noChangeArrowheads="1"/>
          </p:cNvSpPr>
          <p:nvPr/>
        </p:nvSpPr>
        <p:spPr bwMode="auto">
          <a:xfrm>
            <a:off x="5435600" y="3954463"/>
            <a:ext cx="33861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Also see: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HKDSE 2015, Paper 1, Q11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HKCEE 2007, Paper 2, Q9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B3123-8D60-4C26-892D-8262786C9030}" type="slidenum">
              <a:rPr lang="zh-TW" altLang="en-US"/>
              <a:pPr>
                <a:defRPr/>
              </a:pPr>
              <a:t>5</a:t>
            </a:fld>
            <a:endParaRPr lang="zh-TW" altLang="en-US" dirty="0"/>
          </a:p>
        </p:txBody>
      </p:sp>
      <p:graphicFrame>
        <p:nvGraphicFramePr>
          <p:cNvPr id="16" name="表格 15"/>
          <p:cNvGraphicFramePr>
            <a:graphicFrameLocks noGrp="1"/>
          </p:cNvGraphicFramePr>
          <p:nvPr/>
        </p:nvGraphicFramePr>
        <p:xfrm>
          <a:off x="1258888" y="1881188"/>
          <a:ext cx="7200900" cy="79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088"/>
                <a:gridCol w="1025953"/>
                <a:gridCol w="1025953"/>
                <a:gridCol w="1025953"/>
                <a:gridCol w="1025953"/>
              </a:tblGrid>
              <a:tr h="396081">
                <a:tc>
                  <a:txBody>
                    <a:bodyPr/>
                    <a:lstStyle/>
                    <a:p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Price ($)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6081">
                <a:tc>
                  <a:txBody>
                    <a:bodyPr/>
                    <a:lstStyle/>
                    <a:p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sales revenue ($)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內容版面配置區 2"/>
          <p:cNvSpPr txBox="1">
            <a:spLocks/>
          </p:cNvSpPr>
          <p:nvPr/>
        </p:nvSpPr>
        <p:spPr bwMode="auto">
          <a:xfrm>
            <a:off x="1144588" y="5057775"/>
            <a:ext cx="7429500" cy="4000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marL="355600" indent="-355600">
              <a:spcBef>
                <a:spcPct val="20000"/>
              </a:spcBef>
              <a:buFont typeface="Arial" charset="0"/>
              <a:buNone/>
              <a:defRPr/>
            </a:pPr>
            <a:r>
              <a:rPr kumimoji="0" lang="en-US" altLang="zh-HK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Question analysis: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643813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Identify </a:t>
            </a:r>
            <a:r>
              <a:rPr lang="en-US" altLang="zh-TW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elasticity (I)</a:t>
            </a:r>
            <a:endParaRPr lang="en-US" altLang="zh-TW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6524625" cy="4889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zh-HK" sz="2400" dirty="0" smtClean="0">
                <a:latin typeface="Arial" charset="0"/>
                <a:cs typeface="Arial" charset="0"/>
              </a:rPr>
              <a:t>Refer to the following table about Good Y.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 bwMode="auto">
          <a:xfrm>
            <a:off x="1144588" y="3284538"/>
            <a:ext cx="3713162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A.	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1144588" y="3692525"/>
            <a:ext cx="285115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B.	unitarily 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 bwMode="auto">
          <a:xfrm>
            <a:off x="1144588" y="4100513"/>
            <a:ext cx="2851150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C.	inelastic.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4343" name="內容版面配置區 2"/>
          <p:cNvSpPr txBox="1">
            <a:spLocks/>
          </p:cNvSpPr>
          <p:nvPr/>
        </p:nvSpPr>
        <p:spPr bwMode="auto">
          <a:xfrm>
            <a:off x="1144588" y="4508500"/>
            <a:ext cx="3355975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42925" indent="-542925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639763" indent="-236538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885825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096963" indent="-173038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1296988" indent="-182563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kumimoji="0" lang="en-US" altLang="zh-HK" sz="2400">
                <a:latin typeface="Arial" charset="0"/>
                <a:cs typeface="Arial" charset="0"/>
              </a:rPr>
              <a:t>D.	perfectly inelastic.</a:t>
            </a:r>
          </a:p>
        </p:txBody>
      </p:sp>
      <p:sp>
        <p:nvSpPr>
          <p:cNvPr id="12" name="Oval 5"/>
          <p:cNvSpPr/>
          <p:nvPr/>
        </p:nvSpPr>
        <p:spPr>
          <a:xfrm>
            <a:off x="1100138" y="4062413"/>
            <a:ext cx="500062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4" name="內容版面配置區 2"/>
          <p:cNvSpPr txBox="1">
            <a:spLocks/>
          </p:cNvSpPr>
          <p:nvPr/>
        </p:nvSpPr>
        <p:spPr bwMode="auto">
          <a:xfrm>
            <a:off x="1143000" y="2852738"/>
            <a:ext cx="77501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Within the above price range, the demand for Good Y is 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7CA35B-649D-4420-B122-6DB973550894}" type="slidenum">
              <a:rPr lang="zh-TW" altLang="en-US"/>
              <a:pPr>
                <a:defRPr/>
              </a:pPr>
              <a:t>6</a:t>
            </a:fld>
            <a:endParaRPr lang="zh-TW" altLang="en-US" dirty="0"/>
          </a:p>
        </p:txBody>
      </p:sp>
      <p:sp>
        <p:nvSpPr>
          <p:cNvPr id="5" name="內容版面配置區 2"/>
          <p:cNvSpPr txBox="1">
            <a:spLocks/>
          </p:cNvSpPr>
          <p:nvPr/>
        </p:nvSpPr>
        <p:spPr bwMode="auto">
          <a:xfrm>
            <a:off x="1143000" y="5062538"/>
            <a:ext cx="7429500" cy="13906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kumimoji="0" lang="en-US" altLang="zh-HK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Reminder: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kumimoji="0" lang="en-US" altLang="zh-TW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If quantity demanded instead of total revenue / expenditure is given, you may calculate the total revenue first in order to determine the elasticity of demand.</a:t>
            </a:r>
            <a:endParaRPr kumimoji="0" lang="en-US" altLang="zh-TW" sz="200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/>
            </a:endParaRP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endParaRPr kumimoji="0" lang="en-US" altLang="zh-HK" sz="2000" dirty="0">
              <a:solidFill>
                <a:srgbClr val="FF0000"/>
              </a:solidFill>
              <a:latin typeface="Arial" charset="0"/>
              <a:ea typeface="+mn-ea"/>
              <a:cs typeface="Arial" charset="0"/>
              <a:sym typeface="Wingdings"/>
            </a:endParaRPr>
          </a:p>
        </p:txBody>
      </p:sp>
      <p:graphicFrame>
        <p:nvGraphicFramePr>
          <p:cNvPr id="15" name="表格 14"/>
          <p:cNvGraphicFramePr>
            <a:graphicFrameLocks noGrp="1"/>
          </p:cNvGraphicFramePr>
          <p:nvPr/>
        </p:nvGraphicFramePr>
        <p:xfrm>
          <a:off x="1258888" y="1881188"/>
          <a:ext cx="7200900" cy="79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088"/>
                <a:gridCol w="1025953"/>
                <a:gridCol w="1025953"/>
                <a:gridCol w="1025953"/>
                <a:gridCol w="1025953"/>
              </a:tblGrid>
              <a:tr h="396081">
                <a:tc>
                  <a:txBody>
                    <a:bodyPr/>
                    <a:lstStyle/>
                    <a:p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Price ($)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6081">
                <a:tc>
                  <a:txBody>
                    <a:bodyPr/>
                    <a:lstStyle/>
                    <a:p>
                      <a:r>
                        <a:rPr lang="en-US" altLang="zh-HK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sales revenue ($)</a:t>
                      </a:r>
                      <a:endParaRPr lang="zh-HK" alt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20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zh-HK" altLang="en-US" sz="2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642" marB="4564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643813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6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altLang="zh-TW" sz="3600" b="1" dirty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zh-TW" sz="36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Identify </a:t>
            </a:r>
            <a:r>
              <a:rPr lang="en-US" altLang="zh-TW" sz="3600" b="1" dirty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TW" sz="3600" b="1" dirty="0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elasticity (II)</a:t>
            </a:r>
            <a:endParaRPr lang="en-US" altLang="zh-TW" sz="3600" b="1" dirty="0">
              <a:solidFill>
                <a:srgbClr val="33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1143000" y="1268413"/>
            <a:ext cx="7821613" cy="84931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zh-HK" sz="2400" dirty="0" smtClean="0">
                <a:latin typeface="Arial" charset="0"/>
                <a:cs typeface="Arial" charset="0"/>
              </a:rPr>
              <a:t>Peter spends $50 on hamburgers whatever the price is. His demand for hamburgers is 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5" name="內容版面配置區 2"/>
          <p:cNvSpPr txBox="1">
            <a:spLocks/>
          </p:cNvSpPr>
          <p:nvPr/>
        </p:nvSpPr>
        <p:spPr bwMode="auto">
          <a:xfrm>
            <a:off x="1143000" y="3767138"/>
            <a:ext cx="7429500" cy="108743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marL="355600" indent="-355600">
              <a:spcBef>
                <a:spcPct val="20000"/>
              </a:spcBef>
              <a:buFont typeface="Arial" charset="0"/>
              <a:buNone/>
              <a:defRPr/>
            </a:pPr>
            <a:r>
              <a:rPr kumimoji="0" lang="en-US" altLang="zh-HK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Question analysis:</a:t>
            </a: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kumimoji="0" lang="en-US" altLang="zh-TW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  <a:sym typeface="Wingdings"/>
              </a:rPr>
              <a:t>Total expenditure does not change no matter what the price is.</a:t>
            </a:r>
          </a:p>
          <a:p>
            <a:pPr marL="361950" indent="-361950">
              <a:spcBef>
                <a:spcPct val="20000"/>
              </a:spcBef>
              <a:buFont typeface="Arial" charset="0"/>
              <a:buNone/>
              <a:defRPr/>
            </a:pPr>
            <a:r>
              <a:rPr lang="en-US" altLang="zh-HK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itchFamily="18" charset="2"/>
              </a:rPr>
              <a:t> </a:t>
            </a:r>
            <a:r>
              <a:rPr kumimoji="0" lang="en-US" altLang="zh-HK" sz="2000" dirty="0">
                <a:solidFill>
                  <a:srgbClr val="FF0000"/>
                </a:solidFill>
                <a:latin typeface="Arial" charset="0"/>
                <a:ea typeface="+mn-ea"/>
                <a:cs typeface="Arial" charset="0"/>
              </a:rPr>
              <a:t>Unitarily elastic</a:t>
            </a:r>
            <a:endParaRPr kumimoji="0" lang="en-US" altLang="zh-TW" sz="2000" dirty="0">
              <a:solidFill>
                <a:srgbClr val="FF0000"/>
              </a:solidFill>
              <a:latin typeface="Arial" charset="0"/>
              <a:ea typeface="+mn-ea"/>
              <a:cs typeface="Arial" charset="0"/>
              <a:sym typeface="Wingdings"/>
            </a:endParaRP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endParaRPr kumimoji="0" lang="en-US" altLang="zh-HK" sz="2000" dirty="0">
              <a:solidFill>
                <a:srgbClr val="FF0000"/>
              </a:solidFill>
              <a:latin typeface="Arial" charset="0"/>
              <a:ea typeface="+mn-ea"/>
              <a:cs typeface="Arial" charset="0"/>
              <a:sym typeface="Wingdings"/>
            </a:endParaRPr>
          </a:p>
        </p:txBody>
      </p:sp>
      <p:sp>
        <p:nvSpPr>
          <p:cNvPr id="8" name="內容版面配置區 2"/>
          <p:cNvSpPr txBox="1">
            <a:spLocks/>
          </p:cNvSpPr>
          <p:nvPr/>
        </p:nvSpPr>
        <p:spPr bwMode="auto">
          <a:xfrm>
            <a:off x="1144588" y="2060575"/>
            <a:ext cx="3713162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A.	perfectly 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1144588" y="2468563"/>
            <a:ext cx="2851150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B.	unitarily 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 bwMode="auto">
          <a:xfrm>
            <a:off x="1144588" y="2876550"/>
            <a:ext cx="285115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C.	inelastic.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1" name="內容版面配置區 2"/>
          <p:cNvSpPr txBox="1">
            <a:spLocks/>
          </p:cNvSpPr>
          <p:nvPr/>
        </p:nvSpPr>
        <p:spPr bwMode="auto">
          <a:xfrm>
            <a:off x="1144588" y="3284538"/>
            <a:ext cx="33559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微軟正黑體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542925" indent="-542925" eaLnBrk="1" hangingPunct="1">
              <a:buFont typeface="Arial" charset="0"/>
              <a:buNone/>
              <a:defRPr/>
            </a:pPr>
            <a:r>
              <a:rPr kumimoji="0" lang="en-US" altLang="zh-HK" sz="2400" dirty="0" smtClean="0">
                <a:latin typeface="Arial" charset="0"/>
                <a:cs typeface="Arial" charset="0"/>
              </a:rPr>
              <a:t>D.	perfectly inelastic.</a:t>
            </a:r>
          </a:p>
          <a:p>
            <a:pPr marL="531813" indent="-531813" eaLnBrk="1" hangingPunct="1">
              <a:buFont typeface="Arial" charset="0"/>
              <a:buNone/>
              <a:defRPr/>
            </a:pPr>
            <a:endParaRPr kumimoji="0" lang="en-US" altLang="zh-HK" sz="2400" dirty="0" smtClean="0">
              <a:latin typeface="Arial" charset="0"/>
              <a:cs typeface="Arial" charset="0"/>
            </a:endParaRPr>
          </a:p>
        </p:txBody>
      </p:sp>
      <p:sp>
        <p:nvSpPr>
          <p:cNvPr id="12" name="Oval 5"/>
          <p:cNvSpPr/>
          <p:nvPr/>
        </p:nvSpPr>
        <p:spPr>
          <a:xfrm>
            <a:off x="1100138" y="2454275"/>
            <a:ext cx="500062" cy="5000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5FEE5-F041-4DEF-A866-75C2B1F3270D}" type="slidenum">
              <a:rPr lang="zh-TW" altLang="en-US"/>
              <a:pPr>
                <a:defRPr/>
              </a:pPr>
              <a:t>7</a:t>
            </a:fld>
            <a:endParaRPr lang="zh-TW" altLang="en-US" dirty="0"/>
          </a:p>
        </p:txBody>
      </p:sp>
      <p:sp>
        <p:nvSpPr>
          <p:cNvPr id="13" name="矩形 1"/>
          <p:cNvSpPr>
            <a:spLocks noChangeArrowheads="1"/>
          </p:cNvSpPr>
          <p:nvPr/>
        </p:nvSpPr>
        <p:spPr bwMode="auto">
          <a:xfrm>
            <a:off x="1144588" y="4941168"/>
            <a:ext cx="349726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Also see: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HKDSE 201</a:t>
            </a:r>
            <a:r>
              <a:rPr lang="en-US" altLang="zh-TW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8</a:t>
            </a: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, Paper 1, Q1</a:t>
            </a:r>
            <a:r>
              <a:rPr lang="en-US" altLang="zh-TW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7</a:t>
            </a:r>
            <a:endParaRPr lang="en-US" altLang="zh-HK" sz="2000" dirty="0" smtClean="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HKDSE 201</a:t>
            </a:r>
            <a:r>
              <a:rPr lang="en-US" altLang="zh-TW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7</a:t>
            </a: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, Paper 1, Q1</a:t>
            </a:r>
            <a:r>
              <a:rPr lang="en-US" altLang="zh-TW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5</a:t>
            </a:r>
            <a:endParaRPr lang="en-US" altLang="zh-HK" sz="2000" dirty="0" smtClean="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HKDSE </a:t>
            </a: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2012, Paper 1, </a:t>
            </a: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Q11</a:t>
            </a:r>
            <a:endParaRPr lang="en-US" altLang="zh-HK" sz="2000" dirty="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4" name="矩形 1"/>
          <p:cNvSpPr>
            <a:spLocks noChangeArrowheads="1"/>
          </p:cNvSpPr>
          <p:nvPr/>
        </p:nvSpPr>
        <p:spPr bwMode="auto">
          <a:xfrm>
            <a:off x="4857750" y="4942800"/>
            <a:ext cx="349726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HK" sz="2000" dirty="0" smtClean="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HKCEE </a:t>
            </a: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2011, Paper 2, Q10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HKCEE 2009, Paper 2, Q9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 animBg="1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zh-TW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Explain the conditions of a given change in total revenue / expenditure</a:t>
            </a:r>
            <a:endParaRPr lang="en-US" altLang="zh-TW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>
          <a:xfrm>
            <a:off x="1143000" y="1427163"/>
            <a:ext cx="7821613" cy="1200150"/>
          </a:xfrm>
        </p:spPr>
        <p:txBody>
          <a:bodyPr>
            <a:sp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altLang="zh-HK" sz="2400" smtClean="0">
                <a:latin typeface="Arial" charset="0"/>
                <a:cs typeface="Arial" charset="0"/>
              </a:rPr>
              <a:t>With the aid of a diagram, explain under what condition the total sales revenue for vegetables will decrease when a typhoon destroys many farms.</a:t>
            </a:r>
          </a:p>
        </p:txBody>
      </p:sp>
      <p:sp>
        <p:nvSpPr>
          <p:cNvPr id="14" name="矩形 1"/>
          <p:cNvSpPr>
            <a:spLocks noChangeArrowheads="1"/>
          </p:cNvSpPr>
          <p:nvPr/>
        </p:nvSpPr>
        <p:spPr bwMode="auto">
          <a:xfrm>
            <a:off x="1187450" y="4305300"/>
            <a:ext cx="7416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Remember to compare the </a:t>
            </a:r>
            <a:r>
              <a:rPr lang="en-US" altLang="zh-HK" sz="2000" b="1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percentage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 changes of price and quantity demanded in your answer.</a:t>
            </a:r>
          </a:p>
        </p:txBody>
      </p:sp>
      <p:sp>
        <p:nvSpPr>
          <p:cNvPr id="7" name="矩形 1"/>
          <p:cNvSpPr>
            <a:spLocks noChangeArrowheads="1"/>
          </p:cNvSpPr>
          <p:nvPr/>
        </p:nvSpPr>
        <p:spPr bwMode="auto">
          <a:xfrm>
            <a:off x="1187450" y="2668588"/>
            <a:ext cx="4537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Question analysis:</a:t>
            </a:r>
          </a:p>
        </p:txBody>
      </p:sp>
      <p:sp>
        <p:nvSpPr>
          <p:cNvPr id="8" name="矩形 1"/>
          <p:cNvSpPr>
            <a:spLocks noChangeArrowheads="1"/>
          </p:cNvSpPr>
          <p:nvPr/>
        </p:nvSpPr>
        <p:spPr bwMode="auto">
          <a:xfrm>
            <a:off x="1198563" y="3543300"/>
            <a:ext cx="502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TR </a:t>
            </a:r>
            <a:r>
              <a:rPr lang="en-US" altLang="zh-HK" sz="2000" dirty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and P move in opposite direction. </a:t>
            </a:r>
          </a:p>
          <a:p>
            <a:pPr marL="361950" indent="-361950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 3"/>
              </a:rPr>
              <a:t> </a:t>
            </a: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 3" pitchFamily="18" charset="2"/>
              </a:rPr>
              <a:t>Demand is elastic.</a:t>
            </a:r>
            <a:r>
              <a:rPr lang="en-US" altLang="zh-HK" sz="2000" dirty="0" smtClean="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 </a:t>
            </a:r>
            <a:endParaRPr lang="en-US" altLang="zh-HK" sz="2000" dirty="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9" name="矩形 1"/>
          <p:cNvSpPr>
            <a:spLocks noChangeArrowheads="1"/>
          </p:cNvSpPr>
          <p:nvPr/>
        </p:nvSpPr>
        <p:spPr bwMode="auto">
          <a:xfrm>
            <a:off x="1206500" y="3090863"/>
            <a:ext cx="2160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Supply 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  <a:sym typeface="Wingdings 3" pitchFamily="18" charset="2"/>
              </a:rPr>
              <a:t>  P </a:t>
            </a:r>
            <a:endParaRPr lang="en-US" altLang="zh-HK" sz="2000">
              <a:solidFill>
                <a:srgbClr val="FF0000"/>
              </a:solidFill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A38975-567E-4132-A78C-F9DA69844872}" type="slidenum">
              <a:rPr lang="zh-TW" altLang="en-US"/>
              <a:pPr>
                <a:defRPr/>
              </a:pPr>
              <a:t>8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標題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001000" cy="1143000"/>
          </a:xfrm>
        </p:spPr>
        <p:txBody>
          <a:bodyPr>
            <a:noAutofit/>
          </a:bodyPr>
          <a:lstStyle/>
          <a:p>
            <a:pPr marL="531813" indent="-531813" eaLnBrk="1" fontAlgn="auto" hangingPunct="1">
              <a:spcAft>
                <a:spcPts val="0"/>
              </a:spcAft>
              <a:defRPr/>
            </a:pP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zh-TW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zh-TW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Explain the conditions of a given change in total revenue / expenditure</a:t>
            </a:r>
            <a:endParaRPr lang="en-US" altLang="zh-TW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>
          <a:xfrm>
            <a:off x="1143000" y="1427163"/>
            <a:ext cx="7821613" cy="1200150"/>
          </a:xfrm>
        </p:spPr>
        <p:txBody>
          <a:bodyPr>
            <a:sp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altLang="zh-HK" sz="2400" smtClean="0">
                <a:latin typeface="Arial" charset="0"/>
                <a:cs typeface="Arial" charset="0"/>
              </a:rPr>
              <a:t>With the aid of a diagram, explain under what condition the total sales revenue for vegetables will decrease when a typhoon destroys many farms.</a:t>
            </a:r>
          </a:p>
        </p:txBody>
      </p:sp>
      <p:sp>
        <p:nvSpPr>
          <p:cNvPr id="8" name="矩形 1"/>
          <p:cNvSpPr>
            <a:spLocks noChangeArrowheads="1"/>
          </p:cNvSpPr>
          <p:nvPr/>
        </p:nvSpPr>
        <p:spPr bwMode="auto">
          <a:xfrm>
            <a:off x="1187450" y="3060700"/>
            <a:ext cx="374491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The supply of vegetables will decrease because the typhoon destroys many farms.</a:t>
            </a:r>
          </a:p>
        </p:txBody>
      </p:sp>
      <p:sp>
        <p:nvSpPr>
          <p:cNvPr id="9" name="矩形 1"/>
          <p:cNvSpPr>
            <a:spLocks noChangeArrowheads="1"/>
          </p:cNvSpPr>
          <p:nvPr/>
        </p:nvSpPr>
        <p:spPr bwMode="auto">
          <a:xfrm>
            <a:off x="1187450" y="4083050"/>
            <a:ext cx="3744913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If the demand is elastic, the </a:t>
            </a:r>
            <a:r>
              <a:rPr lang="en-US" altLang="zh-HK" sz="2000" b="1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percentage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 increase in price will be smaller than the </a:t>
            </a:r>
            <a:r>
              <a:rPr lang="en-US" altLang="zh-HK" sz="2000" b="1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percentage</a:t>
            </a: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 decrease in quantity demanded, so the total sales revenue will decrease.</a:t>
            </a:r>
          </a:p>
        </p:txBody>
      </p:sp>
      <p:sp>
        <p:nvSpPr>
          <p:cNvPr id="33" name="矩形 1"/>
          <p:cNvSpPr>
            <a:spLocks noChangeArrowheads="1"/>
          </p:cNvSpPr>
          <p:nvPr/>
        </p:nvSpPr>
        <p:spPr bwMode="auto">
          <a:xfrm>
            <a:off x="1187450" y="2662238"/>
            <a:ext cx="37449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2000">
                <a:solidFill>
                  <a:srgbClr val="FF0000"/>
                </a:solidFill>
                <a:latin typeface="Arial" charset="0"/>
                <a:ea typeface="新細明體" pitchFamily="18" charset="-120"/>
                <a:cs typeface="Arial" charset="0"/>
              </a:rPr>
              <a:t>Suggested answers:</a:t>
            </a:r>
          </a:p>
        </p:txBody>
      </p:sp>
      <p:cxnSp>
        <p:nvCxnSpPr>
          <p:cNvPr id="35" name="直線接點 34"/>
          <p:cNvCxnSpPr/>
          <p:nvPr/>
        </p:nvCxnSpPr>
        <p:spPr>
          <a:xfrm flipH="1">
            <a:off x="5786438" y="3717925"/>
            <a:ext cx="1209675" cy="1279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/>
          <p:nvPr/>
        </p:nvCxnSpPr>
        <p:spPr>
          <a:xfrm flipH="1">
            <a:off x="5445125" y="3222625"/>
            <a:ext cx="1143000" cy="12096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endCxn id="52" idx="3"/>
          </p:cNvCxnSpPr>
          <p:nvPr/>
        </p:nvCxnSpPr>
        <p:spPr>
          <a:xfrm>
            <a:off x="5349875" y="4183063"/>
            <a:ext cx="1185863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/>
          <p:nvPr/>
        </p:nvCxnSpPr>
        <p:spPr>
          <a:xfrm flipV="1">
            <a:off x="5346700" y="2997200"/>
            <a:ext cx="0" cy="230346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/>
          <p:nvPr/>
        </p:nvCxnSpPr>
        <p:spPr>
          <a:xfrm flipH="1">
            <a:off x="5343525" y="5292725"/>
            <a:ext cx="2708275" cy="0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0" name="文字方塊 11"/>
          <p:cNvSpPr txBox="1">
            <a:spLocks noChangeArrowheads="1"/>
          </p:cNvSpPr>
          <p:nvPr/>
        </p:nvSpPr>
        <p:spPr bwMode="auto">
          <a:xfrm>
            <a:off x="7974013" y="5080000"/>
            <a:ext cx="1206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Quantity</a:t>
            </a:r>
            <a:endParaRPr lang="zh-HK" altLang="en-US" sz="18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7421" name="文字方塊 12"/>
          <p:cNvSpPr txBox="1">
            <a:spLocks noChangeArrowheads="1"/>
          </p:cNvSpPr>
          <p:nvPr/>
        </p:nvSpPr>
        <p:spPr bwMode="auto">
          <a:xfrm>
            <a:off x="5041900" y="5121275"/>
            <a:ext cx="358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0</a:t>
            </a:r>
            <a:endParaRPr lang="zh-HK" altLang="en-US" sz="1800">
              <a:latin typeface="Arial" charset="0"/>
              <a:ea typeface="新細明體" pitchFamily="18" charset="-120"/>
              <a:cs typeface="Arial" charset="0"/>
            </a:endParaRPr>
          </a:p>
        </p:txBody>
      </p:sp>
      <p:cxnSp>
        <p:nvCxnSpPr>
          <p:cNvPr id="44" name="直線接點 43"/>
          <p:cNvCxnSpPr>
            <a:endCxn id="48" idx="5"/>
          </p:cNvCxnSpPr>
          <p:nvPr/>
        </p:nvCxnSpPr>
        <p:spPr>
          <a:xfrm>
            <a:off x="5343525" y="3870325"/>
            <a:ext cx="66992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3" name="文字方塊 30"/>
          <p:cNvSpPr txBox="1">
            <a:spLocks noChangeArrowheads="1"/>
          </p:cNvSpPr>
          <p:nvPr/>
        </p:nvSpPr>
        <p:spPr bwMode="auto">
          <a:xfrm>
            <a:off x="6407150" y="5229225"/>
            <a:ext cx="503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Q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7424" name="文字方塊 31"/>
          <p:cNvSpPr txBox="1">
            <a:spLocks noChangeArrowheads="1"/>
          </p:cNvSpPr>
          <p:nvPr/>
        </p:nvSpPr>
        <p:spPr bwMode="auto">
          <a:xfrm>
            <a:off x="5797550" y="5229225"/>
            <a:ext cx="503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Q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cxnSp>
        <p:nvCxnSpPr>
          <p:cNvPr id="47" name="直線接點 46"/>
          <p:cNvCxnSpPr/>
          <p:nvPr/>
        </p:nvCxnSpPr>
        <p:spPr>
          <a:xfrm flipH="1" flipV="1">
            <a:off x="5580063" y="3644900"/>
            <a:ext cx="1943100" cy="10080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橢圓 47"/>
          <p:cNvSpPr>
            <a:spLocks noChangeAspect="1"/>
          </p:cNvSpPr>
          <p:nvPr/>
        </p:nvSpPr>
        <p:spPr>
          <a:xfrm>
            <a:off x="5907088" y="3789363"/>
            <a:ext cx="125412" cy="127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/>
          </a:p>
        </p:txBody>
      </p:sp>
      <p:sp>
        <p:nvSpPr>
          <p:cNvPr id="17427" name="文字方塊 28"/>
          <p:cNvSpPr txBox="1">
            <a:spLocks noChangeArrowheads="1"/>
          </p:cNvSpPr>
          <p:nvPr/>
        </p:nvSpPr>
        <p:spPr bwMode="auto">
          <a:xfrm>
            <a:off x="7477125" y="4479925"/>
            <a:ext cx="47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D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cxnSp>
        <p:nvCxnSpPr>
          <p:cNvPr id="50" name="直線單箭頭接點 49"/>
          <p:cNvCxnSpPr/>
          <p:nvPr/>
        </p:nvCxnSpPr>
        <p:spPr>
          <a:xfrm flipV="1">
            <a:off x="4932363" y="3851275"/>
            <a:ext cx="0" cy="2809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單箭頭接點 50"/>
          <p:cNvCxnSpPr/>
          <p:nvPr/>
        </p:nvCxnSpPr>
        <p:spPr>
          <a:xfrm flipH="1">
            <a:off x="6026150" y="5661025"/>
            <a:ext cx="50482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橢圓 51"/>
          <p:cNvSpPr>
            <a:spLocks noChangeAspect="1"/>
          </p:cNvSpPr>
          <p:nvPr/>
        </p:nvSpPr>
        <p:spPr>
          <a:xfrm>
            <a:off x="6518275" y="4090988"/>
            <a:ext cx="125413" cy="1270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HK" altLang="en-US"/>
          </a:p>
        </p:txBody>
      </p:sp>
      <p:cxnSp>
        <p:nvCxnSpPr>
          <p:cNvPr id="53" name="直線接點 52"/>
          <p:cNvCxnSpPr>
            <a:stCxn id="48" idx="4"/>
          </p:cNvCxnSpPr>
          <p:nvPr/>
        </p:nvCxnSpPr>
        <p:spPr>
          <a:xfrm>
            <a:off x="5970588" y="3916363"/>
            <a:ext cx="0" cy="1354137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>
            <a:stCxn id="52" idx="4"/>
          </p:cNvCxnSpPr>
          <p:nvPr/>
        </p:nvCxnSpPr>
        <p:spPr>
          <a:xfrm>
            <a:off x="6580188" y="4217988"/>
            <a:ext cx="7937" cy="107315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33" name="文字方塊 30"/>
          <p:cNvSpPr txBox="1">
            <a:spLocks noChangeArrowheads="1"/>
          </p:cNvSpPr>
          <p:nvPr/>
        </p:nvSpPr>
        <p:spPr bwMode="auto">
          <a:xfrm>
            <a:off x="4932363" y="4005263"/>
            <a:ext cx="5032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P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7434" name="文字方塊 30"/>
          <p:cNvSpPr txBox="1">
            <a:spLocks noChangeArrowheads="1"/>
          </p:cNvSpPr>
          <p:nvPr/>
        </p:nvSpPr>
        <p:spPr bwMode="auto">
          <a:xfrm>
            <a:off x="4932363" y="3654425"/>
            <a:ext cx="5032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P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7435" name="文字方塊 28"/>
          <p:cNvSpPr txBox="1">
            <a:spLocks noChangeArrowheads="1"/>
          </p:cNvSpPr>
          <p:nvPr/>
        </p:nvSpPr>
        <p:spPr bwMode="auto">
          <a:xfrm>
            <a:off x="6061075" y="4543425"/>
            <a:ext cx="479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 –  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 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7436" name="文字方塊 28"/>
          <p:cNvSpPr txBox="1">
            <a:spLocks noChangeArrowheads="1"/>
          </p:cNvSpPr>
          <p:nvPr/>
        </p:nvSpPr>
        <p:spPr bwMode="auto">
          <a:xfrm>
            <a:off x="5407025" y="3832225"/>
            <a:ext cx="47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 +  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 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7437" name="文字方塊 28"/>
          <p:cNvSpPr txBox="1">
            <a:spLocks noChangeArrowheads="1"/>
          </p:cNvSpPr>
          <p:nvPr/>
        </p:nvSpPr>
        <p:spPr bwMode="auto">
          <a:xfrm>
            <a:off x="6948488" y="3413125"/>
            <a:ext cx="47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S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1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17438" name="文字方塊 28"/>
          <p:cNvSpPr txBox="1">
            <a:spLocks noChangeArrowheads="1"/>
          </p:cNvSpPr>
          <p:nvPr/>
        </p:nvSpPr>
        <p:spPr bwMode="auto">
          <a:xfrm>
            <a:off x="6526213" y="2981325"/>
            <a:ext cx="479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>
                <a:latin typeface="Arial" charset="0"/>
                <a:ea typeface="新細明體" pitchFamily="18" charset="-120"/>
                <a:cs typeface="Arial" charset="0"/>
              </a:rPr>
              <a:t>S</a:t>
            </a:r>
            <a:r>
              <a:rPr lang="en-US" altLang="zh-HK" sz="1800" baseline="-25000">
                <a:latin typeface="Arial" charset="0"/>
                <a:ea typeface="新細明體" pitchFamily="18" charset="-120"/>
                <a:cs typeface="Arial" charset="0"/>
              </a:rPr>
              <a:t>2</a:t>
            </a:r>
            <a:endParaRPr lang="zh-HK" altLang="en-US" sz="1800" baseline="-25000">
              <a:latin typeface="Arial" charset="0"/>
              <a:ea typeface="新細明體" pitchFamily="18" charset="-120"/>
              <a:cs typeface="Arial" charset="0"/>
            </a:endParaRPr>
          </a:p>
        </p:txBody>
      </p:sp>
      <p:cxnSp>
        <p:nvCxnSpPr>
          <p:cNvPr id="61" name="直線單箭頭接點 60"/>
          <p:cNvCxnSpPr/>
          <p:nvPr/>
        </p:nvCxnSpPr>
        <p:spPr>
          <a:xfrm flipH="1">
            <a:off x="6264275" y="3754438"/>
            <a:ext cx="50482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0" name="文字方塊 10"/>
          <p:cNvSpPr txBox="1">
            <a:spLocks noChangeArrowheads="1"/>
          </p:cNvSpPr>
          <p:nvPr/>
        </p:nvSpPr>
        <p:spPr bwMode="auto">
          <a:xfrm>
            <a:off x="4978400" y="2693988"/>
            <a:ext cx="1082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1pPr>
            <a:lvl2pPr marL="742950" indent="-285750" eaLnBrk="0" hangingPunct="0">
              <a:spcBef>
                <a:spcPts val="550"/>
              </a:spcBef>
              <a:buClr>
                <a:schemeClr val="accent1"/>
              </a:buClr>
              <a:buFont typeface="Verdana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32D2E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HK" sz="1800" dirty="0">
                <a:latin typeface="Arial" charset="0"/>
                <a:ea typeface="新細明體" pitchFamily="18" charset="-120"/>
                <a:cs typeface="Arial" charset="0"/>
              </a:rPr>
              <a:t>Price ($)</a:t>
            </a:r>
            <a:endParaRPr lang="zh-HK" altLang="en-US" sz="1800" dirty="0">
              <a:latin typeface="Arial" charset="0"/>
              <a:ea typeface="新細明體" pitchFamily="18" charset="-120"/>
              <a:cs typeface="Arial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2ED12E-465D-43C3-BEC9-F2C39273D526}" type="slidenum">
              <a:rPr lang="zh-TW" altLang="en-US"/>
              <a:pPr>
                <a:defRPr/>
              </a:pPr>
              <a:t>9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3630</TotalTime>
  <Words>767</Words>
  <Application>Microsoft Office PowerPoint</Application>
  <PresentationFormat>如螢幕大小 (4:3)</PresentationFormat>
  <Paragraphs>168</Paragraphs>
  <Slides>12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Solstice</vt:lpstr>
      <vt:lpstr>Exam Skills</vt:lpstr>
      <vt:lpstr>Question types</vt:lpstr>
      <vt:lpstr>Related skills</vt:lpstr>
      <vt:lpstr>1. Identify the elasticity (I)</vt:lpstr>
      <vt:lpstr>1. Identify the elasticity (I)</vt:lpstr>
      <vt:lpstr>1. Identify the elasticity (I)</vt:lpstr>
      <vt:lpstr>1. Identify the elasticity (II)</vt:lpstr>
      <vt:lpstr>2. Explain the conditions of a given change in total revenue / expenditure</vt:lpstr>
      <vt:lpstr>2. Explain the conditions of a given change in total revenue / expenditure</vt:lpstr>
      <vt:lpstr>2. Explain the conditions of a given change in total revenue / expenditure</vt:lpstr>
      <vt:lpstr>2. Explain the conditions of a given change in total revenue / expenditure</vt:lpstr>
      <vt:lpstr>2. Explain the conditions of a given change in total revenue / expenditure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cp:lastModifiedBy>Wan, Emily</cp:lastModifiedBy>
  <cp:revision>865</cp:revision>
  <cp:lastPrinted>2015-09-10T03:44:43Z</cp:lastPrinted>
  <dcterms:created xsi:type="dcterms:W3CDTF">2014-03-10T07:01:16Z</dcterms:created>
  <dcterms:modified xsi:type="dcterms:W3CDTF">2019-10-11T01:25:11Z</dcterms:modified>
</cp:coreProperties>
</file>