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4"/>
  </p:notesMasterIdLst>
  <p:handoutMasterIdLst>
    <p:handoutMasterId r:id="rId15"/>
  </p:handoutMasterIdLst>
  <p:sldIdLst>
    <p:sldId id="290" r:id="rId2"/>
    <p:sldId id="399" r:id="rId3"/>
    <p:sldId id="258" r:id="rId4"/>
    <p:sldId id="357" r:id="rId5"/>
    <p:sldId id="412" r:id="rId6"/>
    <p:sldId id="411" r:id="rId7"/>
    <p:sldId id="392" r:id="rId8"/>
    <p:sldId id="394" r:id="rId9"/>
    <p:sldId id="407" r:id="rId10"/>
    <p:sldId id="408" r:id="rId11"/>
    <p:sldId id="409" r:id="rId12"/>
    <p:sldId id="410" r:id="rId13"/>
  </p:sldIdLst>
  <p:sldSz cx="9144000" cy="6858000" type="screen4x3"/>
  <p:notesSz cx="9939338" cy="6805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FF"/>
    <a:srgbClr val="CC00CC"/>
    <a:srgbClr val="800080"/>
    <a:srgbClr val="385D8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 varScale="1">
        <p:scale>
          <a:sx n="94" d="100"/>
          <a:sy n="94" d="100"/>
        </p:scale>
        <p:origin x="-108" y="-186"/>
      </p:cViewPr>
      <p:guideLst>
        <p:guide orient="horz" pos="21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2"/>
    </p:cViewPr>
  </p:sorterViewPr>
  <p:notesViewPr>
    <p:cSldViewPr>
      <p:cViewPr varScale="1">
        <p:scale>
          <a:sx n="105" d="100"/>
          <a:sy n="105" d="100"/>
        </p:scale>
        <p:origin x="-414" y="-96"/>
      </p:cViewPr>
      <p:guideLst>
        <p:guide orient="horz" pos="2143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Grp="1" noChangeArrowheads="1"/>
          </p:cNvSpPr>
          <p:nvPr>
            <p:ph type="ftr" sz="quarter" idx="2"/>
          </p:nvPr>
        </p:nvSpPr>
        <p:spPr bwMode="auto">
          <a:xfrm>
            <a:off x="0" y="6492875"/>
            <a:ext cx="9939338" cy="3127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tabLst>
                <a:tab pos="9153525" algn="r"/>
              </a:tabLst>
              <a:defRPr sz="800" i="0" noProof="1">
                <a:latin typeface="Times New Roman" pitchFamily="18" charset="0"/>
                <a:ea typeface="新細明體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zh-TW" altLang="zh-HK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2814638" y="6492875"/>
            <a:ext cx="4310062" cy="3127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800">
                <a:latin typeface="Times New Roman" panose="02020603050405020304" pitchFamily="18" charset="0"/>
                <a:ea typeface="新細明體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F50D978-1C49-46B9-9B46-16C9B6DC3324}" type="slidenum">
              <a:rPr lang="zh-HK" altLang="en-US"/>
              <a:pPr>
                <a:defRPr/>
              </a:pPr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81943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68DCB43-9B93-4E07-A1E9-9A7AE48A82A3}" type="datetimeFigureOut">
              <a:rPr lang="zh-HK" altLang="en-US"/>
              <a:pPr>
                <a:defRPr/>
              </a:pPr>
              <a:t>11/10/2019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HK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5363" y="3232150"/>
            <a:ext cx="7948612" cy="3062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HK" altLang="en-US" noProof="0" smtClean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9275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60E7A1-FD02-47B5-9AED-ED53CCAD0898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58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HK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C6758C-18C7-492A-88D6-06EAAD054A45}" type="slidenum">
              <a:rPr lang="zh-HK" altLang="en-US" smtClean="0"/>
              <a:pPr>
                <a:defRPr/>
              </a:pPr>
              <a:t>1</a:t>
            </a:fld>
            <a:endParaRPr lang="zh-HK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306E25-BD62-4DE0-9F5B-4EBE600F26DF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342B4E-8493-4998-9F6D-5C633DD72D5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00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04E13-F1A8-4EFB-B98C-D4013B11255A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93613-7A2D-43A2-82F9-7B40D4AA2C7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17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17609-9DF1-48C6-BEC9-A887371AA9C1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181F5-5CBA-4D2C-AFA0-317A0F5B8E1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46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>
          <a:xfrm>
            <a:off x="3492500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67D7E-403D-4C3C-9220-C3D66D1D5B2A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626100" y="623728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423275" y="6237288"/>
            <a:ext cx="457200" cy="476250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fld id="{387071B4-BE4A-4E14-9505-F8744DD06038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76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Rectangle 13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6" name="Oval 1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Oval 1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9041DA-3203-4A59-A0F0-1B88A7963752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8FF814-44D7-474E-8009-29086D47FE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18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AEEE8-F435-4C3E-A511-5B0E61A62C36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64F8D-0E7C-4210-833C-F9E6FEC30C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32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179D87-F7BB-4A48-AE46-37CB7ECF0508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46078F-E2E0-4BF8-BA26-07473058B82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79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2193F-E58F-4650-8092-FD27BF1F94C8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3819-8504-4AED-8F91-7FC0770F3D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06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3" name="Rectangle 13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BE765E-F659-4157-9A97-0304927ADCFA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25F72-4200-432B-BEC6-F0DD4960853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071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7024A2-E182-4342-99D3-9C0C530E51BB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1CEDE5-6044-427C-B5C3-356EA387EB8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59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Flowchart: Process 13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Flowchart: Process 15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B9C428-0332-431C-8D65-5AD92063478C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231FF7-1307-41ED-B20A-D9099D9AE5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02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fld id="{1CBAA568-751D-4210-AFE6-9F38174BD500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fld id="{BE49A840-618E-40EB-A77E-3071D4834B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0" r:id="rId1"/>
    <p:sldLayoutId id="2147485031" r:id="rId2"/>
    <p:sldLayoutId id="2147485032" r:id="rId3"/>
    <p:sldLayoutId id="2147485026" r:id="rId4"/>
    <p:sldLayoutId id="2147485033" r:id="rId5"/>
    <p:sldLayoutId id="2147485027" r:id="rId6"/>
    <p:sldLayoutId id="2147485034" r:id="rId7"/>
    <p:sldLayoutId id="2147485035" r:id="rId8"/>
    <p:sldLayoutId id="2147485036" r:id="rId9"/>
    <p:sldLayoutId id="2147485028" r:id="rId10"/>
    <p:sldLayoutId id="214748502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微軟正黑體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alibri" pitchFamily="34" charset="0"/>
          <a:ea typeface="新細明體" pitchFamily="18" charset="-120"/>
          <a:cs typeface="微軟正黑體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alibri" pitchFamily="34" charset="0"/>
          <a:ea typeface="新細明體" pitchFamily="18" charset="-120"/>
          <a:cs typeface="微軟正黑體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alibri" pitchFamily="34" charset="0"/>
          <a:ea typeface="新細明體" pitchFamily="18" charset="-120"/>
          <a:cs typeface="微軟正黑體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alibri" pitchFamily="34" charset="0"/>
          <a:ea typeface="新細明體" pitchFamily="18" charset="-120"/>
          <a:cs typeface="微軟正黑體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微軟正黑體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微軟正黑體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微軟正黑體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微軟正黑體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微軟正黑體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C:\Users\ulim2\AppData\Local\Microsoft\Windows\Temporary Internet Files\Content.IE5\JMJ3YVFH\Wippe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05263"/>
            <a:ext cx="1647825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4000B-6D0F-4402-BB38-7F1B6FDB04CC}" type="slidenum">
              <a:rPr lang="zh-TW" altLang="en-US"/>
              <a:pPr>
                <a:defRPr/>
              </a:pPr>
              <a:t>1</a:t>
            </a:fld>
            <a:endParaRPr lang="zh-TW" altLang="en-US" dirty="0"/>
          </a:p>
        </p:txBody>
      </p:sp>
      <p:sp>
        <p:nvSpPr>
          <p:cNvPr id="9" name="標題 1"/>
          <p:cNvSpPr txBox="1">
            <a:spLocks/>
          </p:cNvSpPr>
          <p:nvPr/>
        </p:nvSpPr>
        <p:spPr>
          <a:xfrm>
            <a:off x="1028700" y="285750"/>
            <a:ext cx="5400675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微軟正黑體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  <a:ea typeface="微軟正黑體"/>
                <a:cs typeface="微軟正黑體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kumimoji="0" lang="zh-TW" altLang="en-US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應試小技巧</a:t>
            </a:r>
            <a:endParaRPr kumimoji="0" lang="zh-HK" alt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3000" y="1500188"/>
            <a:ext cx="3860800" cy="6309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0" lang="zh-TW" altLang="en-US" sz="35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價格彈性與總收入</a:t>
            </a:r>
            <a:endParaRPr kumimoji="0" lang="zh-HK" altLang="en-US" sz="35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3" name="TextBox 5"/>
          <p:cNvSpPr txBox="1">
            <a:spLocks noChangeArrowheads="1"/>
          </p:cNvSpPr>
          <p:nvPr/>
        </p:nvSpPr>
        <p:spPr bwMode="auto">
          <a:xfrm>
            <a:off x="1071563" y="5857875"/>
            <a:ext cx="6021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Times New Roman" pitchFamily="18" charset="0"/>
                <a:cs typeface="Arial" charset="0"/>
              </a:rPr>
              <a:t>* </a:t>
            </a:r>
            <a:r>
              <a:rPr lang="zh-TW" altLang="en-US" sz="1800" dirty="0">
                <a:latin typeface="Times New Roman" pitchFamily="18" charset="0"/>
                <a:cs typeface="Arial" charset="0"/>
              </a:rPr>
              <a:t>針對</a:t>
            </a:r>
            <a:r>
              <a:rPr lang="en-US" altLang="zh-TW" sz="1800" dirty="0">
                <a:latin typeface="Times New Roman" pitchFamily="18" charset="0"/>
                <a:cs typeface="Arial" charset="0"/>
              </a:rPr>
              <a:t>《</a:t>
            </a:r>
            <a:r>
              <a:rPr lang="zh-TW" altLang="en-US" sz="1800" dirty="0">
                <a:latin typeface="Times New Roman" pitchFamily="18" charset="0"/>
                <a:cs typeface="Arial" charset="0"/>
              </a:rPr>
              <a:t>新高中經濟學探索</a:t>
            </a:r>
            <a:r>
              <a:rPr lang="en-US" altLang="zh-TW" sz="1800" dirty="0">
                <a:latin typeface="Times New Roman" pitchFamily="18" charset="0"/>
                <a:cs typeface="Arial" charset="0"/>
              </a:rPr>
              <a:t>》(</a:t>
            </a:r>
            <a:r>
              <a:rPr lang="zh-TW" altLang="en-US" sz="1800" dirty="0" smtClean="0">
                <a:latin typeface="Times New Roman" pitchFamily="18" charset="0"/>
                <a:cs typeface="Arial" charset="0"/>
              </a:rPr>
              <a:t>第三版</a:t>
            </a:r>
            <a:r>
              <a:rPr lang="en-US" altLang="zh-TW" sz="1800" dirty="0">
                <a:latin typeface="Times New Roman" pitchFamily="18" charset="0"/>
                <a:cs typeface="Arial" charset="0"/>
              </a:rPr>
              <a:t>) </a:t>
            </a:r>
            <a:r>
              <a:rPr lang="zh-TW" altLang="en-US" sz="1800" dirty="0">
                <a:latin typeface="Times New Roman" pitchFamily="18" charset="0"/>
                <a:cs typeface="Arial" charset="0"/>
              </a:rPr>
              <a:t>第</a:t>
            </a:r>
            <a:r>
              <a:rPr lang="en-US" altLang="zh-TW" sz="1800" dirty="0">
                <a:latin typeface="Times New Roman" pitchFamily="18" charset="0"/>
                <a:cs typeface="Arial" charset="0"/>
              </a:rPr>
              <a:t>1</a:t>
            </a:r>
            <a:r>
              <a:rPr lang="zh-TW" altLang="en-US" sz="1800" dirty="0">
                <a:latin typeface="Times New Roman" pitchFamily="18" charset="0"/>
                <a:cs typeface="Arial" charset="0"/>
              </a:rPr>
              <a:t>冊第</a:t>
            </a:r>
            <a:r>
              <a:rPr lang="en-US" altLang="zh-TW" sz="1800" dirty="0">
                <a:latin typeface="Times New Roman" pitchFamily="18" charset="0"/>
                <a:cs typeface="Arial" charset="0"/>
              </a:rPr>
              <a:t>5.3</a:t>
            </a:r>
            <a:r>
              <a:rPr lang="zh-TW" altLang="en-US" sz="1800" dirty="0">
                <a:latin typeface="Times New Roman" pitchFamily="18" charset="0"/>
                <a:cs typeface="Arial" charset="0"/>
              </a:rPr>
              <a:t>節而設</a:t>
            </a:r>
            <a:endParaRPr lang="en-US" altLang="zh-HK" sz="1800" dirty="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389813" cy="11382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以圖輔助，解釋在甚麼情況下，颱風摧毀農田會導致蔬菜的總銷售收入下降。</a:t>
            </a:r>
            <a:endParaRPr lang="en-US" altLang="zh-HK" sz="2400" smtClean="0">
              <a:latin typeface="Arial" charset="0"/>
              <a:cs typeface="Arial" charset="0"/>
            </a:endParaRPr>
          </a:p>
        </p:txBody>
      </p: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解釋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題目所示的總收入／支出的變動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D5DC0-6C1C-449E-9D49-455CC9D561F8}" type="slidenum">
              <a:rPr lang="zh-TW" altLang="en-US"/>
              <a:pPr>
                <a:defRPr/>
              </a:pPr>
              <a:t>10</a:t>
            </a:fld>
            <a:endParaRPr lang="zh-TW" altLang="en-US" dirty="0"/>
          </a:p>
        </p:txBody>
      </p:sp>
      <p:sp>
        <p:nvSpPr>
          <p:cNvPr id="10" name="矩形 1"/>
          <p:cNvSpPr>
            <a:spLocks noChangeArrowheads="1"/>
          </p:cNvSpPr>
          <p:nvPr/>
        </p:nvSpPr>
        <p:spPr bwMode="auto">
          <a:xfrm>
            <a:off x="1187450" y="2587625"/>
            <a:ext cx="3240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利用需求曲線的中間點作為參考。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矩形 1"/>
          <p:cNvSpPr>
            <a:spLocks noChangeArrowheads="1"/>
          </p:cNvSpPr>
          <p:nvPr/>
        </p:nvSpPr>
        <p:spPr bwMode="auto">
          <a:xfrm>
            <a:off x="1187450" y="3349625"/>
            <a:ext cx="32400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假如你想表達需求屬彈性（低彈性），便在需求曲線的上（下）半部分畫出相關變動。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矩形 1"/>
          <p:cNvSpPr>
            <a:spLocks noChangeArrowheads="1"/>
          </p:cNvSpPr>
          <p:nvPr/>
        </p:nvSpPr>
        <p:spPr bwMode="auto">
          <a:xfrm>
            <a:off x="1187450" y="2133600"/>
            <a:ext cx="324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繪圖技巧：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34" name="直線接點 33"/>
          <p:cNvCxnSpPr/>
          <p:nvPr/>
        </p:nvCxnSpPr>
        <p:spPr>
          <a:xfrm flipH="1">
            <a:off x="5786438" y="3205163"/>
            <a:ext cx="1209675" cy="127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 flipH="1">
            <a:off x="5445125" y="2709863"/>
            <a:ext cx="1143000" cy="1209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50" idx="3"/>
          </p:cNvCxnSpPr>
          <p:nvPr/>
        </p:nvCxnSpPr>
        <p:spPr>
          <a:xfrm>
            <a:off x="5349875" y="3670300"/>
            <a:ext cx="118586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/>
          <p:nvPr/>
        </p:nvCxnSpPr>
        <p:spPr>
          <a:xfrm flipV="1">
            <a:off x="5346700" y="2484438"/>
            <a:ext cx="0" cy="230346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 flipH="1">
            <a:off x="5343525" y="4779963"/>
            <a:ext cx="2708275" cy="0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文字方塊 11"/>
          <p:cNvSpPr txBox="1">
            <a:spLocks noChangeArrowheads="1"/>
          </p:cNvSpPr>
          <p:nvPr/>
        </p:nvSpPr>
        <p:spPr bwMode="auto">
          <a:xfrm>
            <a:off x="7974013" y="4567238"/>
            <a:ext cx="774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latin typeface="Arial" charset="0"/>
                <a:cs typeface="Arial" charset="0"/>
              </a:rPr>
              <a:t>數量</a:t>
            </a:r>
            <a:endParaRPr lang="zh-HK" altLang="en-US" sz="1800">
              <a:latin typeface="Arial" charset="0"/>
              <a:cs typeface="Arial" charset="0"/>
            </a:endParaRPr>
          </a:p>
        </p:txBody>
      </p:sp>
      <p:sp>
        <p:nvSpPr>
          <p:cNvPr id="17422" name="文字方塊 12"/>
          <p:cNvSpPr txBox="1">
            <a:spLocks noChangeArrowheads="1"/>
          </p:cNvSpPr>
          <p:nvPr/>
        </p:nvSpPr>
        <p:spPr bwMode="auto">
          <a:xfrm>
            <a:off x="5041900" y="4608513"/>
            <a:ext cx="358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0</a:t>
            </a:r>
            <a:endParaRPr lang="zh-HK" altLang="en-US" sz="1800">
              <a:latin typeface="Arial" charset="0"/>
              <a:cs typeface="Arial" charset="0"/>
            </a:endParaRPr>
          </a:p>
        </p:txBody>
      </p:sp>
      <p:cxnSp>
        <p:nvCxnSpPr>
          <p:cNvPr id="42" name="直線接點 41"/>
          <p:cNvCxnSpPr>
            <a:endCxn id="46" idx="5"/>
          </p:cNvCxnSpPr>
          <p:nvPr/>
        </p:nvCxnSpPr>
        <p:spPr>
          <a:xfrm>
            <a:off x="5343525" y="3357563"/>
            <a:ext cx="6699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文字方塊 30"/>
          <p:cNvSpPr txBox="1">
            <a:spLocks noChangeArrowheads="1"/>
          </p:cNvSpPr>
          <p:nvPr/>
        </p:nvSpPr>
        <p:spPr bwMode="auto">
          <a:xfrm>
            <a:off x="6407150" y="4716463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25" name="文字方塊 31"/>
          <p:cNvSpPr txBox="1">
            <a:spLocks noChangeArrowheads="1"/>
          </p:cNvSpPr>
          <p:nvPr/>
        </p:nvSpPr>
        <p:spPr bwMode="auto">
          <a:xfrm>
            <a:off x="5797550" y="4716463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45" name="直線接點 44"/>
          <p:cNvCxnSpPr/>
          <p:nvPr/>
        </p:nvCxnSpPr>
        <p:spPr>
          <a:xfrm flipH="1" flipV="1">
            <a:off x="5580063" y="3132138"/>
            <a:ext cx="1943100" cy="10080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橢圓 45"/>
          <p:cNvSpPr>
            <a:spLocks noChangeAspect="1"/>
          </p:cNvSpPr>
          <p:nvPr/>
        </p:nvSpPr>
        <p:spPr>
          <a:xfrm>
            <a:off x="5907088" y="3276600"/>
            <a:ext cx="125412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sp>
        <p:nvSpPr>
          <p:cNvPr id="17428" name="文字方塊 28"/>
          <p:cNvSpPr txBox="1">
            <a:spLocks noChangeArrowheads="1"/>
          </p:cNvSpPr>
          <p:nvPr/>
        </p:nvSpPr>
        <p:spPr bwMode="auto">
          <a:xfrm>
            <a:off x="7477125" y="39671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D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48" name="直線單箭頭接點 47"/>
          <p:cNvCxnSpPr/>
          <p:nvPr/>
        </p:nvCxnSpPr>
        <p:spPr>
          <a:xfrm flipV="1">
            <a:off x="4932363" y="3338513"/>
            <a:ext cx="0" cy="2809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/>
          <p:cNvCxnSpPr/>
          <p:nvPr/>
        </p:nvCxnSpPr>
        <p:spPr>
          <a:xfrm flipH="1">
            <a:off x="6026150" y="5148263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橢圓 49"/>
          <p:cNvSpPr>
            <a:spLocks noChangeAspect="1"/>
          </p:cNvSpPr>
          <p:nvPr/>
        </p:nvSpPr>
        <p:spPr>
          <a:xfrm>
            <a:off x="6518275" y="3578225"/>
            <a:ext cx="125413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cxnSp>
        <p:nvCxnSpPr>
          <p:cNvPr id="51" name="直線接點 50"/>
          <p:cNvCxnSpPr>
            <a:stCxn id="46" idx="4"/>
          </p:cNvCxnSpPr>
          <p:nvPr/>
        </p:nvCxnSpPr>
        <p:spPr>
          <a:xfrm>
            <a:off x="5970588" y="3403600"/>
            <a:ext cx="0" cy="135413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50" idx="4"/>
          </p:cNvCxnSpPr>
          <p:nvPr/>
        </p:nvCxnSpPr>
        <p:spPr>
          <a:xfrm>
            <a:off x="6580188" y="3705225"/>
            <a:ext cx="7937" cy="10731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4" name="文字方塊 30"/>
          <p:cNvSpPr txBox="1">
            <a:spLocks noChangeArrowheads="1"/>
          </p:cNvSpPr>
          <p:nvPr/>
        </p:nvSpPr>
        <p:spPr bwMode="auto">
          <a:xfrm>
            <a:off x="4932363" y="3492500"/>
            <a:ext cx="503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35" name="文字方塊 30"/>
          <p:cNvSpPr txBox="1">
            <a:spLocks noChangeArrowheads="1"/>
          </p:cNvSpPr>
          <p:nvPr/>
        </p:nvSpPr>
        <p:spPr bwMode="auto">
          <a:xfrm>
            <a:off x="4932363" y="3141663"/>
            <a:ext cx="503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36" name="文字方塊 28"/>
          <p:cNvSpPr txBox="1">
            <a:spLocks noChangeArrowheads="1"/>
          </p:cNvSpPr>
          <p:nvPr/>
        </p:nvSpPr>
        <p:spPr bwMode="auto">
          <a:xfrm>
            <a:off x="6061075" y="4030663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 –  </a:t>
            </a:r>
            <a:r>
              <a:rPr lang="en-US" altLang="zh-HK" sz="1800" baseline="-25000">
                <a:latin typeface="Arial" charset="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37" name="文字方塊 28"/>
          <p:cNvSpPr txBox="1">
            <a:spLocks noChangeArrowheads="1"/>
          </p:cNvSpPr>
          <p:nvPr/>
        </p:nvSpPr>
        <p:spPr bwMode="auto">
          <a:xfrm>
            <a:off x="5407025" y="33194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 +  </a:t>
            </a:r>
            <a:r>
              <a:rPr lang="en-US" altLang="zh-HK" sz="1800" baseline="-25000">
                <a:latin typeface="Arial" charset="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38" name="文字方塊 28"/>
          <p:cNvSpPr txBox="1">
            <a:spLocks noChangeArrowheads="1"/>
          </p:cNvSpPr>
          <p:nvPr/>
        </p:nvSpPr>
        <p:spPr bwMode="auto">
          <a:xfrm>
            <a:off x="6948488" y="29003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7439" name="文字方塊 28"/>
          <p:cNvSpPr txBox="1">
            <a:spLocks noChangeArrowheads="1"/>
          </p:cNvSpPr>
          <p:nvPr/>
        </p:nvSpPr>
        <p:spPr bwMode="auto">
          <a:xfrm>
            <a:off x="6526213" y="24685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59" name="直線單箭頭接點 58"/>
          <p:cNvCxnSpPr/>
          <p:nvPr/>
        </p:nvCxnSpPr>
        <p:spPr>
          <a:xfrm flipH="1">
            <a:off x="6264275" y="3241675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1" name="文字方塊 10"/>
          <p:cNvSpPr txBox="1">
            <a:spLocks noChangeArrowheads="1"/>
          </p:cNvSpPr>
          <p:nvPr/>
        </p:nvSpPr>
        <p:spPr bwMode="auto">
          <a:xfrm>
            <a:off x="4997450" y="2152650"/>
            <a:ext cx="1082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latin typeface="Arial" charset="0"/>
                <a:cs typeface="Arial" charset="0"/>
              </a:rPr>
              <a:t>價格</a:t>
            </a:r>
            <a:r>
              <a:rPr lang="en-US" altLang="zh-HK" sz="1800">
                <a:latin typeface="Arial" charset="0"/>
                <a:cs typeface="Arial" charset="0"/>
              </a:rPr>
              <a:t> ($)</a:t>
            </a:r>
            <a:endParaRPr lang="zh-HK" altLang="en-US" sz="18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389813" cy="11382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以圖輔助，解釋在甚麼情況下，颱風摧毀農田會導致蔬菜的總銷售收入下降。</a:t>
            </a:r>
            <a:endParaRPr lang="en-US" altLang="zh-HK" sz="2400" smtClean="0">
              <a:latin typeface="Arial" charset="0"/>
              <a:cs typeface="Arial" charset="0"/>
            </a:endParaRPr>
          </a:p>
        </p:txBody>
      </p: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解釋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題目所示的總收入／支出的變動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ED831-3F05-4DB1-BE5F-DD040269562C}" type="slidenum">
              <a:rPr lang="zh-TW" altLang="en-US"/>
              <a:pPr>
                <a:defRPr/>
              </a:pPr>
              <a:t>11</a:t>
            </a:fld>
            <a:endParaRPr lang="zh-TW" altLang="en-US" dirty="0"/>
          </a:p>
        </p:txBody>
      </p:sp>
      <p:sp>
        <p:nvSpPr>
          <p:cNvPr id="40" name="矩形 1"/>
          <p:cNvSpPr>
            <a:spLocks noChangeArrowheads="1"/>
          </p:cNvSpPr>
          <p:nvPr/>
        </p:nvSpPr>
        <p:spPr bwMode="auto">
          <a:xfrm>
            <a:off x="1168400" y="2552700"/>
            <a:ext cx="7632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假如個案涉及需求的改變，總收入的改變便可能和需求彈性無關。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矩形 1"/>
          <p:cNvSpPr>
            <a:spLocks noChangeArrowheads="1"/>
          </p:cNvSpPr>
          <p:nvPr/>
        </p:nvSpPr>
        <p:spPr bwMode="auto">
          <a:xfrm>
            <a:off x="1187450" y="2954338"/>
            <a:ext cx="396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HK" sz="2000">
                <a:latin typeface="Arial" charset="0"/>
                <a:cs typeface="Arial" charset="0"/>
                <a:sym typeface="Wingdings" pitchFamily="2" charset="2"/>
              </a:rPr>
              <a:t>	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需求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 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總收入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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矩形 1"/>
          <p:cNvSpPr>
            <a:spLocks noChangeArrowheads="1"/>
          </p:cNvSpPr>
          <p:nvPr/>
        </p:nvSpPr>
        <p:spPr bwMode="auto">
          <a:xfrm>
            <a:off x="1187450" y="3357563"/>
            <a:ext cx="2736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HK" sz="2000">
                <a:latin typeface="Arial" charset="0"/>
                <a:cs typeface="Arial" charset="0"/>
                <a:sym typeface="Wingdings" pitchFamily="2" charset="2"/>
              </a:rPr>
              <a:t>	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需求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 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總收入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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矩形 1"/>
          <p:cNvSpPr>
            <a:spLocks noChangeArrowheads="1"/>
          </p:cNvSpPr>
          <p:nvPr/>
        </p:nvSpPr>
        <p:spPr bwMode="auto">
          <a:xfrm>
            <a:off x="1187450" y="2151063"/>
            <a:ext cx="3168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提示：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389813" cy="11382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以圖輔助，解釋在甚麼情況下，颱風摧毀農田會導致蔬菜的總銷售收入下降。</a:t>
            </a:r>
            <a:endParaRPr lang="en-US" altLang="zh-HK" sz="2400" smtClean="0">
              <a:latin typeface="Arial" charset="0"/>
              <a:cs typeface="Arial" charset="0"/>
            </a:endParaRPr>
          </a:p>
        </p:txBody>
      </p: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解釋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題目所示的總收入／支出的變動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6F045-FF59-4321-9E71-CACEE8305FB0}" type="slidenum">
              <a:rPr lang="zh-TW" altLang="en-US"/>
              <a:pPr>
                <a:defRPr/>
              </a:pPr>
              <a:t>12</a:t>
            </a:fld>
            <a:endParaRPr lang="zh-TW" altLang="en-US" dirty="0"/>
          </a:p>
        </p:txBody>
      </p:sp>
      <p:sp>
        <p:nvSpPr>
          <p:cNvPr id="44" name="矩形 1"/>
          <p:cNvSpPr>
            <a:spLocks noChangeArrowheads="1"/>
          </p:cNvSpPr>
          <p:nvPr/>
        </p:nvSpPr>
        <p:spPr bwMode="auto">
          <a:xfrm>
            <a:off x="1196975" y="2178050"/>
            <a:ext cx="40227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更多題目：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HKDSE 2013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9(a)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HKCEE 2009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9(b)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HKCEE 2005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9(a)</a:t>
            </a:r>
          </a:p>
        </p:txBody>
      </p:sp>
      <p:sp>
        <p:nvSpPr>
          <p:cNvPr id="45" name="矩形 1"/>
          <p:cNvSpPr>
            <a:spLocks noChangeArrowheads="1"/>
          </p:cNvSpPr>
          <p:nvPr/>
        </p:nvSpPr>
        <p:spPr bwMode="auto">
          <a:xfrm>
            <a:off x="1187450" y="3605213"/>
            <a:ext cx="691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同學可以在以下課題找到更多相關的考試題目：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6" name="矩形 1"/>
          <p:cNvSpPr>
            <a:spLocks noChangeArrowheads="1"/>
          </p:cNvSpPr>
          <p:nvPr/>
        </p:nvSpPr>
        <p:spPr bwMode="auto">
          <a:xfrm>
            <a:off x="1187450" y="3965575"/>
            <a:ext cx="691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"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分析政府干預的影響（第</a:t>
            </a:r>
            <a:r>
              <a:rPr lang="en-US" altLang="zh-TW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冊第</a:t>
            </a:r>
            <a:r>
              <a:rPr lang="en-US" altLang="zh-HK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6-7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課）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矩形 1"/>
          <p:cNvSpPr>
            <a:spLocks noChangeArrowheads="1"/>
          </p:cNvSpPr>
          <p:nvPr/>
        </p:nvSpPr>
        <p:spPr bwMode="auto">
          <a:xfrm>
            <a:off x="1187450" y="4324350"/>
            <a:ext cx="4897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	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分析匯率改變的影響（第</a:t>
            </a:r>
            <a:r>
              <a:rPr lang="en-US" altLang="zh-TW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冊第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14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課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）</a:t>
            </a:r>
            <a:endParaRPr lang="en-US" altLang="zh-HK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86688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zh-TW" altLang="en-US" sz="3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題目種類</a:t>
            </a:r>
            <a:endParaRPr lang="zh-HK" altLang="en-US" sz="3600" b="1" dirty="0" smtClean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429500" cy="461962"/>
          </a:xfrm>
        </p:spPr>
        <p:txBody>
          <a:bodyPr>
            <a:spAutoFit/>
          </a:bodyPr>
          <a:lstStyle/>
          <a:p>
            <a:pPr marL="447675" indent="-447675" eaLnBrk="1" hangingPunct="1">
              <a:buFont typeface="Arial" charset="0"/>
              <a:buNone/>
            </a:pPr>
            <a:r>
              <a:rPr lang="en-US" altLang="zh-HK" sz="240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altLang="zh-HK" sz="2400" smtClean="0">
                <a:latin typeface="Arial" charset="0"/>
                <a:cs typeface="Arial" charset="0"/>
              </a:rPr>
              <a:t>	</a:t>
            </a:r>
            <a:r>
              <a:rPr lang="zh-TW" altLang="en-US" sz="2400" smtClean="0">
                <a:latin typeface="Arial" charset="0"/>
                <a:cs typeface="Arial" charset="0"/>
              </a:rPr>
              <a:t>判斷彈性</a:t>
            </a:r>
            <a:endParaRPr lang="en-US" altLang="zh-HK" sz="2400" smtClean="0">
              <a:latin typeface="Arial" charset="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BBDB49-E0BB-4387-AC50-E11035934AD0}" type="slidenum">
              <a:rPr lang="zh-TW" altLang="en-US"/>
              <a:pPr>
                <a:defRPr/>
              </a:pPr>
              <a:t>2</a:t>
            </a:fld>
            <a:endParaRPr lang="zh-TW" altLang="en-US" dirty="0"/>
          </a:p>
        </p:txBody>
      </p:sp>
      <p:sp>
        <p:nvSpPr>
          <p:cNvPr id="10245" name="內容版面配置區 2"/>
          <p:cNvSpPr txBox="1">
            <a:spLocks/>
          </p:cNvSpPr>
          <p:nvPr/>
        </p:nvSpPr>
        <p:spPr bwMode="auto">
          <a:xfrm>
            <a:off x="1619250" y="1800225"/>
            <a:ext cx="5513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tabLst>
                <a:tab pos="360363" algn="l"/>
              </a:tabLst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tabLst>
                <a:tab pos="360363" algn="l"/>
              </a:tabLst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360363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kumimoji="0" lang="zh-TW" altLang="en-US" sz="2400">
                <a:latin typeface="新細明體" pitchFamily="18" charset="-12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TW" sz="2400">
                <a:latin typeface="新細明體" pitchFamily="18" charset="-120"/>
                <a:cs typeface="Arial" charset="0"/>
                <a:sym typeface="Wingdings" pitchFamily="2" charset="2"/>
              </a:rPr>
              <a:t>	</a:t>
            </a:r>
            <a:r>
              <a:rPr kumimoji="0" lang="zh-TW" altLang="en-US" sz="2400">
                <a:latin typeface="新細明體" pitchFamily="18" charset="-120"/>
                <a:cs typeface="Arial" charset="0"/>
                <a:sym typeface="Wingdings" pitchFamily="2" charset="2"/>
              </a:rPr>
              <a:t>已知價格和總收入／支出的變動</a:t>
            </a:r>
            <a:endParaRPr kumimoji="0" lang="en-US" altLang="zh-TW" sz="2400">
              <a:latin typeface="Arial" charset="0"/>
              <a:ea typeface="微軟正黑體" pitchFamily="34" charset="-120"/>
              <a:cs typeface="Arial" charset="0"/>
            </a:endParaRPr>
          </a:p>
        </p:txBody>
      </p:sp>
      <p:sp>
        <p:nvSpPr>
          <p:cNvPr id="10246" name="內容版面配置區 2"/>
          <p:cNvSpPr txBox="1">
            <a:spLocks/>
          </p:cNvSpPr>
          <p:nvPr/>
        </p:nvSpPr>
        <p:spPr bwMode="auto">
          <a:xfrm>
            <a:off x="1620838" y="2330450"/>
            <a:ext cx="5513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tabLst>
                <a:tab pos="360363" algn="l"/>
              </a:tabLst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tabLst>
                <a:tab pos="360363" algn="l"/>
              </a:tabLst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360363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0363" algn="l"/>
              </a:tabLst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kumimoji="0" lang="zh-TW" altLang="en-US" sz="2400">
                <a:latin typeface="新細明體" pitchFamily="18" charset="-12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TW" sz="2400">
                <a:latin typeface="新細明體" pitchFamily="18" charset="-120"/>
                <a:cs typeface="Arial" charset="0"/>
                <a:sym typeface="Wingdings" pitchFamily="2" charset="2"/>
              </a:rPr>
              <a:t>	</a:t>
            </a:r>
            <a:r>
              <a:rPr kumimoji="0" lang="zh-TW" altLang="en-US" sz="2400">
                <a:latin typeface="新細明體" pitchFamily="18" charset="-120"/>
                <a:cs typeface="Arial" charset="0"/>
                <a:sym typeface="Wingdings" pitchFamily="2" charset="2"/>
              </a:rPr>
              <a:t>已知價格和交易量的百分比變動</a:t>
            </a:r>
            <a:endParaRPr kumimoji="0" lang="en-US" altLang="zh-TW" sz="2400">
              <a:latin typeface="Arial" charset="0"/>
              <a:ea typeface="微軟正黑體" pitchFamily="34" charset="-120"/>
              <a:cs typeface="Arial" charset="0"/>
            </a:endParaRPr>
          </a:p>
        </p:txBody>
      </p:sp>
      <p:sp>
        <p:nvSpPr>
          <p:cNvPr id="12" name="內容版面配置區 2"/>
          <p:cNvSpPr txBox="1">
            <a:spLocks/>
          </p:cNvSpPr>
          <p:nvPr/>
        </p:nvSpPr>
        <p:spPr bwMode="auto">
          <a:xfrm>
            <a:off x="1144588" y="2944813"/>
            <a:ext cx="7429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7675" indent="-4476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zh-HK" sz="24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en-US" altLang="zh-HK" sz="2400" dirty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>
                <a:latin typeface="Arial" charset="0"/>
                <a:cs typeface="Arial" charset="0"/>
              </a:rPr>
              <a:t>解釋題目所示的總收入／支出的變動</a:t>
            </a:r>
            <a:endParaRPr kumimoji="0" lang="en-US" altLang="zh-HK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86688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zh-TW" altLang="en-US" sz="36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itchFamily="18" charset="0"/>
              </a:rPr>
              <a:t>相關技巧</a:t>
            </a:r>
            <a:endParaRPr lang="zh-HK" altLang="en-US" sz="3600" b="1" dirty="0" smtClean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87463"/>
            <a:ext cx="7429500" cy="485775"/>
          </a:xfrm>
        </p:spPr>
        <p:txBody>
          <a:bodyPr/>
          <a:lstStyle/>
          <a:p>
            <a:pPr marL="539750" indent="-539750" eaLnBrk="1" hangingPunct="1">
              <a:buFont typeface="Arial" charset="0"/>
              <a:buNone/>
            </a:pPr>
            <a:r>
              <a:rPr lang="zh-TW" altLang="en-US" sz="2400" smtClean="0">
                <a:cs typeface="微軟正黑體" pitchFamily="34" charset="-120"/>
              </a:rPr>
              <a:t>作</a:t>
            </a:r>
            <a:r>
              <a:rPr lang="zh-TW" altLang="zh-HK" sz="2400" smtClean="0">
                <a:cs typeface="微軟正黑體" pitchFamily="34" charset="-120"/>
              </a:rPr>
              <a:t>答時，同學</a:t>
            </a:r>
            <a:r>
              <a:rPr lang="zh-TW" altLang="en-US" sz="2400" smtClean="0">
                <a:cs typeface="微軟正黑體" pitchFamily="34" charset="-120"/>
              </a:rPr>
              <a:t>可</a:t>
            </a:r>
            <a:r>
              <a:rPr lang="zh-TW" altLang="zh-HK" sz="2400" smtClean="0">
                <a:cs typeface="微軟正黑體" pitchFamily="34" charset="-120"/>
              </a:rPr>
              <a:t>運用以下</a:t>
            </a:r>
            <a:r>
              <a:rPr lang="zh-TW" altLang="en-US" sz="2400" smtClean="0">
                <a:cs typeface="微軟正黑體" pitchFamily="34" charset="-120"/>
              </a:rPr>
              <a:t>知識</a:t>
            </a:r>
            <a:r>
              <a:rPr lang="zh-TW" altLang="zh-HK" sz="2400" smtClean="0">
                <a:cs typeface="微軟正黑體" pitchFamily="34" charset="-120"/>
              </a:rPr>
              <a:t>。</a:t>
            </a:r>
            <a:endParaRPr lang="en-US" altLang="zh-HK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79525" y="2014538"/>
          <a:ext cx="5208588" cy="27098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60427"/>
                <a:gridCol w="2348161"/>
              </a:tblGrid>
              <a:tr h="75371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需求彈性</a:t>
                      </a:r>
                      <a:endParaRPr lang="zh-HK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總收入怎樣跟隨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altLang="zh-TW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價格而改變？</a:t>
                      </a:r>
                      <a:endParaRPr lang="zh-HK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75363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低彈性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完全無彈性 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0)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相同方向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6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彈性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完全彈性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lang="zh-TW" altLang="en-US" sz="2000" dirty="0" smtClean="0">
                          <a:latin typeface="+mn-ea"/>
                          <a:ea typeface="+mn-ea"/>
                        </a:rPr>
                        <a:t>∞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zh-HK" alt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相反方向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單一彈性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  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不變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6" marR="91446"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627163-E5C5-4694-8C9F-42BD59B9446B}" type="slidenum">
              <a:rPr lang="zh-TW" altLang="en-US"/>
              <a:pPr>
                <a:defRPr/>
              </a:pPr>
              <a:t>3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zh-HK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判斷</a:t>
            </a:r>
            <a:r>
              <a:rPr lang="zh-HK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彈性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細閱以下關於物品</a:t>
            </a:r>
            <a:r>
              <a:rPr lang="en-US" altLang="zh-HK" sz="2400" smtClean="0">
                <a:latin typeface="Arial" charset="0"/>
                <a:cs typeface="Arial" charset="0"/>
              </a:rPr>
              <a:t>Y</a:t>
            </a:r>
            <a:r>
              <a:rPr lang="zh-TW" altLang="en-US" sz="2400" smtClean="0">
                <a:latin typeface="Arial" charset="0"/>
                <a:cs typeface="Arial" charset="0"/>
              </a:rPr>
              <a:t>的資料。</a:t>
            </a:r>
            <a:endParaRPr lang="en-US" altLang="zh-HK" sz="240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en-US" altLang="zh-HK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58888" y="1881188"/>
          <a:ext cx="6049962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150"/>
                <a:gridCol w="1008203"/>
                <a:gridCol w="1008203"/>
                <a:gridCol w="1008203"/>
                <a:gridCol w="1008203"/>
              </a:tblGrid>
              <a:tr h="396081">
                <a:tc>
                  <a:txBody>
                    <a:bodyPr/>
                    <a:lstStyle/>
                    <a:p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價格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總銷售收入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12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zh-TW" altLang="en-US" sz="2400">
                <a:latin typeface="Arial" charset="0"/>
                <a:cs typeface="Arial" charset="0"/>
              </a:rPr>
              <a:t>在上述價格範圍內，物品</a:t>
            </a:r>
            <a:r>
              <a:rPr lang="en-US" altLang="zh-HK" sz="24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zh-TW" altLang="en-US" sz="2400">
                <a:latin typeface="Arial" charset="0"/>
                <a:cs typeface="Arial" charset="0"/>
              </a:rPr>
              <a:t>的需求屬</a:t>
            </a:r>
            <a:r>
              <a:rPr kumimoji="0" lang="en-US" altLang="zh-HK" sz="240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單一彈性。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低彈性。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完全無彈性。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05180-66F1-4B59-93C1-B1FB73D6DC6C}" type="slidenum">
              <a:rPr lang="zh-TW" altLang="en-US"/>
              <a:pPr>
                <a:defRPr/>
              </a:pPr>
              <a:t>4</a:t>
            </a:fld>
            <a:endParaRPr lang="zh-TW" altLang="en-US" dirty="0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4800" y="5040000"/>
            <a:ext cx="4679950" cy="1092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marL="355600" indent="-355600">
              <a:spcBef>
                <a:spcPts val="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題目分析：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價格和總收入改變的方向相同。</a:t>
            </a: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/>
            </a:r>
            <a:b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</a:b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 </a:t>
            </a:r>
            <a:r>
              <a:rPr lang="zh-TW" alt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低彈性或完全無彈性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zh-HK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判斷</a:t>
            </a:r>
            <a:r>
              <a:rPr lang="zh-HK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彈性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細閱以下關於物品</a:t>
            </a:r>
            <a:r>
              <a:rPr lang="en-US" altLang="zh-HK" sz="2400" smtClean="0">
                <a:latin typeface="Arial" charset="0"/>
                <a:cs typeface="Arial" charset="0"/>
              </a:rPr>
              <a:t>Y</a:t>
            </a:r>
            <a:r>
              <a:rPr lang="zh-TW" altLang="en-US" sz="2400" smtClean="0">
                <a:latin typeface="Arial" charset="0"/>
                <a:cs typeface="Arial" charset="0"/>
              </a:rPr>
              <a:t>的資料。</a:t>
            </a:r>
            <a:endParaRPr lang="en-US" altLang="zh-HK" sz="240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en-US" altLang="zh-HK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58888" y="1881188"/>
          <a:ext cx="6049962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150"/>
                <a:gridCol w="1008203"/>
                <a:gridCol w="1008203"/>
                <a:gridCol w="1008203"/>
                <a:gridCol w="1008203"/>
              </a:tblGrid>
              <a:tr h="396081">
                <a:tc>
                  <a:txBody>
                    <a:bodyPr/>
                    <a:lstStyle/>
                    <a:p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價格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總銷售收入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12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zh-TW" altLang="en-US" sz="2400">
                <a:latin typeface="Arial" charset="0"/>
                <a:cs typeface="Arial" charset="0"/>
              </a:rPr>
              <a:t>在上述價格範圍內，物品</a:t>
            </a:r>
            <a:r>
              <a:rPr lang="en-US" altLang="zh-HK" sz="24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zh-TW" altLang="en-US" sz="2400">
                <a:latin typeface="Arial" charset="0"/>
                <a:cs typeface="Arial" charset="0"/>
              </a:rPr>
              <a:t>的需求屬</a:t>
            </a:r>
            <a:r>
              <a:rPr kumimoji="0" lang="en-US" altLang="zh-HK" sz="240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單一彈性。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低彈性。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完全無彈性。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05180-66F1-4B59-93C1-B1FB73D6DC6C}" type="slidenum">
              <a:rPr lang="zh-TW" altLang="en-US"/>
              <a:pPr>
                <a:defRPr/>
              </a:pPr>
              <a:t>5</a:t>
            </a:fld>
            <a:endParaRPr lang="zh-TW" altLang="en-US" dirty="0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4588" y="5040000"/>
            <a:ext cx="4679950" cy="109260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marL="355600" indent="-355600">
              <a:spcBef>
                <a:spcPts val="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題目分析：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可是，價格和總收入改變的百分比不同。</a:t>
            </a: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/>
            </a:r>
            <a:b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</a:b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 3" pitchFamily="18" charset="2"/>
              </a:rPr>
              <a:t> </a:t>
            </a: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 3" pitchFamily="18" charset="2"/>
              </a:rPr>
              <a:t>需求量有所改變</a:t>
            </a: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 3" pitchFamily="18" charset="2"/>
              </a:rPr>
              <a:t>  </a:t>
            </a: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 3" pitchFamily="18" charset="2"/>
              </a:rPr>
              <a:t>不是完全無彈性</a:t>
            </a: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  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</p:txBody>
      </p:sp>
      <p:sp>
        <p:nvSpPr>
          <p:cNvPr id="12" name="矩形 1"/>
          <p:cNvSpPr>
            <a:spLocks noChangeArrowheads="1"/>
          </p:cNvSpPr>
          <p:nvPr/>
        </p:nvSpPr>
        <p:spPr bwMode="auto">
          <a:xfrm>
            <a:off x="3780000" y="3510000"/>
            <a:ext cx="33861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kumimoji="0" lang="zh-TW" altLang="en-US" sz="2000" dirty="0">
                <a:solidFill>
                  <a:srgbClr val="FF0000"/>
                </a:solidFill>
                <a:latin typeface="Times New Roman" pitchFamily="18" charset="0"/>
              </a:rPr>
              <a:t>更多題目：</a:t>
            </a:r>
            <a:endParaRPr kumimoji="0" lang="en-US" altLang="zh-TW" sz="20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HKDSE 2015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TW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TW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altLang="zh-HK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HKCEE 2007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TW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TW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altLang="zh-HK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5"/>
          <p:cNvSpPr/>
          <p:nvPr/>
        </p:nvSpPr>
        <p:spPr>
          <a:xfrm>
            <a:off x="1100138" y="4081463"/>
            <a:ext cx="500062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86659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zh-HK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判斷</a:t>
            </a:r>
            <a:r>
              <a:rPr lang="zh-HK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彈性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smtClean="0">
                <a:latin typeface="Arial" charset="0"/>
                <a:cs typeface="Arial" charset="0"/>
              </a:rPr>
              <a:t>細閱以下關於物品</a:t>
            </a:r>
            <a:r>
              <a:rPr lang="en-US" altLang="zh-HK" sz="2400" smtClean="0">
                <a:latin typeface="Arial" charset="0"/>
                <a:cs typeface="Arial" charset="0"/>
              </a:rPr>
              <a:t>Y</a:t>
            </a:r>
            <a:r>
              <a:rPr lang="zh-TW" altLang="en-US" sz="2400" smtClean="0">
                <a:latin typeface="Arial" charset="0"/>
                <a:cs typeface="Arial" charset="0"/>
              </a:rPr>
              <a:t>的資料。</a:t>
            </a:r>
            <a:endParaRPr lang="en-US" altLang="zh-HK" sz="2400" smtClean="0">
              <a:latin typeface="Arial" charset="0"/>
              <a:cs typeface="Arial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en-US" altLang="zh-HK" sz="2400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58888" y="1881188"/>
          <a:ext cx="6049962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150"/>
                <a:gridCol w="1008203"/>
                <a:gridCol w="1008203"/>
                <a:gridCol w="1008203"/>
                <a:gridCol w="1008203"/>
              </a:tblGrid>
              <a:tr h="396081">
                <a:tc>
                  <a:txBody>
                    <a:bodyPr/>
                    <a:lstStyle/>
                    <a:p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價格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總銷售收入 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9" marR="91449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36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zh-TW" altLang="en-US" sz="2400">
                <a:latin typeface="Arial" charset="0"/>
                <a:cs typeface="Arial" charset="0"/>
              </a:rPr>
              <a:t>在上述價格範圍內，物品</a:t>
            </a:r>
            <a:r>
              <a:rPr lang="en-US" altLang="zh-HK" sz="24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zh-TW" altLang="en-US" sz="2400">
                <a:latin typeface="Arial" charset="0"/>
                <a:cs typeface="Arial" charset="0"/>
              </a:rPr>
              <a:t>的需求屬</a:t>
            </a:r>
            <a:r>
              <a:rPr kumimoji="0" lang="en-US" altLang="zh-HK" sz="2400"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單一彈性。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低彈性。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完全無彈性。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80A48F-84EA-4F90-87C4-364099324EA5}" type="slidenum">
              <a:rPr lang="zh-TW" altLang="en-US"/>
              <a:pPr>
                <a:defRPr/>
              </a:pPr>
              <a:t>6</a:t>
            </a:fld>
            <a:endParaRPr lang="zh-TW" altLang="en-US" dirty="0"/>
          </a:p>
        </p:txBody>
      </p:sp>
      <p:sp>
        <p:nvSpPr>
          <p:cNvPr id="13342" name="內容版面配置區 2"/>
          <p:cNvSpPr txBox="1">
            <a:spLocks/>
          </p:cNvSpPr>
          <p:nvPr/>
        </p:nvSpPr>
        <p:spPr bwMode="auto">
          <a:xfrm>
            <a:off x="3779838" y="3509963"/>
            <a:ext cx="4824412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提示：</a:t>
            </a:r>
            <a:endParaRPr kumimoji="0" lang="en-US" altLang="zh-TW" sz="2000" dirty="0">
              <a:solidFill>
                <a:srgbClr val="FF0000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pPr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cs typeface="Arial" charset="0"/>
                <a:sym typeface="Wingdings" pitchFamily="2" charset="2"/>
              </a:rPr>
              <a:t>假如題目提供需求量而非總收入／支出，你可以先計算總收入，然後判斷需求彈性是多少。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12" name="Oval 5"/>
          <p:cNvSpPr/>
          <p:nvPr/>
        </p:nvSpPr>
        <p:spPr>
          <a:xfrm>
            <a:off x="1100138" y="4081463"/>
            <a:ext cx="500062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HK" sz="36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HK" sz="3600" b="1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zh-HK" altLang="en-US" sz="3600" b="1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判斷彈性 </a:t>
            </a:r>
            <a:r>
              <a:rPr lang="en-US" altLang="zh-HK" sz="3600" b="1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TW" sz="36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II)</a:t>
            </a:r>
            <a:endParaRPr lang="en-US" altLang="zh-TW" sz="36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958013" cy="8493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sz="2400" dirty="0" smtClean="0">
                <a:latin typeface="Arial" charset="0"/>
                <a:cs typeface="Arial" charset="0"/>
              </a:rPr>
              <a:t>不論價格如何，彼得都會花</a:t>
            </a:r>
            <a:r>
              <a:rPr lang="en-US" altLang="zh-H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$50</a:t>
            </a:r>
            <a:r>
              <a:rPr lang="zh-TW" altLang="en-US" sz="2400" dirty="0" smtClean="0">
                <a:latin typeface="Arial" charset="0"/>
                <a:cs typeface="Arial" charset="0"/>
              </a:rPr>
              <a:t>在漢堡</a:t>
            </a:r>
            <a:r>
              <a:rPr lang="zh-TW" altLang="en-US" sz="2400" dirty="0">
                <a:latin typeface="Arial" charset="0"/>
                <a:cs typeface="Arial" charset="0"/>
              </a:rPr>
              <a:t>包</a:t>
            </a:r>
            <a:r>
              <a:rPr lang="zh-TW" altLang="en-US" sz="2400" dirty="0" smtClean="0">
                <a:latin typeface="Arial" charset="0"/>
                <a:cs typeface="Arial" charset="0"/>
              </a:rPr>
              <a:t>上。他對漢堡</a:t>
            </a:r>
            <a:r>
              <a:rPr lang="zh-TW" altLang="en-US" sz="2400" dirty="0">
                <a:latin typeface="Arial" charset="0"/>
                <a:cs typeface="Arial" charset="0"/>
              </a:rPr>
              <a:t>包</a:t>
            </a:r>
            <a:r>
              <a:rPr lang="zh-TW" altLang="en-US" sz="2400" dirty="0" smtClean="0">
                <a:latin typeface="Arial" charset="0"/>
                <a:cs typeface="Arial" charset="0"/>
              </a:rPr>
              <a:t>的需求</a:t>
            </a:r>
            <a:r>
              <a:rPr lang="zh-TW" altLang="en-US" sz="2400" dirty="0">
                <a:latin typeface="Arial" charset="0"/>
                <a:cs typeface="Arial" charset="0"/>
              </a:rPr>
              <a:t>屬</a:t>
            </a:r>
            <a:r>
              <a:rPr lang="en-US" altLang="zh-HK" sz="2400" dirty="0" smtClean="0">
                <a:latin typeface="Arial" charset="0"/>
                <a:cs typeface="Arial" charset="0"/>
              </a:rPr>
              <a:t> 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4095750" y="2090738"/>
            <a:ext cx="4652963" cy="10874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355600" indent="-355600">
              <a:spcBef>
                <a:spcPct val="20000"/>
              </a:spcBef>
              <a:buFont typeface="Arial" charset="0"/>
              <a:buNone/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題目分析：</a:t>
            </a: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不論價格如何，總支出仍然保持不變。</a:t>
            </a:r>
            <a:endParaRPr kumimoji="0" lang="en-US" altLang="zh-TW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 marL="361950" indent="-361950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</a:t>
            </a:r>
            <a:r>
              <a:rPr kumimoji="0" lang="en-US" altLang="zh-HK" sz="2000" dirty="0">
                <a:latin typeface="Arial" charset="0"/>
                <a:cs typeface="Arial" charset="0"/>
              </a:rPr>
              <a:t> </a:t>
            </a:r>
            <a:r>
              <a:rPr kumimoji="0" lang="zh-TW" altLang="en-US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</a:rPr>
              <a:t>單一彈性</a:t>
            </a:r>
            <a:endParaRPr kumimoji="0" lang="en-US" altLang="zh-TW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2060575"/>
            <a:ext cx="3713162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完全彈性。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246856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單一彈性。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2876550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lang="en-US" altLang="zh-H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kumimoji="0" lang="en-US" altLang="zh-HK" sz="2400" dirty="0" smtClean="0">
                <a:latin typeface="Arial" charset="0"/>
                <a:cs typeface="Arial" charset="0"/>
              </a:rPr>
              <a:t>	</a:t>
            </a:r>
            <a:r>
              <a:rPr kumimoji="0" lang="zh-TW" altLang="en-US" sz="2400" dirty="0" smtClean="0">
                <a:latin typeface="Arial" charset="0"/>
                <a:cs typeface="Arial" charset="0"/>
              </a:rPr>
              <a:t>低彈性。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4344" name="內容版面配置區 2"/>
          <p:cNvSpPr txBox="1">
            <a:spLocks/>
          </p:cNvSpPr>
          <p:nvPr/>
        </p:nvSpPr>
        <p:spPr bwMode="auto">
          <a:xfrm>
            <a:off x="1144588" y="3284538"/>
            <a:ext cx="33559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42925" indent="-54292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zh-HK" sz="2400">
                <a:latin typeface="Times New Roman" pitchFamily="18" charset="0"/>
                <a:cs typeface="Times New Roman" pitchFamily="18" charset="0"/>
              </a:rPr>
              <a:t>D.</a:t>
            </a:r>
            <a:r>
              <a:rPr kumimoji="0" lang="en-US" altLang="zh-HK" sz="2400">
                <a:latin typeface="Arial" charset="0"/>
                <a:cs typeface="Arial" charset="0"/>
              </a:rPr>
              <a:t>	</a:t>
            </a:r>
            <a:r>
              <a:rPr kumimoji="0" lang="zh-TW" altLang="en-US" sz="2400">
                <a:latin typeface="Arial" charset="0"/>
                <a:cs typeface="Arial" charset="0"/>
              </a:rPr>
              <a:t>完全無彈性。</a:t>
            </a: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12" name="Oval 5"/>
          <p:cNvSpPr/>
          <p:nvPr/>
        </p:nvSpPr>
        <p:spPr>
          <a:xfrm>
            <a:off x="1100138" y="2454275"/>
            <a:ext cx="500062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C5A43-E8FB-45DD-B5AF-33461332EB38}" type="slidenum">
              <a:rPr lang="zh-TW" altLang="en-US"/>
              <a:pPr>
                <a:defRPr/>
              </a:pPr>
              <a:t>7</a:t>
            </a:fld>
            <a:endParaRPr lang="zh-TW" altLang="en-US" dirty="0"/>
          </a:p>
        </p:txBody>
      </p:sp>
      <p:sp>
        <p:nvSpPr>
          <p:cNvPr id="11" name="矩形 1"/>
          <p:cNvSpPr>
            <a:spLocks noChangeArrowheads="1"/>
          </p:cNvSpPr>
          <p:nvPr/>
        </p:nvSpPr>
        <p:spPr bwMode="auto">
          <a:xfrm>
            <a:off x="4067175" y="3330575"/>
            <a:ext cx="41052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更多題目：</a:t>
            </a:r>
            <a:endParaRPr lang="en-US" altLang="zh-TW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HKDSE 201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altLang="zh-HK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HKDSE 201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zh-HK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HKDSE 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HKCEE 2011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HKCEE 2009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，卷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cs typeface="Arial" charset="0"/>
              </a:rPr>
              <a:t>，題</a:t>
            </a:r>
            <a:r>
              <a:rPr lang="en-US" altLang="zh-HK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內容版面配置區 2"/>
          <p:cNvSpPr txBox="1">
            <a:spLocks/>
          </p:cNvSpPr>
          <p:nvPr/>
        </p:nvSpPr>
        <p:spPr bwMode="auto">
          <a:xfrm>
            <a:off x="1143000" y="1268413"/>
            <a:ext cx="7389813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hangingPunct="1">
              <a:buFont typeface="Arial" charset="0"/>
              <a:buNone/>
              <a:defRPr/>
            </a:pPr>
            <a:r>
              <a:rPr kumimoji="0" lang="zh-TW" altLang="en-US" sz="2400" dirty="0" smtClean="0">
                <a:latin typeface="Arial" charset="0"/>
                <a:cs typeface="Arial" charset="0"/>
              </a:rPr>
              <a:t>以圖輔助，解釋在甚麼情況下，颱風摧毀農田會導致蔬菜的總銷售收入下降。</a:t>
            </a:r>
            <a:endParaRPr kumimoji="0" lang="en-US" altLang="zh-HK" sz="2400" dirty="0" smtClean="0">
              <a:latin typeface="Arial" charset="0"/>
              <a:cs typeface="Arial" charset="0"/>
            </a:endParaRP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解釋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題目所示的總收入／支出的變動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矩形 1"/>
          <p:cNvSpPr>
            <a:spLocks noChangeArrowheads="1"/>
          </p:cNvSpPr>
          <p:nvPr/>
        </p:nvSpPr>
        <p:spPr bwMode="auto">
          <a:xfrm>
            <a:off x="1154113" y="3821113"/>
            <a:ext cx="6480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緊記在你的答案中比較價格和需求量改變的</a:t>
            </a:r>
            <a:r>
              <a:rPr lang="zh-TW" alt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百分比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矩形 1"/>
          <p:cNvSpPr>
            <a:spLocks noChangeArrowheads="1"/>
          </p:cNvSpPr>
          <p:nvPr/>
        </p:nvSpPr>
        <p:spPr bwMode="auto">
          <a:xfrm>
            <a:off x="1187450" y="2152650"/>
            <a:ext cx="4537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題目分析：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1165225" y="3059113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總收入和價格改變的方向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相反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。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en-US" altLang="zh-HK" sz="2000" dirty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  <a:p>
            <a:pPr marL="361950" indent="-361950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 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需求</a:t>
            </a:r>
            <a:r>
              <a:rPr lang="zh-TW" altLang="en-US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屬</a:t>
            </a:r>
            <a:r>
              <a:rPr lang="zh-TW" altLang="en-US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彈性。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en-US" altLang="zh-HK" sz="2000" dirty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9" name="矩形 1"/>
          <p:cNvSpPr>
            <a:spLocks noChangeArrowheads="1"/>
          </p:cNvSpPr>
          <p:nvPr/>
        </p:nvSpPr>
        <p:spPr bwMode="auto">
          <a:xfrm>
            <a:off x="1173163" y="2606675"/>
            <a:ext cx="2160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供應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  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價格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cs typeface="Arial" charset="0"/>
                <a:sym typeface="Wingdings 3" pitchFamily="18" charset="2"/>
              </a:rPr>
              <a:t>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660A5-17FB-4B27-9813-58C0AC1FC702}" type="slidenum">
              <a:rPr lang="zh-TW" altLang="en-US"/>
              <a:pPr>
                <a:defRPr/>
              </a:pPr>
              <a:t>8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389813" cy="11382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zh-TW" altLang="en-US" sz="2400" dirty="0" smtClean="0">
                <a:latin typeface="Arial" charset="0"/>
                <a:cs typeface="Arial" charset="0"/>
              </a:rPr>
              <a:t>以圖輔助，解釋在甚麼情況下，颱風摧毀農田會導致蔬菜的總銷售收入下降。</a:t>
            </a: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zh-TW" alt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解釋</a:t>
            </a:r>
            <a:r>
              <a:rPr lang="zh-TW" alt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題目所示的總收入／支出的變動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4951EA-5DD6-4367-BA1B-589A94432308}" type="slidenum">
              <a:rPr lang="zh-TW" altLang="en-US"/>
              <a:pPr>
                <a:defRPr/>
              </a:pPr>
              <a:t>9</a:t>
            </a:fld>
            <a:endParaRPr lang="zh-TW" altLang="en-US" dirty="0"/>
          </a:p>
        </p:txBody>
      </p:sp>
      <p:sp>
        <p:nvSpPr>
          <p:cNvPr id="10" name="矩形 1"/>
          <p:cNvSpPr>
            <a:spLocks noChangeArrowheads="1"/>
          </p:cNvSpPr>
          <p:nvPr/>
        </p:nvSpPr>
        <p:spPr bwMode="auto">
          <a:xfrm>
            <a:off x="1187450" y="2587625"/>
            <a:ext cx="3240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颱風摧毀農田會導致蔬菜的供應減少。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矩形 1"/>
          <p:cNvSpPr>
            <a:spLocks noChangeArrowheads="1"/>
          </p:cNvSpPr>
          <p:nvPr/>
        </p:nvSpPr>
        <p:spPr bwMode="auto">
          <a:xfrm>
            <a:off x="1187450" y="3349625"/>
            <a:ext cx="32400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假如需求屬彈性，價格上升的</a:t>
            </a:r>
            <a:r>
              <a:rPr lang="zh-TW" alt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百分比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會小於需求量減少的</a:t>
            </a:r>
            <a:r>
              <a:rPr lang="zh-TW" alt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百分比</a:t>
            </a: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，所以總銷售收入會減少。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矩形 1"/>
          <p:cNvSpPr>
            <a:spLocks noChangeArrowheads="1"/>
          </p:cNvSpPr>
          <p:nvPr/>
        </p:nvSpPr>
        <p:spPr bwMode="auto">
          <a:xfrm>
            <a:off x="1187450" y="2133600"/>
            <a:ext cx="324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建議答案：</a:t>
            </a:r>
            <a:endParaRPr lang="en-US" altLang="zh-HK" sz="2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13" name="直線接點 12"/>
          <p:cNvCxnSpPr/>
          <p:nvPr/>
        </p:nvCxnSpPr>
        <p:spPr>
          <a:xfrm flipH="1">
            <a:off x="5786438" y="3205163"/>
            <a:ext cx="1209675" cy="127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5445125" y="2709863"/>
            <a:ext cx="1143000" cy="1209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>
            <a:endCxn id="29" idx="3"/>
          </p:cNvCxnSpPr>
          <p:nvPr/>
        </p:nvCxnSpPr>
        <p:spPr>
          <a:xfrm>
            <a:off x="5349875" y="3670300"/>
            <a:ext cx="118586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 flipV="1">
            <a:off x="5346700" y="2484438"/>
            <a:ext cx="0" cy="230346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 flipH="1">
            <a:off x="5343525" y="4779963"/>
            <a:ext cx="2708275" cy="0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7" name="文字方塊 11"/>
          <p:cNvSpPr txBox="1">
            <a:spLocks noChangeArrowheads="1"/>
          </p:cNvSpPr>
          <p:nvPr/>
        </p:nvSpPr>
        <p:spPr bwMode="auto">
          <a:xfrm>
            <a:off x="7974013" y="4567238"/>
            <a:ext cx="774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latin typeface="Arial" charset="0"/>
                <a:cs typeface="Arial" charset="0"/>
              </a:rPr>
              <a:t>數量</a:t>
            </a:r>
            <a:endParaRPr lang="zh-HK" altLang="en-US" sz="1800">
              <a:latin typeface="Arial" charset="0"/>
              <a:cs typeface="Arial" charset="0"/>
            </a:endParaRPr>
          </a:p>
        </p:txBody>
      </p:sp>
      <p:sp>
        <p:nvSpPr>
          <p:cNvPr id="16398" name="文字方塊 12"/>
          <p:cNvSpPr txBox="1">
            <a:spLocks noChangeArrowheads="1"/>
          </p:cNvSpPr>
          <p:nvPr/>
        </p:nvSpPr>
        <p:spPr bwMode="auto">
          <a:xfrm>
            <a:off x="5041900" y="4608513"/>
            <a:ext cx="358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0</a:t>
            </a:r>
            <a:endParaRPr lang="zh-HK" altLang="en-US" sz="1800">
              <a:latin typeface="Arial" charset="0"/>
              <a:cs typeface="Arial" charset="0"/>
            </a:endParaRPr>
          </a:p>
        </p:txBody>
      </p:sp>
      <p:cxnSp>
        <p:nvCxnSpPr>
          <p:cNvPr id="21" name="直線接點 20"/>
          <p:cNvCxnSpPr>
            <a:endCxn id="25" idx="5"/>
          </p:cNvCxnSpPr>
          <p:nvPr/>
        </p:nvCxnSpPr>
        <p:spPr>
          <a:xfrm>
            <a:off x="5343525" y="3357563"/>
            <a:ext cx="6699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文字方塊 30"/>
          <p:cNvSpPr txBox="1">
            <a:spLocks noChangeArrowheads="1"/>
          </p:cNvSpPr>
          <p:nvPr/>
        </p:nvSpPr>
        <p:spPr bwMode="auto">
          <a:xfrm>
            <a:off x="6407150" y="4716463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01" name="文字方塊 31"/>
          <p:cNvSpPr txBox="1">
            <a:spLocks noChangeArrowheads="1"/>
          </p:cNvSpPr>
          <p:nvPr/>
        </p:nvSpPr>
        <p:spPr bwMode="auto">
          <a:xfrm>
            <a:off x="5797550" y="4716463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24" name="直線接點 23"/>
          <p:cNvCxnSpPr/>
          <p:nvPr/>
        </p:nvCxnSpPr>
        <p:spPr>
          <a:xfrm flipH="1" flipV="1">
            <a:off x="5580063" y="3132138"/>
            <a:ext cx="1943100" cy="10080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橢圓 24"/>
          <p:cNvSpPr>
            <a:spLocks noChangeAspect="1"/>
          </p:cNvSpPr>
          <p:nvPr/>
        </p:nvSpPr>
        <p:spPr>
          <a:xfrm>
            <a:off x="5907088" y="3276600"/>
            <a:ext cx="125412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sp>
        <p:nvSpPr>
          <p:cNvPr id="16404" name="文字方塊 28"/>
          <p:cNvSpPr txBox="1">
            <a:spLocks noChangeArrowheads="1"/>
          </p:cNvSpPr>
          <p:nvPr/>
        </p:nvSpPr>
        <p:spPr bwMode="auto">
          <a:xfrm>
            <a:off x="7477125" y="39671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D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27" name="直線單箭頭接點 26"/>
          <p:cNvCxnSpPr/>
          <p:nvPr/>
        </p:nvCxnSpPr>
        <p:spPr>
          <a:xfrm flipV="1">
            <a:off x="4932363" y="3338513"/>
            <a:ext cx="0" cy="2809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>
          <a:xfrm flipH="1">
            <a:off x="6026150" y="5148263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橢圓 28"/>
          <p:cNvSpPr>
            <a:spLocks noChangeAspect="1"/>
          </p:cNvSpPr>
          <p:nvPr/>
        </p:nvSpPr>
        <p:spPr>
          <a:xfrm>
            <a:off x="6518275" y="3578225"/>
            <a:ext cx="125413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cxnSp>
        <p:nvCxnSpPr>
          <p:cNvPr id="30" name="直線接點 29"/>
          <p:cNvCxnSpPr>
            <a:stCxn id="25" idx="4"/>
          </p:cNvCxnSpPr>
          <p:nvPr/>
        </p:nvCxnSpPr>
        <p:spPr>
          <a:xfrm>
            <a:off x="5970588" y="3403600"/>
            <a:ext cx="0" cy="135413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29" idx="4"/>
          </p:cNvCxnSpPr>
          <p:nvPr/>
        </p:nvCxnSpPr>
        <p:spPr>
          <a:xfrm>
            <a:off x="6580188" y="3705225"/>
            <a:ext cx="7937" cy="10731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0" name="文字方塊 30"/>
          <p:cNvSpPr txBox="1">
            <a:spLocks noChangeArrowheads="1"/>
          </p:cNvSpPr>
          <p:nvPr/>
        </p:nvSpPr>
        <p:spPr bwMode="auto">
          <a:xfrm>
            <a:off x="4932363" y="3492500"/>
            <a:ext cx="503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11" name="文字方塊 30"/>
          <p:cNvSpPr txBox="1">
            <a:spLocks noChangeArrowheads="1"/>
          </p:cNvSpPr>
          <p:nvPr/>
        </p:nvSpPr>
        <p:spPr bwMode="auto">
          <a:xfrm>
            <a:off x="4932363" y="3141663"/>
            <a:ext cx="503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12" name="文字方塊 28"/>
          <p:cNvSpPr txBox="1">
            <a:spLocks noChangeArrowheads="1"/>
          </p:cNvSpPr>
          <p:nvPr/>
        </p:nvSpPr>
        <p:spPr bwMode="auto">
          <a:xfrm>
            <a:off x="6061075" y="4030663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 –  </a:t>
            </a:r>
            <a:r>
              <a:rPr lang="en-US" altLang="zh-HK" sz="1800" baseline="-25000">
                <a:latin typeface="Arial" charset="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13" name="文字方塊 28"/>
          <p:cNvSpPr txBox="1">
            <a:spLocks noChangeArrowheads="1"/>
          </p:cNvSpPr>
          <p:nvPr/>
        </p:nvSpPr>
        <p:spPr bwMode="auto">
          <a:xfrm>
            <a:off x="5407025" y="33194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 +  </a:t>
            </a:r>
            <a:r>
              <a:rPr lang="en-US" altLang="zh-HK" sz="1800" baseline="-25000">
                <a:latin typeface="Arial" charset="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14" name="文字方塊 28"/>
          <p:cNvSpPr txBox="1">
            <a:spLocks noChangeArrowheads="1"/>
          </p:cNvSpPr>
          <p:nvPr/>
        </p:nvSpPr>
        <p:spPr bwMode="auto">
          <a:xfrm>
            <a:off x="6948488" y="29003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sp>
        <p:nvSpPr>
          <p:cNvPr id="16415" name="文字方塊 28"/>
          <p:cNvSpPr txBox="1">
            <a:spLocks noChangeArrowheads="1"/>
          </p:cNvSpPr>
          <p:nvPr/>
        </p:nvSpPr>
        <p:spPr bwMode="auto">
          <a:xfrm>
            <a:off x="6526213" y="246856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cs typeface="Arial" charset="0"/>
            </a:endParaRPr>
          </a:p>
        </p:txBody>
      </p:sp>
      <p:cxnSp>
        <p:nvCxnSpPr>
          <p:cNvPr id="38" name="直線單箭頭接點 37"/>
          <p:cNvCxnSpPr/>
          <p:nvPr/>
        </p:nvCxnSpPr>
        <p:spPr>
          <a:xfrm flipH="1">
            <a:off x="6264275" y="3241675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7" name="文字方塊 10"/>
          <p:cNvSpPr txBox="1">
            <a:spLocks noChangeArrowheads="1"/>
          </p:cNvSpPr>
          <p:nvPr/>
        </p:nvSpPr>
        <p:spPr bwMode="auto">
          <a:xfrm>
            <a:off x="4997450" y="2152650"/>
            <a:ext cx="1082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 dirty="0">
                <a:latin typeface="Arial" charset="0"/>
                <a:cs typeface="Arial" charset="0"/>
              </a:rPr>
              <a:t>價格</a:t>
            </a:r>
            <a:r>
              <a:rPr lang="en-US" altLang="zh-HK" sz="1800" dirty="0">
                <a:latin typeface="Arial" charset="0"/>
                <a:cs typeface="Arial" charset="0"/>
              </a:rPr>
              <a:t> ($)</a:t>
            </a:r>
            <a:endParaRPr lang="zh-HK" altLang="en-US" sz="1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4006</TotalTime>
  <Words>744</Words>
  <Application>Microsoft Office PowerPoint</Application>
  <PresentationFormat>如螢幕大小 (4:3)</PresentationFormat>
  <Paragraphs>164</Paragraphs>
  <Slides>12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Solstice</vt:lpstr>
      <vt:lpstr>PowerPoint 簡報</vt:lpstr>
      <vt:lpstr>題目種類</vt:lpstr>
      <vt:lpstr>相關技巧</vt:lpstr>
      <vt:lpstr>1. 判斷彈性 (I)</vt:lpstr>
      <vt:lpstr>1. 判斷彈性 (I)</vt:lpstr>
      <vt:lpstr>1. 判斷彈性 (I)</vt:lpstr>
      <vt:lpstr>1. 判斷彈性 (II)</vt:lpstr>
      <vt:lpstr>2. 解釋題目所示的總收入／支出的變動</vt:lpstr>
      <vt:lpstr>2. 解釋題目所示的總收入／支出的變動</vt:lpstr>
      <vt:lpstr>2. 解釋題目所示的總收入／支出的變動</vt:lpstr>
      <vt:lpstr>2. 解釋題目所示的總收入／支出的變動</vt:lpstr>
      <vt:lpstr>2. 解釋題目所示的總收入／支出的變動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Kwan, King Sing</dc:creator>
  <cp:lastModifiedBy>Wan, Emily</cp:lastModifiedBy>
  <cp:revision>890</cp:revision>
  <cp:lastPrinted>2015-09-23T06:20:55Z</cp:lastPrinted>
  <dcterms:created xsi:type="dcterms:W3CDTF">2014-03-10T07:01:16Z</dcterms:created>
  <dcterms:modified xsi:type="dcterms:W3CDTF">2019-10-11T01:25:23Z</dcterms:modified>
</cp:coreProperties>
</file>