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8"/>
  </p:notesMasterIdLst>
  <p:sldIdLst>
    <p:sldId id="484" r:id="rId5"/>
    <p:sldId id="485" r:id="rId6"/>
    <p:sldId id="486" r:id="rId7"/>
    <p:sldId id="487" r:id="rId8"/>
    <p:sldId id="488" r:id="rId9"/>
    <p:sldId id="489" r:id="rId10"/>
    <p:sldId id="490" r:id="rId11"/>
    <p:sldId id="491" r:id="rId12"/>
    <p:sldId id="624" r:id="rId13"/>
    <p:sldId id="494" r:id="rId14"/>
    <p:sldId id="495" r:id="rId15"/>
    <p:sldId id="496" r:id="rId16"/>
    <p:sldId id="625" r:id="rId17"/>
    <p:sldId id="499" r:id="rId18"/>
    <p:sldId id="500" r:id="rId19"/>
    <p:sldId id="501" r:id="rId20"/>
    <p:sldId id="502" r:id="rId21"/>
    <p:sldId id="503" r:id="rId22"/>
    <p:sldId id="504" r:id="rId23"/>
    <p:sldId id="505" r:id="rId24"/>
    <p:sldId id="506" r:id="rId25"/>
    <p:sldId id="507" r:id="rId26"/>
    <p:sldId id="508" r:id="rId27"/>
    <p:sldId id="509" r:id="rId28"/>
    <p:sldId id="510" r:id="rId29"/>
    <p:sldId id="511" r:id="rId30"/>
    <p:sldId id="512" r:id="rId31"/>
    <p:sldId id="513" r:id="rId32"/>
    <p:sldId id="514" r:id="rId33"/>
    <p:sldId id="515" r:id="rId34"/>
    <p:sldId id="516" r:id="rId35"/>
    <p:sldId id="517" r:id="rId36"/>
    <p:sldId id="518" r:id="rId37"/>
    <p:sldId id="519" r:id="rId38"/>
    <p:sldId id="520" r:id="rId39"/>
    <p:sldId id="521" r:id="rId40"/>
    <p:sldId id="522" r:id="rId41"/>
    <p:sldId id="523" r:id="rId42"/>
    <p:sldId id="524" r:id="rId43"/>
    <p:sldId id="525" r:id="rId44"/>
    <p:sldId id="526" r:id="rId45"/>
    <p:sldId id="527" r:id="rId46"/>
    <p:sldId id="528" r:id="rId47"/>
    <p:sldId id="529" r:id="rId48"/>
    <p:sldId id="530" r:id="rId49"/>
    <p:sldId id="531" r:id="rId50"/>
    <p:sldId id="532" r:id="rId51"/>
    <p:sldId id="533" r:id="rId52"/>
    <p:sldId id="534" r:id="rId53"/>
    <p:sldId id="535" r:id="rId54"/>
    <p:sldId id="536" r:id="rId55"/>
    <p:sldId id="537" r:id="rId56"/>
    <p:sldId id="538" r:id="rId57"/>
    <p:sldId id="539" r:id="rId58"/>
    <p:sldId id="540" r:id="rId59"/>
    <p:sldId id="541" r:id="rId60"/>
    <p:sldId id="542" r:id="rId61"/>
    <p:sldId id="543" r:id="rId62"/>
    <p:sldId id="544" r:id="rId63"/>
    <p:sldId id="545" r:id="rId64"/>
    <p:sldId id="546" r:id="rId65"/>
    <p:sldId id="547" r:id="rId66"/>
    <p:sldId id="548" r:id="rId67"/>
    <p:sldId id="549" r:id="rId68"/>
    <p:sldId id="550" r:id="rId69"/>
    <p:sldId id="551" r:id="rId70"/>
    <p:sldId id="552" r:id="rId71"/>
    <p:sldId id="553" r:id="rId72"/>
    <p:sldId id="554" r:id="rId73"/>
    <p:sldId id="556" r:id="rId74"/>
    <p:sldId id="557" r:id="rId75"/>
    <p:sldId id="558" r:id="rId76"/>
    <p:sldId id="559" r:id="rId77"/>
    <p:sldId id="560" r:id="rId78"/>
    <p:sldId id="561" r:id="rId79"/>
    <p:sldId id="562" r:id="rId80"/>
    <p:sldId id="563" r:id="rId81"/>
    <p:sldId id="564" r:id="rId82"/>
    <p:sldId id="565" r:id="rId83"/>
    <p:sldId id="566" r:id="rId84"/>
    <p:sldId id="567" r:id="rId85"/>
    <p:sldId id="568" r:id="rId86"/>
    <p:sldId id="569" r:id="rId87"/>
    <p:sldId id="570" r:id="rId88"/>
    <p:sldId id="571" r:id="rId89"/>
    <p:sldId id="572" r:id="rId90"/>
    <p:sldId id="573" r:id="rId91"/>
    <p:sldId id="574" r:id="rId92"/>
    <p:sldId id="575" r:id="rId93"/>
    <p:sldId id="576" r:id="rId94"/>
    <p:sldId id="626" r:id="rId95"/>
    <p:sldId id="580" r:id="rId96"/>
    <p:sldId id="579" r:id="rId97"/>
    <p:sldId id="581" r:id="rId98"/>
    <p:sldId id="582" r:id="rId99"/>
    <p:sldId id="583" r:id="rId100"/>
    <p:sldId id="584" r:id="rId101"/>
    <p:sldId id="587" r:id="rId102"/>
    <p:sldId id="589" r:id="rId103"/>
    <p:sldId id="588" r:id="rId104"/>
    <p:sldId id="590" r:id="rId105"/>
    <p:sldId id="591" r:id="rId106"/>
    <p:sldId id="592" r:id="rId107"/>
    <p:sldId id="595" r:id="rId108"/>
    <p:sldId id="596" r:id="rId109"/>
    <p:sldId id="597" r:id="rId110"/>
    <p:sldId id="636" r:id="rId111"/>
    <p:sldId id="627" r:id="rId112"/>
    <p:sldId id="599" r:id="rId113"/>
    <p:sldId id="637" r:id="rId114"/>
    <p:sldId id="630" r:id="rId115"/>
    <p:sldId id="631" r:id="rId116"/>
    <p:sldId id="632" r:id="rId117"/>
    <p:sldId id="633" r:id="rId118"/>
    <p:sldId id="638" r:id="rId119"/>
    <p:sldId id="634" r:id="rId120"/>
    <p:sldId id="635" r:id="rId121"/>
    <p:sldId id="606" r:id="rId122"/>
    <p:sldId id="607" r:id="rId123"/>
    <p:sldId id="608" r:id="rId124"/>
    <p:sldId id="609" r:id="rId125"/>
    <p:sldId id="610" r:id="rId126"/>
    <p:sldId id="611" r:id="rId127"/>
    <p:sldId id="612" r:id="rId128"/>
    <p:sldId id="613" r:id="rId129"/>
    <p:sldId id="614" r:id="rId130"/>
    <p:sldId id="615" r:id="rId131"/>
    <p:sldId id="616" r:id="rId132"/>
    <p:sldId id="639" r:id="rId133"/>
    <p:sldId id="617" r:id="rId134"/>
    <p:sldId id="640" r:id="rId135"/>
    <p:sldId id="620" r:id="rId136"/>
    <p:sldId id="621" r:id="rId137"/>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3B405DBB-E96C-4928-85E5-39E07CBDCC7F}">
          <p14:sldIdLst>
            <p14:sldId id="484"/>
            <p14:sldId id="485"/>
            <p14:sldId id="486"/>
            <p14:sldId id="487"/>
            <p14:sldId id="488"/>
            <p14:sldId id="489"/>
            <p14:sldId id="490"/>
            <p14:sldId id="491"/>
            <p14:sldId id="624"/>
            <p14:sldId id="494"/>
            <p14:sldId id="495"/>
            <p14:sldId id="496"/>
            <p14:sldId id="625"/>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626"/>
            <p14:sldId id="580"/>
            <p14:sldId id="579"/>
            <p14:sldId id="581"/>
            <p14:sldId id="582"/>
            <p14:sldId id="583"/>
            <p14:sldId id="584"/>
            <p14:sldId id="587"/>
            <p14:sldId id="589"/>
            <p14:sldId id="588"/>
            <p14:sldId id="590"/>
            <p14:sldId id="591"/>
            <p14:sldId id="592"/>
            <p14:sldId id="595"/>
            <p14:sldId id="596"/>
            <p14:sldId id="597"/>
            <p14:sldId id="636"/>
            <p14:sldId id="627"/>
            <p14:sldId id="599"/>
            <p14:sldId id="637"/>
            <p14:sldId id="630"/>
            <p14:sldId id="631"/>
            <p14:sldId id="632"/>
            <p14:sldId id="633"/>
            <p14:sldId id="638"/>
            <p14:sldId id="634"/>
            <p14:sldId id="635"/>
            <p14:sldId id="606"/>
            <p14:sldId id="607"/>
            <p14:sldId id="608"/>
            <p14:sldId id="609"/>
            <p14:sldId id="610"/>
            <p14:sldId id="611"/>
            <p14:sldId id="612"/>
            <p14:sldId id="613"/>
            <p14:sldId id="614"/>
            <p14:sldId id="615"/>
            <p14:sldId id="616"/>
            <p14:sldId id="639"/>
            <p14:sldId id="617"/>
            <p14:sldId id="640"/>
            <p14:sldId id="620"/>
            <p14:sldId id="6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on, Mandy" initials="P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4BB"/>
    <a:srgbClr val="009FE3"/>
    <a:srgbClr val="9F348B"/>
    <a:srgbClr val="9BE0FF"/>
    <a:srgbClr val="47C6FF"/>
    <a:srgbClr val="99CC00"/>
    <a:srgbClr val="FFCC66"/>
    <a:srgbClr val="CCFFCC"/>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96966-A4C5-41BE-A76F-7ED68039E283}" v="9" dt="2025-06-02T06:30:15.551"/>
    <p1510:client id="{87BC93EF-8CC3-47D7-9C0C-B4B3ED2A1A19}" v="7" dt="2025-06-02T09:14:46.539"/>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autoAdjust="0"/>
    <p:restoredTop sz="93955" autoAdjust="0"/>
  </p:normalViewPr>
  <p:slideViewPr>
    <p:cSldViewPr>
      <p:cViewPr varScale="1">
        <p:scale>
          <a:sx n="66" d="100"/>
          <a:sy n="66" d="100"/>
        </p:scale>
        <p:origin x="1340" y="48"/>
      </p:cViewPr>
      <p:guideLst>
        <p:guide orient="horz" pos="2160"/>
        <p:guide pos="2880"/>
      </p:guideLst>
    </p:cSldViewPr>
  </p:slideViewPr>
  <p:outlineViewPr>
    <p:cViewPr>
      <p:scale>
        <a:sx n="33" d="100"/>
        <a:sy n="33" d="100"/>
      </p:scale>
      <p:origin x="66" y="14676"/>
    </p:cViewPr>
  </p:outlin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commentAuthors" Target="commen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presProps" Target="presProps.xml"/><Relationship Id="rId14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g Lei" userId="e124c804-9091-4bcb-9517-f99a710c5644" providerId="ADAL" clId="{87BC93EF-8CC3-47D7-9C0C-B4B3ED2A1A19}"/>
    <pc:docChg chg="undo custSel modSld">
      <pc:chgData name="Wing Lei" userId="e124c804-9091-4bcb-9517-f99a710c5644" providerId="ADAL" clId="{87BC93EF-8CC3-47D7-9C0C-B4B3ED2A1A19}" dt="2025-06-03T01:38:11.854" v="20" actId="20577"/>
      <pc:docMkLst>
        <pc:docMk/>
      </pc:docMkLst>
      <pc:sldChg chg="modSp mod">
        <pc:chgData name="Wing Lei" userId="e124c804-9091-4bcb-9517-f99a710c5644" providerId="ADAL" clId="{87BC93EF-8CC3-47D7-9C0C-B4B3ED2A1A19}" dt="2025-06-02T09:15:32.935" v="18" actId="947"/>
        <pc:sldMkLst>
          <pc:docMk/>
          <pc:sldMk cId="2146815506" sldId="526"/>
        </pc:sldMkLst>
        <pc:spChg chg="mod">
          <ac:chgData name="Wing Lei" userId="e124c804-9091-4bcb-9517-f99a710c5644" providerId="ADAL" clId="{87BC93EF-8CC3-47D7-9C0C-B4B3ED2A1A19}" dt="2025-06-02T09:14:13.727" v="4"/>
          <ac:spMkLst>
            <pc:docMk/>
            <pc:sldMk cId="2146815506" sldId="526"/>
            <ac:spMk id="2" creationId="{00000000-0000-0000-0000-000000000000}"/>
          </ac:spMkLst>
        </pc:spChg>
        <pc:graphicFrameChg chg="mod modGraphic">
          <ac:chgData name="Wing Lei" userId="e124c804-9091-4bcb-9517-f99a710c5644" providerId="ADAL" clId="{87BC93EF-8CC3-47D7-9C0C-B4B3ED2A1A19}" dt="2025-06-02T09:15:32.935" v="18" actId="947"/>
          <ac:graphicFrameMkLst>
            <pc:docMk/>
            <pc:sldMk cId="2146815506" sldId="526"/>
            <ac:graphicFrameMk id="6" creationId="{00000000-0000-0000-0000-000000000000}"/>
          </ac:graphicFrameMkLst>
        </pc:graphicFrameChg>
      </pc:sldChg>
      <pc:sldChg chg="modSp mod">
        <pc:chgData name="Wing Lei" userId="e124c804-9091-4bcb-9517-f99a710c5644" providerId="ADAL" clId="{87BC93EF-8CC3-47D7-9C0C-B4B3ED2A1A19}" dt="2025-06-03T01:38:11.854" v="20" actId="20577"/>
        <pc:sldMkLst>
          <pc:docMk/>
          <pc:sldMk cId="1488457948" sldId="530"/>
        </pc:sldMkLst>
        <pc:graphicFrameChg chg="modGraphic">
          <ac:chgData name="Wing Lei" userId="e124c804-9091-4bcb-9517-f99a710c5644" providerId="ADAL" clId="{87BC93EF-8CC3-47D7-9C0C-B4B3ED2A1A19}" dt="2025-06-03T01:38:11.854" v="20" actId="20577"/>
          <ac:graphicFrameMkLst>
            <pc:docMk/>
            <pc:sldMk cId="1488457948" sldId="530"/>
            <ac:graphicFrameMk id="6" creationId="{00000000-0000-0000-0000-000000000000}"/>
          </ac:graphicFrameMkLst>
        </pc:graphicFrameChg>
      </pc:sldChg>
    </pc:docChg>
  </pc:docChgLst>
  <pc:docChgLst>
    <pc:chgData name="Wing Lei" userId="e124c804-9091-4bcb-9517-f99a710c5644" providerId="ADAL" clId="{7BF96966-A4C5-41BE-A76F-7ED68039E283}"/>
    <pc:docChg chg="undo custSel modSld">
      <pc:chgData name="Wing Lei" userId="e124c804-9091-4bcb-9517-f99a710c5644" providerId="ADAL" clId="{7BF96966-A4C5-41BE-A76F-7ED68039E283}" dt="2025-06-02T07:04:15.597" v="171"/>
      <pc:docMkLst>
        <pc:docMk/>
      </pc:docMkLst>
      <pc:sldChg chg="modSp mod">
        <pc:chgData name="Wing Lei" userId="e124c804-9091-4bcb-9517-f99a710c5644" providerId="ADAL" clId="{7BF96966-A4C5-41BE-A76F-7ED68039E283}" dt="2025-06-02T06:11:23.628" v="1" actId="20577"/>
        <pc:sldMkLst>
          <pc:docMk/>
          <pc:sldMk cId="2146815506" sldId="526"/>
        </pc:sldMkLst>
        <pc:graphicFrameChg chg="modGraphic">
          <ac:chgData name="Wing Lei" userId="e124c804-9091-4bcb-9517-f99a710c5644" providerId="ADAL" clId="{7BF96966-A4C5-41BE-A76F-7ED68039E283}" dt="2025-06-02T06:11:23.628" v="1" actId="20577"/>
          <ac:graphicFrameMkLst>
            <pc:docMk/>
            <pc:sldMk cId="2146815506" sldId="526"/>
            <ac:graphicFrameMk id="6" creationId="{00000000-0000-0000-0000-000000000000}"/>
          </ac:graphicFrameMkLst>
        </pc:graphicFrameChg>
      </pc:sldChg>
      <pc:sldChg chg="modSp mod">
        <pc:chgData name="Wing Lei" userId="e124c804-9091-4bcb-9517-f99a710c5644" providerId="ADAL" clId="{7BF96966-A4C5-41BE-A76F-7ED68039E283}" dt="2025-06-02T06:13:52.558" v="68" actId="1076"/>
        <pc:sldMkLst>
          <pc:docMk/>
          <pc:sldMk cId="2535822984" sldId="544"/>
        </pc:sldMkLst>
        <pc:spChg chg="mod">
          <ac:chgData name="Wing Lei" userId="e124c804-9091-4bcb-9517-f99a710c5644" providerId="ADAL" clId="{7BF96966-A4C5-41BE-A76F-7ED68039E283}" dt="2025-06-02T06:13:45.872" v="67" actId="20577"/>
          <ac:spMkLst>
            <pc:docMk/>
            <pc:sldMk cId="2535822984" sldId="544"/>
            <ac:spMk id="3" creationId="{00000000-0000-0000-0000-000000000000}"/>
          </ac:spMkLst>
        </pc:spChg>
        <pc:spChg chg="mod">
          <ac:chgData name="Wing Lei" userId="e124c804-9091-4bcb-9517-f99a710c5644" providerId="ADAL" clId="{7BF96966-A4C5-41BE-A76F-7ED68039E283}" dt="2025-06-02T06:13:52.558" v="68" actId="1076"/>
          <ac:spMkLst>
            <pc:docMk/>
            <pc:sldMk cId="2535822984" sldId="544"/>
            <ac:spMk id="5" creationId="{00000000-0000-0000-0000-000000000000}"/>
          </ac:spMkLst>
        </pc:spChg>
      </pc:sldChg>
      <pc:sldChg chg="modSp mod">
        <pc:chgData name="Wing Lei" userId="e124c804-9091-4bcb-9517-f99a710c5644" providerId="ADAL" clId="{7BF96966-A4C5-41BE-A76F-7ED68039E283}" dt="2025-06-02T06:14:12.887" v="70" actId="1076"/>
        <pc:sldMkLst>
          <pc:docMk/>
          <pc:sldMk cId="3385035805" sldId="545"/>
        </pc:sldMkLst>
        <pc:spChg chg="mod">
          <ac:chgData name="Wing Lei" userId="e124c804-9091-4bcb-9517-f99a710c5644" providerId="ADAL" clId="{7BF96966-A4C5-41BE-A76F-7ED68039E283}" dt="2025-06-02T06:14:08.778" v="69"/>
          <ac:spMkLst>
            <pc:docMk/>
            <pc:sldMk cId="3385035805" sldId="545"/>
            <ac:spMk id="3" creationId="{00000000-0000-0000-0000-000000000000}"/>
          </ac:spMkLst>
        </pc:spChg>
        <pc:spChg chg="mod">
          <ac:chgData name="Wing Lei" userId="e124c804-9091-4bcb-9517-f99a710c5644" providerId="ADAL" clId="{7BF96966-A4C5-41BE-A76F-7ED68039E283}" dt="2025-06-02T06:14:12.887" v="70" actId="1076"/>
          <ac:spMkLst>
            <pc:docMk/>
            <pc:sldMk cId="3385035805" sldId="545"/>
            <ac:spMk id="5" creationId="{00000000-0000-0000-0000-000000000000}"/>
          </ac:spMkLst>
        </pc:spChg>
      </pc:sldChg>
      <pc:sldChg chg="modSp mod">
        <pc:chgData name="Wing Lei" userId="e124c804-9091-4bcb-9517-f99a710c5644" providerId="ADAL" clId="{7BF96966-A4C5-41BE-A76F-7ED68039E283}" dt="2025-06-02T06:15:59.827" v="79" actId="20577"/>
        <pc:sldMkLst>
          <pc:docMk/>
          <pc:sldMk cId="445304380" sldId="560"/>
        </pc:sldMkLst>
        <pc:spChg chg="mod">
          <ac:chgData name="Wing Lei" userId="e124c804-9091-4bcb-9517-f99a710c5644" providerId="ADAL" clId="{7BF96966-A4C5-41BE-A76F-7ED68039E283}" dt="2025-06-02T06:15:59.827" v="79" actId="20577"/>
          <ac:spMkLst>
            <pc:docMk/>
            <pc:sldMk cId="445304380" sldId="560"/>
            <ac:spMk id="3" creationId="{00000000-0000-0000-0000-000000000000}"/>
          </ac:spMkLst>
        </pc:spChg>
      </pc:sldChg>
      <pc:sldChg chg="modSp mod">
        <pc:chgData name="Wing Lei" userId="e124c804-9091-4bcb-9517-f99a710c5644" providerId="ADAL" clId="{7BF96966-A4C5-41BE-A76F-7ED68039E283}" dt="2025-06-02T06:15:40.447" v="77" actId="20577"/>
        <pc:sldMkLst>
          <pc:docMk/>
          <pc:sldMk cId="1380688620" sldId="561"/>
        </pc:sldMkLst>
        <pc:spChg chg="mod">
          <ac:chgData name="Wing Lei" userId="e124c804-9091-4bcb-9517-f99a710c5644" providerId="ADAL" clId="{7BF96966-A4C5-41BE-A76F-7ED68039E283}" dt="2025-06-02T06:15:40.447" v="77" actId="20577"/>
          <ac:spMkLst>
            <pc:docMk/>
            <pc:sldMk cId="1380688620" sldId="561"/>
            <ac:spMk id="3" creationId="{00000000-0000-0000-0000-000000000000}"/>
          </ac:spMkLst>
        </pc:spChg>
      </pc:sldChg>
      <pc:sldChg chg="modSp mod">
        <pc:chgData name="Wing Lei" userId="e124c804-9091-4bcb-9517-f99a710c5644" providerId="ADAL" clId="{7BF96966-A4C5-41BE-A76F-7ED68039E283}" dt="2025-06-02T06:18:42.310" v="85" actId="255"/>
        <pc:sldMkLst>
          <pc:docMk/>
          <pc:sldMk cId="2525361582" sldId="591"/>
        </pc:sldMkLst>
        <pc:graphicFrameChg chg="mod modGraphic">
          <ac:chgData name="Wing Lei" userId="e124c804-9091-4bcb-9517-f99a710c5644" providerId="ADAL" clId="{7BF96966-A4C5-41BE-A76F-7ED68039E283}" dt="2025-06-02T06:18:42.310" v="85" actId="255"/>
          <ac:graphicFrameMkLst>
            <pc:docMk/>
            <pc:sldMk cId="2525361582" sldId="591"/>
            <ac:graphicFrameMk id="18" creationId="{00000000-0000-0000-0000-000000000000}"/>
          </ac:graphicFrameMkLst>
        </pc:graphicFrameChg>
      </pc:sldChg>
      <pc:sldChg chg="addSp delSp modSp mod">
        <pc:chgData name="Wing Lei" userId="e124c804-9091-4bcb-9517-f99a710c5644" providerId="ADAL" clId="{7BF96966-A4C5-41BE-A76F-7ED68039E283}" dt="2025-06-02T07:04:15.597" v="171"/>
        <pc:sldMkLst>
          <pc:docMk/>
          <pc:sldMk cId="2422107657" sldId="592"/>
        </pc:sldMkLst>
        <pc:spChg chg="add del">
          <ac:chgData name="Wing Lei" userId="e124c804-9091-4bcb-9517-f99a710c5644" providerId="ADAL" clId="{7BF96966-A4C5-41BE-A76F-7ED68039E283}" dt="2025-06-02T06:19:49.928" v="89" actId="22"/>
          <ac:spMkLst>
            <pc:docMk/>
            <pc:sldMk cId="2422107657" sldId="592"/>
            <ac:spMk id="7" creationId="{CFFEB066-6DE0-922D-B97A-1732C4482890}"/>
          </ac:spMkLst>
        </pc:spChg>
        <pc:spChg chg="mod">
          <ac:chgData name="Wing Lei" userId="e124c804-9091-4bcb-9517-f99a710c5644" providerId="ADAL" clId="{7BF96966-A4C5-41BE-A76F-7ED68039E283}" dt="2025-06-02T07:04:15.597" v="171"/>
          <ac:spMkLst>
            <pc:docMk/>
            <pc:sldMk cId="2422107657" sldId="592"/>
            <ac:spMk id="105" creationId="{00000000-0000-0000-0000-000000000000}"/>
          </ac:spMkLst>
        </pc:spChg>
        <pc:grpChg chg="mod">
          <ac:chgData name="Wing Lei" userId="e124c804-9091-4bcb-9517-f99a710c5644" providerId="ADAL" clId="{7BF96966-A4C5-41BE-A76F-7ED68039E283}" dt="2025-06-02T06:19:41.533" v="87" actId="1076"/>
          <ac:grpSpMkLst>
            <pc:docMk/>
            <pc:sldMk cId="2422107657" sldId="592"/>
            <ac:grpSpMk id="5" creationId="{00000000-0000-0000-0000-000000000000}"/>
          </ac:grpSpMkLst>
        </pc:grpChg>
      </pc:sldChg>
      <pc:sldChg chg="modSp mod">
        <pc:chgData name="Wing Lei" userId="e124c804-9091-4bcb-9517-f99a710c5644" providerId="ADAL" clId="{7BF96966-A4C5-41BE-A76F-7ED68039E283}" dt="2025-06-02T06:30:38.970" v="170" actId="255"/>
        <pc:sldMkLst>
          <pc:docMk/>
          <pc:sldMk cId="1473996485" sldId="596"/>
        </pc:sldMkLst>
        <pc:graphicFrameChg chg="mod modGraphic">
          <ac:chgData name="Wing Lei" userId="e124c804-9091-4bcb-9517-f99a710c5644" providerId="ADAL" clId="{7BF96966-A4C5-41BE-A76F-7ED68039E283}" dt="2025-06-02T06:30:38.970" v="170" actId="255"/>
          <ac:graphicFrameMkLst>
            <pc:docMk/>
            <pc:sldMk cId="1473996485" sldId="596"/>
            <ac:graphicFrameMk id="18" creationId="{00000000-0000-0000-0000-000000000000}"/>
          </ac:graphicFrameMkLst>
        </pc:graphicFrameChg>
      </pc:sldChg>
      <pc:sldChg chg="modSp mod">
        <pc:chgData name="Wing Lei" userId="e124c804-9091-4bcb-9517-f99a710c5644" providerId="ADAL" clId="{7BF96966-A4C5-41BE-A76F-7ED68039E283}" dt="2025-06-02T06:23:17.546" v="121"/>
        <pc:sldMkLst>
          <pc:docMk/>
          <pc:sldMk cId="1425170281" sldId="636"/>
        </pc:sldMkLst>
        <pc:spChg chg="mod">
          <ac:chgData name="Wing Lei" userId="e124c804-9091-4bcb-9517-f99a710c5644" providerId="ADAL" clId="{7BF96966-A4C5-41BE-A76F-7ED68039E283}" dt="2025-06-02T06:22:55.718" v="116" actId="1076"/>
          <ac:spMkLst>
            <pc:docMk/>
            <pc:sldMk cId="1425170281" sldId="636"/>
            <ac:spMk id="5" creationId="{00000000-0000-0000-0000-000000000000}"/>
          </ac:spMkLst>
        </pc:spChg>
        <pc:graphicFrameChg chg="mod modGraphic">
          <ac:chgData name="Wing Lei" userId="e124c804-9091-4bcb-9517-f99a710c5644" providerId="ADAL" clId="{7BF96966-A4C5-41BE-A76F-7ED68039E283}" dt="2025-06-02T06:23:17.546" v="121"/>
          <ac:graphicFrameMkLst>
            <pc:docMk/>
            <pc:sldMk cId="1425170281" sldId="636"/>
            <ac:graphicFrameMk id="13" creationId="{00000000-0000-0000-0000-000000000000}"/>
          </ac:graphicFrameMkLst>
        </pc:graphicFrameChg>
      </pc:sldChg>
      <pc:sldChg chg="modSp mod">
        <pc:chgData name="Wing Lei" userId="e124c804-9091-4bcb-9517-f99a710c5644" providerId="ADAL" clId="{7BF96966-A4C5-41BE-A76F-7ED68039E283}" dt="2025-06-02T06:25:59.521" v="147" actId="20577"/>
        <pc:sldMkLst>
          <pc:docMk/>
          <pc:sldMk cId="2072414588" sldId="637"/>
        </pc:sldMkLst>
        <pc:spChg chg="mod">
          <ac:chgData name="Wing Lei" userId="e124c804-9091-4bcb-9517-f99a710c5644" providerId="ADAL" clId="{7BF96966-A4C5-41BE-A76F-7ED68039E283}" dt="2025-06-02T06:25:25.118" v="145" actId="1076"/>
          <ac:spMkLst>
            <pc:docMk/>
            <pc:sldMk cId="2072414588" sldId="637"/>
            <ac:spMk id="5" creationId="{00000000-0000-0000-0000-000000000000}"/>
          </ac:spMkLst>
        </pc:spChg>
        <pc:graphicFrameChg chg="mod modGraphic">
          <ac:chgData name="Wing Lei" userId="e124c804-9091-4bcb-9517-f99a710c5644" providerId="ADAL" clId="{7BF96966-A4C5-41BE-A76F-7ED68039E283}" dt="2025-06-02T06:25:59.521" v="147" actId="20577"/>
          <ac:graphicFrameMkLst>
            <pc:docMk/>
            <pc:sldMk cId="2072414588" sldId="637"/>
            <ac:graphicFrameMk id="10" creationId="{00000000-0000-0000-0000-000000000000}"/>
          </ac:graphicFrameMkLst>
        </pc:graphicFrameChg>
      </pc:sldChg>
      <pc:sldChg chg="modSp mod">
        <pc:chgData name="Wing Lei" userId="e124c804-9091-4bcb-9517-f99a710c5644" providerId="ADAL" clId="{7BF96966-A4C5-41BE-A76F-7ED68039E283}" dt="2025-06-02T06:27:22.483" v="158" actId="14734"/>
        <pc:sldMkLst>
          <pc:docMk/>
          <pc:sldMk cId="3106846845" sldId="638"/>
        </pc:sldMkLst>
        <pc:graphicFrameChg chg="mod modGraphic">
          <ac:chgData name="Wing Lei" userId="e124c804-9091-4bcb-9517-f99a710c5644" providerId="ADAL" clId="{7BF96966-A4C5-41BE-A76F-7ED68039E283}" dt="2025-06-02T06:27:22.483" v="158" actId="14734"/>
          <ac:graphicFrameMkLst>
            <pc:docMk/>
            <pc:sldMk cId="3106846845" sldId="638"/>
            <ac:graphicFrameMk id="10"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25E1D7-FE59-4626-94D1-F4326AE312EC}" type="datetimeFigureOut">
              <a:rPr lang="zh-HK" altLang="en-US" smtClean="0"/>
              <a:t>31/7/2025</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7F893-8D16-4A21-84AC-0382DECC63BA}" type="slidenum">
              <a:rPr lang="zh-HK" altLang="en-US" smtClean="0"/>
              <a:t>‹#›</a:t>
            </a:fld>
            <a:endParaRPr lang="zh-HK" altLang="en-US"/>
          </a:p>
        </p:txBody>
      </p:sp>
    </p:spTree>
    <p:extLst>
      <p:ext uri="{BB962C8B-B14F-4D97-AF65-F5344CB8AC3E}">
        <p14:creationId xmlns:p14="http://schemas.microsoft.com/office/powerpoint/2010/main" val="416918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50</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51</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52</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53</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54</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55</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56</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61</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62</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63</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12</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70</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71</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72</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106</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107</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108</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109</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110</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111</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112</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13</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113</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114</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115</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116</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117</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126</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14</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15</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25</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26</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41</a:t>
            </a:fld>
            <a:endParaRPr lang="zh-HK" altLang="en-US"/>
          </a:p>
        </p:txBody>
      </p:sp>
    </p:spTree>
    <p:extLst>
      <p:ext uri="{BB962C8B-B14F-4D97-AF65-F5344CB8AC3E}">
        <p14:creationId xmlns:p14="http://schemas.microsoft.com/office/powerpoint/2010/main" val="424426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45</a:t>
            </a:fld>
            <a:endParaRPr lang="zh-HK" altLang="en-US"/>
          </a:p>
        </p:txBody>
      </p:sp>
    </p:spTree>
    <p:extLst>
      <p:ext uri="{BB962C8B-B14F-4D97-AF65-F5344CB8AC3E}">
        <p14:creationId xmlns:p14="http://schemas.microsoft.com/office/powerpoint/2010/main" val="4244260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hort title)">
    <p:spTree>
      <p:nvGrpSpPr>
        <p:cNvPr id="1" name=""/>
        <p:cNvGrpSpPr/>
        <p:nvPr/>
      </p:nvGrpSpPr>
      <p:grpSpPr>
        <a:xfrm>
          <a:off x="0" y="0"/>
          <a:ext cx="0" cy="0"/>
          <a:chOff x="0" y="0"/>
          <a:chExt cx="0" cy="0"/>
        </a:xfrm>
      </p:grpSpPr>
      <p:sp>
        <p:nvSpPr>
          <p:cNvPr id="9" name="矩形 8"/>
          <p:cNvSpPr/>
          <p:nvPr userDrawn="1"/>
        </p:nvSpPr>
        <p:spPr>
          <a:xfrm rot="5400000">
            <a:off x="4019886" y="1748866"/>
            <a:ext cx="1103204" cy="921600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p:cNvSpPr/>
          <p:nvPr userDrawn="1"/>
        </p:nvSpPr>
        <p:spPr>
          <a:xfrm rot="16200000">
            <a:off x="3743976" y="-3807292"/>
            <a:ext cx="1656183" cy="921600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ctrTitle" hasCustomPrompt="1"/>
          </p:nvPr>
        </p:nvSpPr>
        <p:spPr>
          <a:xfrm>
            <a:off x="0" y="-27384"/>
            <a:ext cx="3203848" cy="792088"/>
          </a:xfrm>
          <a:solidFill>
            <a:schemeClr val="bg1">
              <a:alpha val="65000"/>
            </a:schemeClr>
          </a:solidFill>
          <a:effectLst>
            <a:softEdge rad="63500"/>
          </a:effectLst>
        </p:spPr>
        <p:txBody>
          <a:bodyPr>
            <a:noAutofit/>
          </a:bodyPr>
          <a:lstStyle>
            <a:lvl1pPr>
              <a:defRPr sz="4400" b="1">
                <a:solidFill>
                  <a:schemeClr val="accent1"/>
                </a:solidFill>
                <a:latin typeface="+mn-lt"/>
              </a:defRPr>
            </a:lvl1pPr>
          </a:lstStyle>
          <a:p>
            <a:r>
              <a:rPr lang="en-US" altLang="zh-HK" dirty="0"/>
              <a:t>Chapter no.</a:t>
            </a:r>
            <a:endParaRPr lang="zh-HK" altLang="en-US" dirty="0"/>
          </a:p>
        </p:txBody>
      </p:sp>
      <p:sp>
        <p:nvSpPr>
          <p:cNvPr id="3" name="副標題 2"/>
          <p:cNvSpPr>
            <a:spLocks noGrp="1"/>
          </p:cNvSpPr>
          <p:nvPr>
            <p:ph type="subTitle" idx="1" hasCustomPrompt="1"/>
          </p:nvPr>
        </p:nvSpPr>
        <p:spPr>
          <a:xfrm>
            <a:off x="1619672" y="713249"/>
            <a:ext cx="7520812" cy="771535"/>
          </a:xfrm>
          <a:solidFill>
            <a:schemeClr val="bg1">
              <a:alpha val="65000"/>
            </a:schemeClr>
          </a:solidFill>
          <a:effectLst>
            <a:softEdge rad="63500"/>
          </a:effectLst>
        </p:spPr>
        <p:txBody>
          <a:bodyPr>
            <a:noAutofit/>
          </a:bodyPr>
          <a:lstStyle>
            <a:lvl1pPr marL="0" indent="0" algn="ctr">
              <a:buNone/>
              <a:defRPr sz="4400" b="1">
                <a:solidFill>
                  <a:schemeClr val="accent6"/>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dirty="0"/>
              <a:t>Chapter title</a:t>
            </a:r>
            <a:endParaRPr lang="zh-HK" altLang="en-US" dirty="0"/>
          </a:p>
        </p:txBody>
      </p:sp>
      <p:sp>
        <p:nvSpPr>
          <p:cNvPr id="5" name="投影片編號版面配置區 5"/>
          <p:cNvSpPr>
            <a:spLocks noGrp="1"/>
          </p:cNvSpPr>
          <p:nvPr>
            <p:ph type="sldNum" sz="quarter" idx="12"/>
          </p:nvPr>
        </p:nvSpPr>
        <p:spPr>
          <a:xfrm>
            <a:off x="6902896" y="6356350"/>
            <a:ext cx="2133600" cy="365125"/>
          </a:xfrm>
        </p:spPr>
        <p:txBody>
          <a:bodyPr/>
          <a:lstStyle>
            <a:lvl1pPr>
              <a:defRPr>
                <a:solidFill>
                  <a:schemeClr val="tx1">
                    <a:lumMod val="65000"/>
                    <a:lumOff val="35000"/>
                  </a:schemeClr>
                </a:solidFill>
              </a:defRPr>
            </a:lvl1pPr>
          </a:lstStyle>
          <a:p>
            <a:fld id="{D1BFC126-6114-4209-A9DD-C226158D7A2E}" type="slidenum">
              <a:rPr lang="zh-HK" altLang="en-US" smtClean="0"/>
              <a:pPr/>
              <a:t>‹#›</a:t>
            </a:fld>
            <a:endParaRPr lang="zh-HK" altLang="en-US" dirty="0"/>
          </a:p>
        </p:txBody>
      </p:sp>
      <p:sp>
        <p:nvSpPr>
          <p:cNvPr id="4" name="矩形 3"/>
          <p:cNvSpPr/>
          <p:nvPr userDrawn="1"/>
        </p:nvSpPr>
        <p:spPr>
          <a:xfrm>
            <a:off x="0" y="1628800"/>
            <a:ext cx="9144000" cy="4176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矩形 9"/>
          <p:cNvSpPr/>
          <p:nvPr userDrawn="1"/>
        </p:nvSpPr>
        <p:spPr>
          <a:xfrm>
            <a:off x="0" y="1556792"/>
            <a:ext cx="9144000" cy="4608512"/>
          </a:xfrm>
          <a:prstGeom prst="rect">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307808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long title)">
    <p:spTree>
      <p:nvGrpSpPr>
        <p:cNvPr id="1" name=""/>
        <p:cNvGrpSpPr/>
        <p:nvPr/>
      </p:nvGrpSpPr>
      <p:grpSpPr>
        <a:xfrm>
          <a:off x="0" y="0"/>
          <a:ext cx="0" cy="0"/>
          <a:chOff x="0" y="0"/>
          <a:chExt cx="0" cy="0"/>
        </a:xfrm>
      </p:grpSpPr>
      <p:sp>
        <p:nvSpPr>
          <p:cNvPr id="9" name="矩形 8"/>
          <p:cNvSpPr/>
          <p:nvPr userDrawn="1"/>
        </p:nvSpPr>
        <p:spPr>
          <a:xfrm rot="5400000">
            <a:off x="4163902" y="1892882"/>
            <a:ext cx="815172" cy="921600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p:cNvSpPr/>
          <p:nvPr userDrawn="1"/>
        </p:nvSpPr>
        <p:spPr>
          <a:xfrm rot="16200000">
            <a:off x="3635964" y="-3699280"/>
            <a:ext cx="1872207" cy="921600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矩形 3"/>
          <p:cNvSpPr/>
          <p:nvPr userDrawn="1"/>
        </p:nvSpPr>
        <p:spPr>
          <a:xfrm>
            <a:off x="0" y="1844824"/>
            <a:ext cx="9144000" cy="4320480"/>
          </a:xfrm>
          <a:prstGeom prst="rect">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ctrTitle" hasCustomPrompt="1"/>
          </p:nvPr>
        </p:nvSpPr>
        <p:spPr>
          <a:xfrm>
            <a:off x="0" y="-27384"/>
            <a:ext cx="3203848" cy="792088"/>
          </a:xfrm>
          <a:solidFill>
            <a:schemeClr val="bg1">
              <a:alpha val="65000"/>
            </a:schemeClr>
          </a:solidFill>
          <a:effectLst>
            <a:softEdge rad="63500"/>
          </a:effectLst>
        </p:spPr>
        <p:txBody>
          <a:bodyPr>
            <a:noAutofit/>
          </a:bodyPr>
          <a:lstStyle>
            <a:lvl1pPr>
              <a:defRPr sz="4400" b="1">
                <a:solidFill>
                  <a:schemeClr val="accent1"/>
                </a:solidFill>
                <a:latin typeface="+mn-lt"/>
              </a:defRPr>
            </a:lvl1pPr>
          </a:lstStyle>
          <a:p>
            <a:r>
              <a:rPr lang="en-US" altLang="zh-HK" dirty="0"/>
              <a:t>Chapter no.</a:t>
            </a:r>
            <a:endParaRPr lang="zh-HK" altLang="en-US" dirty="0"/>
          </a:p>
        </p:txBody>
      </p:sp>
      <p:sp>
        <p:nvSpPr>
          <p:cNvPr id="3" name="副標題 2"/>
          <p:cNvSpPr>
            <a:spLocks noGrp="1"/>
          </p:cNvSpPr>
          <p:nvPr>
            <p:ph type="subTitle" idx="1" hasCustomPrompt="1"/>
          </p:nvPr>
        </p:nvSpPr>
        <p:spPr>
          <a:xfrm>
            <a:off x="1619672" y="713249"/>
            <a:ext cx="7520812" cy="1131575"/>
          </a:xfrm>
          <a:solidFill>
            <a:schemeClr val="bg1">
              <a:alpha val="65000"/>
            </a:schemeClr>
          </a:solidFill>
          <a:effectLst>
            <a:softEdge rad="63500"/>
          </a:effectLst>
        </p:spPr>
        <p:txBody>
          <a:bodyPr>
            <a:noAutofit/>
          </a:bodyPr>
          <a:lstStyle>
            <a:lvl1pPr marL="0" marR="0" indent="0" algn="ctr" defTabSz="914400" rtl="0" eaLnBrk="1" fontAlgn="auto" latinLnBrk="0" hangingPunct="1">
              <a:lnSpc>
                <a:spcPts val="4300"/>
              </a:lnSpc>
              <a:spcBef>
                <a:spcPct val="20000"/>
              </a:spcBef>
              <a:spcAft>
                <a:spcPts val="0"/>
              </a:spcAft>
              <a:buClrTx/>
              <a:buSzTx/>
              <a:buFont typeface="Arial" panose="020B0604020202020204" pitchFamily="34" charset="0"/>
              <a:buNone/>
              <a:tabLst/>
              <a:defRPr sz="4400" b="1" baseline="0">
                <a:solidFill>
                  <a:schemeClr val="accent6"/>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dirty="0"/>
              <a:t>Very long chapter title </a:t>
            </a:r>
            <a:br>
              <a:rPr lang="en-US" altLang="zh-TW" dirty="0"/>
            </a:br>
            <a:r>
              <a:rPr lang="en-US" altLang="zh-TW" dirty="0"/>
              <a:t>(Please change leading to 43 </a:t>
            </a:r>
            <a:r>
              <a:rPr lang="en-US" altLang="zh-TW" dirty="0" err="1"/>
              <a:t>pt</a:t>
            </a:r>
            <a:r>
              <a:rPr lang="en-US" altLang="zh-TW" dirty="0"/>
              <a:t>)</a:t>
            </a:r>
            <a:br>
              <a:rPr lang="en-US" altLang="zh-TW" dirty="0"/>
            </a:br>
            <a:endParaRPr lang="zh-HK" altLang="en-US" dirty="0"/>
          </a:p>
        </p:txBody>
      </p:sp>
      <p:sp>
        <p:nvSpPr>
          <p:cNvPr id="5" name="投影片編號版面配置區 5"/>
          <p:cNvSpPr>
            <a:spLocks noGrp="1"/>
          </p:cNvSpPr>
          <p:nvPr>
            <p:ph type="sldNum" sz="quarter" idx="12"/>
          </p:nvPr>
        </p:nvSpPr>
        <p:spPr>
          <a:xfrm>
            <a:off x="6902896" y="6356350"/>
            <a:ext cx="2133600" cy="365125"/>
          </a:xfrm>
        </p:spPr>
        <p:txBody>
          <a:bodyPr/>
          <a:lstStyle>
            <a:lvl1pPr>
              <a:defRPr>
                <a:solidFill>
                  <a:schemeClr val="tx1">
                    <a:lumMod val="65000"/>
                    <a:lumOff val="35000"/>
                  </a:schemeClr>
                </a:solidFill>
              </a:defRPr>
            </a:lvl1pPr>
          </a:lstStyle>
          <a:p>
            <a:fld id="{D1BFC126-6114-4209-A9DD-C226158D7A2E}" type="slidenum">
              <a:rPr lang="zh-HK" altLang="en-US" smtClean="0"/>
              <a:pPr/>
              <a:t>‹#›</a:t>
            </a:fld>
            <a:endParaRPr lang="zh-HK" altLang="en-US" dirty="0"/>
          </a:p>
        </p:txBody>
      </p:sp>
    </p:spTree>
    <p:extLst>
      <p:ext uri="{BB962C8B-B14F-4D97-AF65-F5344CB8AC3E}">
        <p14:creationId xmlns:p14="http://schemas.microsoft.com/office/powerpoint/2010/main" val="232009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long title)">
    <p:spTree>
      <p:nvGrpSpPr>
        <p:cNvPr id="1" name=""/>
        <p:cNvGrpSpPr/>
        <p:nvPr/>
      </p:nvGrpSpPr>
      <p:grpSpPr>
        <a:xfrm>
          <a:off x="0" y="0"/>
          <a:ext cx="0" cy="0"/>
          <a:chOff x="0" y="0"/>
          <a:chExt cx="0" cy="0"/>
        </a:xfrm>
      </p:grpSpPr>
      <p:sp>
        <p:nvSpPr>
          <p:cNvPr id="9" name="矩形 8"/>
          <p:cNvSpPr/>
          <p:nvPr userDrawn="1"/>
        </p:nvSpPr>
        <p:spPr>
          <a:xfrm rot="5400000">
            <a:off x="4163902" y="1892882"/>
            <a:ext cx="815172" cy="921600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p:cNvSpPr/>
          <p:nvPr userDrawn="1"/>
        </p:nvSpPr>
        <p:spPr>
          <a:xfrm rot="16200000">
            <a:off x="3275924" y="-3339240"/>
            <a:ext cx="2592287" cy="921600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矩形 3"/>
          <p:cNvSpPr/>
          <p:nvPr userDrawn="1"/>
        </p:nvSpPr>
        <p:spPr>
          <a:xfrm>
            <a:off x="0" y="2420888"/>
            <a:ext cx="9144000" cy="3744416"/>
          </a:xfrm>
          <a:prstGeom prst="rect">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ctrTitle" hasCustomPrompt="1"/>
          </p:nvPr>
        </p:nvSpPr>
        <p:spPr>
          <a:xfrm>
            <a:off x="0" y="-27384"/>
            <a:ext cx="3203848" cy="792088"/>
          </a:xfrm>
          <a:solidFill>
            <a:schemeClr val="bg1">
              <a:alpha val="65000"/>
            </a:schemeClr>
          </a:solidFill>
          <a:effectLst>
            <a:softEdge rad="63500"/>
          </a:effectLst>
        </p:spPr>
        <p:txBody>
          <a:bodyPr>
            <a:noAutofit/>
          </a:bodyPr>
          <a:lstStyle>
            <a:lvl1pPr>
              <a:defRPr sz="4400" b="1">
                <a:solidFill>
                  <a:schemeClr val="accent1"/>
                </a:solidFill>
                <a:latin typeface="+mn-lt"/>
              </a:defRPr>
            </a:lvl1pPr>
          </a:lstStyle>
          <a:p>
            <a:r>
              <a:rPr lang="en-US" altLang="zh-HK" dirty="0"/>
              <a:t>Chapter no.</a:t>
            </a:r>
            <a:endParaRPr lang="zh-HK" altLang="en-US" dirty="0"/>
          </a:p>
        </p:txBody>
      </p:sp>
      <p:sp>
        <p:nvSpPr>
          <p:cNvPr id="3" name="副標題 2"/>
          <p:cNvSpPr>
            <a:spLocks noGrp="1"/>
          </p:cNvSpPr>
          <p:nvPr>
            <p:ph type="subTitle" idx="1" hasCustomPrompt="1"/>
          </p:nvPr>
        </p:nvSpPr>
        <p:spPr>
          <a:xfrm>
            <a:off x="1619672" y="713249"/>
            <a:ext cx="7520812" cy="1131575"/>
          </a:xfrm>
          <a:solidFill>
            <a:schemeClr val="bg1">
              <a:alpha val="65000"/>
            </a:schemeClr>
          </a:solidFill>
          <a:effectLst>
            <a:softEdge rad="63500"/>
          </a:effectLst>
        </p:spPr>
        <p:txBody>
          <a:bodyPr>
            <a:noAutofit/>
          </a:bodyPr>
          <a:lstStyle>
            <a:lvl1pPr marL="0" marR="0" indent="0" algn="ctr" defTabSz="914400" rtl="0" eaLnBrk="1" fontAlgn="auto" latinLnBrk="0" hangingPunct="1">
              <a:lnSpc>
                <a:spcPts val="4300"/>
              </a:lnSpc>
              <a:spcBef>
                <a:spcPct val="20000"/>
              </a:spcBef>
              <a:spcAft>
                <a:spcPts val="0"/>
              </a:spcAft>
              <a:buClrTx/>
              <a:buSzTx/>
              <a:buFont typeface="Arial" panose="020B0604020202020204" pitchFamily="34" charset="0"/>
              <a:buNone/>
              <a:tabLst/>
              <a:defRPr sz="4400" b="1" baseline="0">
                <a:solidFill>
                  <a:schemeClr val="accent6"/>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dirty="0"/>
              <a:t>Very long chapter title </a:t>
            </a:r>
            <a:br>
              <a:rPr lang="en-US" altLang="zh-TW" dirty="0"/>
            </a:br>
            <a:r>
              <a:rPr lang="en-US" altLang="zh-TW" dirty="0"/>
              <a:t>(Please change leading to 43 </a:t>
            </a:r>
            <a:r>
              <a:rPr lang="en-US" altLang="zh-TW" dirty="0" err="1"/>
              <a:t>pt</a:t>
            </a:r>
            <a:r>
              <a:rPr lang="en-US" altLang="zh-TW" dirty="0"/>
              <a:t>)</a:t>
            </a:r>
            <a:br>
              <a:rPr lang="en-US" altLang="zh-TW" dirty="0"/>
            </a:br>
            <a:endParaRPr lang="zh-HK" altLang="en-US" dirty="0"/>
          </a:p>
        </p:txBody>
      </p:sp>
      <p:sp>
        <p:nvSpPr>
          <p:cNvPr id="5" name="投影片編號版面配置區 5"/>
          <p:cNvSpPr>
            <a:spLocks noGrp="1"/>
          </p:cNvSpPr>
          <p:nvPr>
            <p:ph type="sldNum" sz="quarter" idx="12"/>
          </p:nvPr>
        </p:nvSpPr>
        <p:spPr>
          <a:xfrm>
            <a:off x="6902896" y="6356350"/>
            <a:ext cx="2133600" cy="365125"/>
          </a:xfrm>
        </p:spPr>
        <p:txBody>
          <a:bodyPr/>
          <a:lstStyle>
            <a:lvl1pPr>
              <a:defRPr>
                <a:solidFill>
                  <a:schemeClr val="tx1">
                    <a:lumMod val="65000"/>
                    <a:lumOff val="35000"/>
                  </a:schemeClr>
                </a:solidFill>
              </a:defRPr>
            </a:lvl1pPr>
          </a:lstStyle>
          <a:p>
            <a:fld id="{D1BFC126-6114-4209-A9DD-C226158D7A2E}" type="slidenum">
              <a:rPr lang="zh-HK" altLang="en-US" smtClean="0"/>
              <a:pPr/>
              <a:t>‹#›</a:t>
            </a:fld>
            <a:endParaRPr lang="zh-HK" altLang="en-US" dirty="0"/>
          </a:p>
        </p:txBody>
      </p:sp>
    </p:spTree>
    <p:extLst>
      <p:ext uri="{BB962C8B-B14F-4D97-AF65-F5344CB8AC3E}">
        <p14:creationId xmlns:p14="http://schemas.microsoft.com/office/powerpoint/2010/main" val="10257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 A with content">
    <p:spTree>
      <p:nvGrpSpPr>
        <p:cNvPr id="1" name=""/>
        <p:cNvGrpSpPr/>
        <p:nvPr/>
      </p:nvGrpSpPr>
      <p:grpSpPr>
        <a:xfrm>
          <a:off x="0" y="0"/>
          <a:ext cx="0" cy="0"/>
          <a:chOff x="0" y="0"/>
          <a:chExt cx="0" cy="0"/>
        </a:xfrm>
      </p:grpSpPr>
      <p:sp>
        <p:nvSpPr>
          <p:cNvPr id="18" name="流程圖: 程序 17"/>
          <p:cNvSpPr/>
          <p:nvPr userDrawn="1"/>
        </p:nvSpPr>
        <p:spPr>
          <a:xfrm>
            <a:off x="0" y="836712"/>
            <a:ext cx="8208404" cy="136815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481 w 10000"/>
              <a:gd name="connsiteY2" fmla="*/ 9768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481" y="9768"/>
                </a:lnTo>
                <a:lnTo>
                  <a:pt x="0" y="1000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20"/>
          <p:cNvSpPr/>
          <p:nvPr userDrawn="1"/>
        </p:nvSpPr>
        <p:spPr>
          <a:xfrm>
            <a:off x="0" y="0"/>
            <a:ext cx="9144000" cy="8367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en-US" altLang="zh-HK" dirty="0">
                <a:solidFill>
                  <a:schemeClr val="tx1">
                    <a:lumMod val="65000"/>
                    <a:lumOff val="35000"/>
                  </a:schemeClr>
                </a:solidFill>
              </a:rPr>
              <a:t>Chapter </a:t>
            </a:r>
            <a:r>
              <a:rPr lang="en-US" altLang="zh-TW" dirty="0">
                <a:solidFill>
                  <a:schemeClr val="tx1">
                    <a:lumMod val="65000"/>
                    <a:lumOff val="35000"/>
                  </a:schemeClr>
                </a:solidFill>
              </a:rPr>
              <a:t>5</a:t>
            </a:r>
            <a:endParaRPr lang="zh-HK" altLang="en-US" dirty="0">
              <a:solidFill>
                <a:schemeClr val="tx1">
                  <a:lumMod val="65000"/>
                  <a:lumOff val="35000"/>
                </a:schemeClr>
              </a:solidFill>
            </a:endParaRPr>
          </a:p>
        </p:txBody>
      </p:sp>
      <p:sp>
        <p:nvSpPr>
          <p:cNvPr id="23" name="矩形 22"/>
          <p:cNvSpPr/>
          <p:nvPr userDrawn="1"/>
        </p:nvSpPr>
        <p:spPr>
          <a:xfrm rot="5400000">
            <a:off x="3262164" y="994420"/>
            <a:ext cx="2592288" cy="918964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title" hasCustomPrompt="1"/>
          </p:nvPr>
        </p:nvSpPr>
        <p:spPr>
          <a:xfrm>
            <a:off x="323528" y="1124744"/>
            <a:ext cx="6491064" cy="720080"/>
          </a:xfrm>
        </p:spPr>
        <p:txBody>
          <a:bodyPr>
            <a:noAutofit/>
          </a:bodyPr>
          <a:lstStyle>
            <a:lvl1pPr marL="1168400" indent="-1168400" algn="l">
              <a:tabLst/>
              <a:defRPr sz="4000" b="1" baseline="0">
                <a:solidFill>
                  <a:schemeClr val="accent1"/>
                </a:solidFill>
                <a:latin typeface="Arial Narrow" panose="020B0606020202030204" pitchFamily="34" charset="0"/>
              </a:defRPr>
            </a:lvl1pPr>
          </a:lstStyle>
          <a:p>
            <a:r>
              <a:rPr lang="en-US" altLang="zh-HK" dirty="0"/>
              <a:t>X.Y	Head A</a:t>
            </a:r>
            <a:endParaRPr lang="zh-HK" altLang="en-US" dirty="0"/>
          </a:p>
        </p:txBody>
      </p:sp>
      <p:sp>
        <p:nvSpPr>
          <p:cNvPr id="6" name="投影片編號版面配置區 5"/>
          <p:cNvSpPr>
            <a:spLocks noGrp="1"/>
          </p:cNvSpPr>
          <p:nvPr>
            <p:ph type="sldNum" sz="quarter" idx="12"/>
          </p:nvPr>
        </p:nvSpPr>
        <p:spPr>
          <a:xfrm>
            <a:off x="6902896" y="6356350"/>
            <a:ext cx="2133600" cy="365125"/>
          </a:xfrm>
        </p:spPr>
        <p:txBody>
          <a:bodyPr/>
          <a:lstStyle>
            <a:lvl1pPr>
              <a:defRPr>
                <a:solidFill>
                  <a:schemeClr val="bg1">
                    <a:lumMod val="50000"/>
                  </a:schemeClr>
                </a:solidFill>
              </a:defRPr>
            </a:lvl1pPr>
          </a:lstStyle>
          <a:p>
            <a:fld id="{D1BFC126-6114-4209-A9DD-C226158D7A2E}" type="slidenum">
              <a:rPr lang="zh-HK" altLang="en-US" smtClean="0"/>
              <a:pPr/>
              <a:t>‹#›</a:t>
            </a:fld>
            <a:endParaRPr lang="zh-HK" altLang="en-US" dirty="0"/>
          </a:p>
        </p:txBody>
      </p:sp>
      <p:pic>
        <p:nvPicPr>
          <p:cNvPr id="4" name="圖片 3"/>
          <p:cNvPicPr>
            <a:picLocks noChangeAspect="1"/>
          </p:cNvPicPr>
          <p:nvPr userDrawn="1"/>
        </p:nvPicPr>
        <p:blipFill>
          <a:blip r:embed="rId3">
            <a:extLst>
              <a:ext uri="{BEBA8EAE-BF5A-486C-A8C5-ECC9F3942E4B}">
                <a14:imgProps xmlns:a14="http://schemas.microsoft.com/office/drawing/2010/main">
                  <a14:imgLayer r:embed="rId4">
                    <a14:imgEffect>
                      <a14:backgroundRemoval t="0" b="99130" l="0" r="100000">
                        <a14:foregroundMark x1="22268" y1="63478" x2="22268" y2="63478"/>
                        <a14:foregroundMark x1="19640" y1="59275" x2="19640" y2="59275"/>
                        <a14:foregroundMark x1="21300" y1="61449" x2="21300" y2="61449"/>
                        <a14:foregroundMark x1="27939" y1="67101" x2="27939" y2="67101"/>
                        <a14:foregroundMark x1="26418" y1="66232" x2="26418" y2="66232"/>
                        <a14:foregroundMark x1="42462" y1="63768" x2="42462" y2="63768"/>
                        <a14:foregroundMark x1="56708" y1="64493" x2="56708" y2="64493"/>
                        <a14:foregroundMark x1="61549" y1="59565" x2="61549" y2="59565"/>
                        <a14:foregroundMark x1="63624" y1="51884" x2="50761" y2="67101"/>
                        <a14:foregroundMark x1="2213" y1="41014" x2="2213" y2="41014"/>
                        <a14:foregroundMark x1="277" y1="40145" x2="277" y2="40145"/>
                        <a14:foregroundMark x1="78976" y1="50435" x2="78976" y2="50435"/>
                        <a14:foregroundMark x1="80221" y1="51594" x2="79530" y2="68551"/>
                        <a14:foregroundMark x1="83817" y1="54203" x2="91563" y2="64493"/>
                        <a14:foregroundMark x1="91563" y1="71594" x2="82158" y2="80870"/>
                        <a14:foregroundMark x1="79253" y1="90145" x2="70401" y2="93768"/>
                        <a14:foregroundMark x1="65560" y1="83913" x2="67635" y2="88986"/>
                        <a14:foregroundMark x1="23375" y1="65072" x2="23375" y2="65072"/>
                        <a14:foregroundMark x1="26141" y1="61159" x2="26141" y2="61159"/>
                        <a14:foregroundMark x1="72199" y1="95507" x2="72199" y2="95507"/>
                      </a14:backgroundRemoval>
                    </a14:imgEffect>
                  </a14:imgLayer>
                </a14:imgProps>
              </a:ext>
              <a:ext uri="{28A0092B-C50C-407E-A947-70E740481C1C}">
                <a14:useLocalDpi xmlns:a14="http://schemas.microsoft.com/office/drawing/2010/main" val="0"/>
              </a:ext>
            </a:extLst>
          </a:blip>
          <a:stretch>
            <a:fillRect/>
          </a:stretch>
        </p:blipFill>
        <p:spPr>
          <a:xfrm>
            <a:off x="5004048" y="3707172"/>
            <a:ext cx="3302716" cy="3151969"/>
          </a:xfrm>
          <a:prstGeom prst="rect">
            <a:avLst/>
          </a:prstGeom>
        </p:spPr>
      </p:pic>
      <p:sp>
        <p:nvSpPr>
          <p:cNvPr id="9" name="內容版面配置區 2"/>
          <p:cNvSpPr>
            <a:spLocks noGrp="1"/>
          </p:cNvSpPr>
          <p:nvPr>
            <p:ph idx="1" hasCustomPrompt="1"/>
          </p:nvPr>
        </p:nvSpPr>
        <p:spPr>
          <a:xfrm>
            <a:off x="395536" y="2348880"/>
            <a:ext cx="6768752" cy="660144"/>
          </a:xfrm>
          <a:solidFill>
            <a:schemeClr val="accent3">
              <a:lumMod val="20000"/>
              <a:lumOff val="80000"/>
            </a:schemeClr>
          </a:solidFill>
          <a:ln w="34925">
            <a:noFill/>
            <a:prstDash val="dash"/>
          </a:ln>
        </p:spPr>
        <p:txBody>
          <a:bodyPr lIns="90000" tIns="144000" bIns="144000" anchor="t" anchorCtr="0">
            <a:spAutoFit/>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sz="2400">
                <a:solidFill>
                  <a:schemeClr val="accent3"/>
                </a:solidFill>
              </a:defRPr>
            </a:lvl2pPr>
            <a:lvl3pPr>
              <a:defRPr sz="2400" b="0"/>
            </a:lvl3pPr>
            <a:lvl4pPr>
              <a:defRPr sz="2400" b="0"/>
            </a:lvl4pPr>
            <a:lvl5pPr>
              <a:defRPr sz="2400" b="0"/>
            </a:lvl5pPr>
          </a:lstStyle>
          <a:p>
            <a:pPr lvl="0"/>
            <a:r>
              <a:rPr lang="en-US" altLang="zh-TW" dirty="0"/>
              <a:t>Definition</a:t>
            </a:r>
          </a:p>
        </p:txBody>
      </p:sp>
    </p:spTree>
    <p:extLst>
      <p:ext uri="{BB962C8B-B14F-4D97-AF65-F5344CB8AC3E}">
        <p14:creationId xmlns:p14="http://schemas.microsoft.com/office/powerpoint/2010/main" val="85853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 A without content">
    <p:spTree>
      <p:nvGrpSpPr>
        <p:cNvPr id="1" name=""/>
        <p:cNvGrpSpPr/>
        <p:nvPr/>
      </p:nvGrpSpPr>
      <p:grpSpPr>
        <a:xfrm>
          <a:off x="0" y="0"/>
          <a:ext cx="0" cy="0"/>
          <a:chOff x="0" y="0"/>
          <a:chExt cx="0" cy="0"/>
        </a:xfrm>
      </p:grpSpPr>
      <p:sp>
        <p:nvSpPr>
          <p:cNvPr id="18" name="流程圖: 程序 17"/>
          <p:cNvSpPr/>
          <p:nvPr userDrawn="1"/>
        </p:nvSpPr>
        <p:spPr>
          <a:xfrm>
            <a:off x="0" y="836712"/>
            <a:ext cx="8208404" cy="227687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481 w 10000"/>
              <a:gd name="connsiteY2" fmla="*/ 9768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481" y="9768"/>
                </a:lnTo>
                <a:lnTo>
                  <a:pt x="0" y="1000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20"/>
          <p:cNvSpPr/>
          <p:nvPr userDrawn="1"/>
        </p:nvSpPr>
        <p:spPr>
          <a:xfrm>
            <a:off x="0" y="0"/>
            <a:ext cx="9144000" cy="8367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en-US" altLang="zh-HK" dirty="0">
                <a:solidFill>
                  <a:schemeClr val="tx1">
                    <a:lumMod val="65000"/>
                    <a:lumOff val="35000"/>
                  </a:schemeClr>
                </a:solidFill>
              </a:rPr>
              <a:t>Chapter </a:t>
            </a:r>
            <a:r>
              <a:rPr lang="en-US" altLang="zh-TW" dirty="0">
                <a:solidFill>
                  <a:schemeClr val="tx1">
                    <a:lumMod val="65000"/>
                    <a:lumOff val="35000"/>
                  </a:schemeClr>
                </a:solidFill>
              </a:rPr>
              <a:t>5</a:t>
            </a:r>
            <a:endParaRPr lang="zh-HK" altLang="en-US" dirty="0">
              <a:solidFill>
                <a:schemeClr val="tx1">
                  <a:lumMod val="65000"/>
                  <a:lumOff val="35000"/>
                </a:schemeClr>
              </a:solidFill>
            </a:endParaRPr>
          </a:p>
        </p:txBody>
      </p:sp>
      <p:sp>
        <p:nvSpPr>
          <p:cNvPr id="23" name="矩形 22"/>
          <p:cNvSpPr/>
          <p:nvPr userDrawn="1"/>
        </p:nvSpPr>
        <p:spPr>
          <a:xfrm rot="5400000">
            <a:off x="3262164" y="994420"/>
            <a:ext cx="2592288" cy="918964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title" hasCustomPrompt="1"/>
          </p:nvPr>
        </p:nvSpPr>
        <p:spPr>
          <a:xfrm>
            <a:off x="346533" y="1484784"/>
            <a:ext cx="6491064" cy="720080"/>
          </a:xfrm>
        </p:spPr>
        <p:txBody>
          <a:bodyPr>
            <a:noAutofit/>
          </a:bodyPr>
          <a:lstStyle>
            <a:lvl1pPr marL="1168400" indent="-1168400" algn="l">
              <a:tabLst/>
              <a:defRPr sz="4000" b="1" baseline="0">
                <a:solidFill>
                  <a:schemeClr val="accent1"/>
                </a:solidFill>
                <a:latin typeface="Arial Narrow" panose="020B0606020202030204" pitchFamily="34" charset="0"/>
              </a:defRPr>
            </a:lvl1pPr>
          </a:lstStyle>
          <a:p>
            <a:r>
              <a:rPr lang="en-US" altLang="zh-HK" dirty="0"/>
              <a:t>X.Y	Head A</a:t>
            </a:r>
            <a:endParaRPr lang="zh-HK" altLang="en-US" dirty="0"/>
          </a:p>
        </p:txBody>
      </p:sp>
      <p:sp>
        <p:nvSpPr>
          <p:cNvPr id="6" name="投影片編號版面配置區 5"/>
          <p:cNvSpPr>
            <a:spLocks noGrp="1"/>
          </p:cNvSpPr>
          <p:nvPr>
            <p:ph type="sldNum" sz="quarter" idx="12"/>
          </p:nvPr>
        </p:nvSpPr>
        <p:spPr>
          <a:xfrm>
            <a:off x="6902896" y="6356350"/>
            <a:ext cx="2133600" cy="365125"/>
          </a:xfrm>
        </p:spPr>
        <p:txBody>
          <a:bodyPr/>
          <a:lstStyle>
            <a:lvl1pPr>
              <a:defRPr>
                <a:solidFill>
                  <a:schemeClr val="bg1">
                    <a:lumMod val="50000"/>
                  </a:schemeClr>
                </a:solidFill>
              </a:defRPr>
            </a:lvl1pPr>
          </a:lstStyle>
          <a:p>
            <a:fld id="{D1BFC126-6114-4209-A9DD-C226158D7A2E}" type="slidenum">
              <a:rPr lang="zh-HK" altLang="en-US" smtClean="0"/>
              <a:pPr/>
              <a:t>‹#›</a:t>
            </a:fld>
            <a:endParaRPr lang="zh-HK" altLang="en-US" dirty="0"/>
          </a:p>
        </p:txBody>
      </p:sp>
      <p:pic>
        <p:nvPicPr>
          <p:cNvPr id="9" name="圖片 8"/>
          <p:cNvPicPr>
            <a:picLocks noChangeAspect="1"/>
          </p:cNvPicPr>
          <p:nvPr userDrawn="1"/>
        </p:nvPicPr>
        <p:blipFill>
          <a:blip r:embed="rId3">
            <a:extLst>
              <a:ext uri="{BEBA8EAE-BF5A-486C-A8C5-ECC9F3942E4B}">
                <a14:imgProps xmlns:a14="http://schemas.microsoft.com/office/drawing/2010/main">
                  <a14:imgLayer r:embed="rId4">
                    <a14:imgEffect>
                      <a14:backgroundRemoval t="0" b="99130" l="0" r="100000">
                        <a14:foregroundMark x1="22268" y1="63478" x2="22268" y2="63478"/>
                        <a14:foregroundMark x1="19640" y1="59275" x2="19640" y2="59275"/>
                        <a14:foregroundMark x1="21300" y1="61449" x2="21300" y2="61449"/>
                        <a14:foregroundMark x1="27939" y1="67101" x2="27939" y2="67101"/>
                        <a14:foregroundMark x1="26418" y1="66232" x2="26418" y2="66232"/>
                        <a14:foregroundMark x1="42462" y1="63768" x2="42462" y2="63768"/>
                        <a14:foregroundMark x1="56708" y1="64493" x2="56708" y2="64493"/>
                        <a14:foregroundMark x1="61549" y1="59565" x2="61549" y2="59565"/>
                        <a14:foregroundMark x1="63624" y1="51884" x2="50761" y2="67101"/>
                        <a14:foregroundMark x1="2213" y1="41014" x2="2213" y2="41014"/>
                        <a14:foregroundMark x1="277" y1="40145" x2="277" y2="40145"/>
                        <a14:foregroundMark x1="78976" y1="50435" x2="78976" y2="50435"/>
                        <a14:foregroundMark x1="80221" y1="51594" x2="79530" y2="68551"/>
                        <a14:foregroundMark x1="83817" y1="54203" x2="91563" y2="64493"/>
                        <a14:foregroundMark x1="91563" y1="71594" x2="82158" y2="80870"/>
                        <a14:foregroundMark x1="79253" y1="90145" x2="70401" y2="93768"/>
                        <a14:foregroundMark x1="65560" y1="83913" x2="67635" y2="88986"/>
                        <a14:foregroundMark x1="23375" y1="65072" x2="23375" y2="65072"/>
                        <a14:foregroundMark x1="26141" y1="61159" x2="26141" y2="61159"/>
                        <a14:foregroundMark x1="72199" y1="95507" x2="72199" y2="95507"/>
                      </a14:backgroundRemoval>
                    </a14:imgEffect>
                  </a14:imgLayer>
                </a14:imgProps>
              </a:ext>
              <a:ext uri="{28A0092B-C50C-407E-A947-70E740481C1C}">
                <a14:useLocalDpi xmlns:a14="http://schemas.microsoft.com/office/drawing/2010/main" val="0"/>
              </a:ext>
            </a:extLst>
          </a:blip>
          <a:stretch>
            <a:fillRect/>
          </a:stretch>
        </p:blipFill>
        <p:spPr>
          <a:xfrm>
            <a:off x="5004048" y="3707172"/>
            <a:ext cx="3302716" cy="3151969"/>
          </a:xfrm>
          <a:prstGeom prst="rect">
            <a:avLst/>
          </a:prstGeom>
        </p:spPr>
      </p:pic>
    </p:spTree>
    <p:extLst>
      <p:ext uri="{BB962C8B-B14F-4D97-AF65-F5344CB8AC3E}">
        <p14:creationId xmlns:p14="http://schemas.microsoft.com/office/powerpoint/2010/main" val="308342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s B, C and D">
    <p:spTree>
      <p:nvGrpSpPr>
        <p:cNvPr id="1" name=""/>
        <p:cNvGrpSpPr/>
        <p:nvPr/>
      </p:nvGrpSpPr>
      <p:grpSpPr>
        <a:xfrm>
          <a:off x="0" y="0"/>
          <a:ext cx="0" cy="0"/>
          <a:chOff x="0" y="0"/>
          <a:chExt cx="0" cy="0"/>
        </a:xfrm>
      </p:grpSpPr>
      <p:sp>
        <p:nvSpPr>
          <p:cNvPr id="23" name="矩形 22"/>
          <p:cNvSpPr/>
          <p:nvPr userDrawn="1"/>
        </p:nvSpPr>
        <p:spPr>
          <a:xfrm rot="5400000">
            <a:off x="4162264" y="1894520"/>
            <a:ext cx="792088" cy="918964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20"/>
          <p:cNvSpPr/>
          <p:nvPr userDrawn="1"/>
        </p:nvSpPr>
        <p:spPr>
          <a:xfrm>
            <a:off x="6732240" y="0"/>
            <a:ext cx="2411760" cy="8367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en-US" altLang="zh-HK" dirty="0">
                <a:solidFill>
                  <a:schemeClr val="tx1">
                    <a:lumMod val="65000"/>
                    <a:lumOff val="35000"/>
                  </a:schemeClr>
                </a:solidFill>
              </a:rPr>
              <a:t>Chapter </a:t>
            </a:r>
            <a:r>
              <a:rPr lang="en-US" altLang="zh-TW" dirty="0">
                <a:solidFill>
                  <a:schemeClr val="tx1">
                    <a:lumMod val="65000"/>
                    <a:lumOff val="35000"/>
                  </a:schemeClr>
                </a:solidFill>
              </a:rPr>
              <a:t>5</a:t>
            </a:r>
            <a:endParaRPr lang="zh-HK" altLang="en-US" dirty="0">
              <a:solidFill>
                <a:schemeClr val="tx1">
                  <a:lumMod val="65000"/>
                  <a:lumOff val="35000"/>
                </a:schemeClr>
              </a:solidFill>
            </a:endParaRPr>
          </a:p>
        </p:txBody>
      </p:sp>
      <p:sp>
        <p:nvSpPr>
          <p:cNvPr id="18" name="流程圖: 程序 17"/>
          <p:cNvSpPr/>
          <p:nvPr userDrawn="1"/>
        </p:nvSpPr>
        <p:spPr>
          <a:xfrm>
            <a:off x="0" y="0"/>
            <a:ext cx="8208404" cy="105273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481 w 10000"/>
              <a:gd name="connsiteY2" fmla="*/ 9768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481" y="9768"/>
                </a:lnTo>
                <a:lnTo>
                  <a:pt x="0" y="1000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title" hasCustomPrompt="1"/>
          </p:nvPr>
        </p:nvSpPr>
        <p:spPr>
          <a:xfrm>
            <a:off x="457200" y="188640"/>
            <a:ext cx="6491064" cy="720080"/>
          </a:xfrm>
        </p:spPr>
        <p:txBody>
          <a:bodyPr>
            <a:noAutofit/>
          </a:bodyPr>
          <a:lstStyle>
            <a:lvl1pPr marL="538163" indent="-538163" algn="l">
              <a:tabLst/>
              <a:defRPr sz="3600" b="1" baseline="0">
                <a:solidFill>
                  <a:schemeClr val="accent1"/>
                </a:solidFill>
                <a:latin typeface="Arial Narrow" panose="020B0606020202030204" pitchFamily="34" charset="0"/>
              </a:defRPr>
            </a:lvl1pPr>
          </a:lstStyle>
          <a:p>
            <a:r>
              <a:rPr lang="en-US" altLang="zh-HK" dirty="0"/>
              <a:t>A.	Head B</a:t>
            </a:r>
            <a:endParaRPr lang="zh-HK" altLang="en-US" dirty="0"/>
          </a:p>
        </p:txBody>
      </p:sp>
      <p:sp>
        <p:nvSpPr>
          <p:cNvPr id="3" name="內容版面配置區 2"/>
          <p:cNvSpPr>
            <a:spLocks noGrp="1"/>
          </p:cNvSpPr>
          <p:nvPr>
            <p:ph idx="1" hasCustomPrompt="1"/>
          </p:nvPr>
        </p:nvSpPr>
        <p:spPr>
          <a:xfrm>
            <a:off x="457200" y="2132856"/>
            <a:ext cx="8229600" cy="461665"/>
          </a:xfrm>
          <a:noFill/>
          <a:ln w="34925">
            <a:noFill/>
            <a:prstDash val="dash"/>
          </a:ln>
        </p:spPr>
        <p:txBody>
          <a:bodyPr>
            <a:spAutoFit/>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sz="2400">
                <a:solidFill>
                  <a:schemeClr val="accent3"/>
                </a:solidFill>
              </a:defRPr>
            </a:lvl2pPr>
            <a:lvl3pPr>
              <a:defRPr sz="2400" b="0"/>
            </a:lvl3pPr>
            <a:lvl4pPr>
              <a:defRPr sz="2400" b="0"/>
            </a:lvl4pPr>
            <a:lvl5pPr>
              <a:defRPr sz="2400" b="0"/>
            </a:lvl5pPr>
          </a:lstStyle>
          <a:p>
            <a:pPr lvl="0"/>
            <a:r>
              <a:rPr lang="en-US" altLang="zh-TW" dirty="0"/>
              <a:t>Text</a:t>
            </a:r>
          </a:p>
        </p:txBody>
      </p:sp>
      <p:sp>
        <p:nvSpPr>
          <p:cNvPr id="6" name="投影片編號版面配置區 5"/>
          <p:cNvSpPr>
            <a:spLocks noGrp="1"/>
          </p:cNvSpPr>
          <p:nvPr>
            <p:ph type="sldNum" sz="quarter" idx="12"/>
          </p:nvPr>
        </p:nvSpPr>
        <p:spPr>
          <a:xfrm>
            <a:off x="6902896" y="6356350"/>
            <a:ext cx="2133600" cy="365125"/>
          </a:xfrm>
        </p:spPr>
        <p:txBody>
          <a:bodyPr/>
          <a:lstStyle>
            <a:lvl1pPr>
              <a:defRPr>
                <a:solidFill>
                  <a:schemeClr val="bg1">
                    <a:lumMod val="50000"/>
                  </a:schemeClr>
                </a:solidFill>
              </a:defRPr>
            </a:lvl1pPr>
          </a:lstStyle>
          <a:p>
            <a:fld id="{D1BFC126-6114-4209-A9DD-C226158D7A2E}" type="slidenum">
              <a:rPr lang="zh-HK" altLang="en-US" smtClean="0"/>
              <a:pPr/>
              <a:t>‹#›</a:t>
            </a:fld>
            <a:endParaRPr lang="zh-HK" altLang="en-US" dirty="0"/>
          </a:p>
        </p:txBody>
      </p:sp>
      <p:sp>
        <p:nvSpPr>
          <p:cNvPr id="8" name="內容版面配置區 2"/>
          <p:cNvSpPr>
            <a:spLocks noGrp="1"/>
          </p:cNvSpPr>
          <p:nvPr>
            <p:ph idx="13" hasCustomPrompt="1"/>
          </p:nvPr>
        </p:nvSpPr>
        <p:spPr>
          <a:xfrm>
            <a:off x="457200" y="1052736"/>
            <a:ext cx="8229600" cy="523220"/>
          </a:xfrm>
          <a:noFill/>
          <a:ln w="34925">
            <a:noFill/>
            <a:prstDash val="dash"/>
          </a:ln>
        </p:spPr>
        <p:txBody>
          <a:bodyPr>
            <a:spAutoFit/>
          </a:bodyPr>
          <a:lstStyle>
            <a:lvl1pPr marL="538163" indent="-538163">
              <a:buNone/>
              <a:tabLst/>
              <a:defRPr sz="2800" b="1">
                <a:solidFill>
                  <a:schemeClr val="accent2"/>
                </a:solidFill>
                <a:latin typeface="Arial" panose="020B0604020202020204" pitchFamily="34" charset="0"/>
                <a:cs typeface="Arial" panose="020B0604020202020204" pitchFamily="34" charset="0"/>
              </a:defRPr>
            </a:lvl1pPr>
            <a:lvl2pPr marL="457200" indent="0">
              <a:buNone/>
              <a:defRPr sz="2400">
                <a:solidFill>
                  <a:schemeClr val="accent3"/>
                </a:solidFill>
              </a:defRPr>
            </a:lvl2pPr>
          </a:lstStyle>
          <a:p>
            <a:pPr lvl="0"/>
            <a:r>
              <a:rPr lang="en-US" altLang="zh-TW" dirty="0"/>
              <a:t>1.	Head C</a:t>
            </a:r>
          </a:p>
        </p:txBody>
      </p:sp>
      <p:sp>
        <p:nvSpPr>
          <p:cNvPr id="9" name="內容版面配置區 2"/>
          <p:cNvSpPr>
            <a:spLocks noGrp="1"/>
          </p:cNvSpPr>
          <p:nvPr>
            <p:ph idx="14" hasCustomPrompt="1"/>
          </p:nvPr>
        </p:nvSpPr>
        <p:spPr>
          <a:xfrm>
            <a:off x="457200" y="1628800"/>
            <a:ext cx="8229600" cy="461665"/>
          </a:xfrm>
          <a:noFill/>
          <a:ln w="34925">
            <a:noFill/>
            <a:prstDash val="dash"/>
          </a:ln>
        </p:spPr>
        <p:txBody>
          <a:bodyPr>
            <a:spAutoFit/>
          </a:bodyPr>
          <a:lstStyle>
            <a:lvl1pPr marL="538163" indent="-538163">
              <a:buNone/>
              <a:tabLst/>
              <a:defRPr sz="2400" b="1">
                <a:solidFill>
                  <a:schemeClr val="accent3"/>
                </a:solidFill>
                <a:latin typeface="Arial" panose="020B0604020202020204" pitchFamily="34" charset="0"/>
                <a:cs typeface="Arial" panose="020B0604020202020204" pitchFamily="34" charset="0"/>
              </a:defRPr>
            </a:lvl1pPr>
            <a:lvl2pPr marL="457200" indent="0">
              <a:buNone/>
              <a:defRPr sz="2400">
                <a:solidFill>
                  <a:schemeClr val="accent3"/>
                </a:solidFill>
              </a:defRPr>
            </a:lvl2pPr>
          </a:lstStyle>
          <a:p>
            <a:pPr lvl="0"/>
            <a:r>
              <a:rPr lang="en-US" altLang="zh-TW" dirty="0"/>
              <a:t>a.	Head D</a:t>
            </a:r>
          </a:p>
        </p:txBody>
      </p:sp>
    </p:spTree>
    <p:extLst>
      <p:ext uri="{BB962C8B-B14F-4D97-AF65-F5344CB8AC3E}">
        <p14:creationId xmlns:p14="http://schemas.microsoft.com/office/powerpoint/2010/main" val="153755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s B and C">
    <p:spTree>
      <p:nvGrpSpPr>
        <p:cNvPr id="1" name=""/>
        <p:cNvGrpSpPr/>
        <p:nvPr/>
      </p:nvGrpSpPr>
      <p:grpSpPr>
        <a:xfrm>
          <a:off x="0" y="0"/>
          <a:ext cx="0" cy="0"/>
          <a:chOff x="0" y="0"/>
          <a:chExt cx="0" cy="0"/>
        </a:xfrm>
      </p:grpSpPr>
      <p:sp>
        <p:nvSpPr>
          <p:cNvPr id="23" name="矩形 22"/>
          <p:cNvSpPr/>
          <p:nvPr userDrawn="1"/>
        </p:nvSpPr>
        <p:spPr>
          <a:xfrm rot="5400000">
            <a:off x="4162264" y="1894520"/>
            <a:ext cx="792088" cy="918964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20"/>
          <p:cNvSpPr/>
          <p:nvPr userDrawn="1"/>
        </p:nvSpPr>
        <p:spPr>
          <a:xfrm>
            <a:off x="6732240" y="0"/>
            <a:ext cx="2411760" cy="8367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en-US" altLang="zh-HK" dirty="0">
                <a:solidFill>
                  <a:schemeClr val="tx1">
                    <a:lumMod val="65000"/>
                    <a:lumOff val="35000"/>
                  </a:schemeClr>
                </a:solidFill>
              </a:rPr>
              <a:t>Chapter </a:t>
            </a:r>
            <a:r>
              <a:rPr lang="en-US" altLang="zh-TW" dirty="0">
                <a:solidFill>
                  <a:schemeClr val="tx1">
                    <a:lumMod val="65000"/>
                    <a:lumOff val="35000"/>
                  </a:schemeClr>
                </a:solidFill>
              </a:rPr>
              <a:t>5</a:t>
            </a:r>
            <a:endParaRPr lang="zh-HK" altLang="en-US" dirty="0">
              <a:solidFill>
                <a:schemeClr val="tx1">
                  <a:lumMod val="65000"/>
                  <a:lumOff val="35000"/>
                </a:schemeClr>
              </a:solidFill>
            </a:endParaRPr>
          </a:p>
        </p:txBody>
      </p:sp>
      <p:sp>
        <p:nvSpPr>
          <p:cNvPr id="18" name="流程圖: 程序 17"/>
          <p:cNvSpPr/>
          <p:nvPr userDrawn="1"/>
        </p:nvSpPr>
        <p:spPr>
          <a:xfrm>
            <a:off x="0" y="0"/>
            <a:ext cx="8208404" cy="105273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481 w 10000"/>
              <a:gd name="connsiteY2" fmla="*/ 9768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481" y="9768"/>
                </a:lnTo>
                <a:lnTo>
                  <a:pt x="0" y="1000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內容版面配置區 2"/>
          <p:cNvSpPr>
            <a:spLocks noGrp="1"/>
          </p:cNvSpPr>
          <p:nvPr>
            <p:ph idx="1" hasCustomPrompt="1"/>
          </p:nvPr>
        </p:nvSpPr>
        <p:spPr>
          <a:xfrm>
            <a:off x="457200" y="1628800"/>
            <a:ext cx="8229600" cy="461665"/>
          </a:xfrm>
          <a:noFill/>
          <a:ln w="34925">
            <a:noFill/>
            <a:prstDash val="dash"/>
          </a:ln>
        </p:spPr>
        <p:txBody>
          <a:bodyPr>
            <a:spAutoFit/>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sz="2400">
                <a:solidFill>
                  <a:schemeClr val="accent3"/>
                </a:solidFill>
              </a:defRPr>
            </a:lvl2pPr>
            <a:lvl3pPr>
              <a:defRPr sz="2400" b="0"/>
            </a:lvl3pPr>
            <a:lvl4pPr>
              <a:defRPr sz="2400" b="0"/>
            </a:lvl4pPr>
            <a:lvl5pPr>
              <a:defRPr sz="2400" b="0"/>
            </a:lvl5pPr>
          </a:lstStyle>
          <a:p>
            <a:pPr lvl="0"/>
            <a:r>
              <a:rPr lang="en-US" altLang="zh-TW" dirty="0"/>
              <a:t>Text</a:t>
            </a:r>
          </a:p>
        </p:txBody>
      </p:sp>
      <p:sp>
        <p:nvSpPr>
          <p:cNvPr id="6" name="投影片編號版面配置區 5"/>
          <p:cNvSpPr>
            <a:spLocks noGrp="1"/>
          </p:cNvSpPr>
          <p:nvPr>
            <p:ph type="sldNum" sz="quarter" idx="12"/>
          </p:nvPr>
        </p:nvSpPr>
        <p:spPr>
          <a:xfrm>
            <a:off x="6902896" y="6356350"/>
            <a:ext cx="2133600" cy="365125"/>
          </a:xfrm>
        </p:spPr>
        <p:txBody>
          <a:bodyPr/>
          <a:lstStyle>
            <a:lvl1pPr>
              <a:defRPr>
                <a:solidFill>
                  <a:schemeClr val="tx1">
                    <a:lumMod val="65000"/>
                    <a:lumOff val="35000"/>
                  </a:schemeClr>
                </a:solidFill>
              </a:defRPr>
            </a:lvl1pPr>
          </a:lstStyle>
          <a:p>
            <a:fld id="{D1BFC126-6114-4209-A9DD-C226158D7A2E}" type="slidenum">
              <a:rPr lang="zh-HK" altLang="en-US" smtClean="0"/>
              <a:pPr/>
              <a:t>‹#›</a:t>
            </a:fld>
            <a:endParaRPr lang="zh-HK" altLang="en-US" dirty="0"/>
          </a:p>
        </p:txBody>
      </p:sp>
      <p:sp>
        <p:nvSpPr>
          <p:cNvPr id="9" name="標題 1"/>
          <p:cNvSpPr>
            <a:spLocks noGrp="1"/>
          </p:cNvSpPr>
          <p:nvPr>
            <p:ph type="title" hasCustomPrompt="1"/>
          </p:nvPr>
        </p:nvSpPr>
        <p:spPr>
          <a:xfrm>
            <a:off x="457200" y="188640"/>
            <a:ext cx="6491064" cy="720080"/>
          </a:xfrm>
        </p:spPr>
        <p:txBody>
          <a:bodyPr>
            <a:noAutofit/>
          </a:bodyPr>
          <a:lstStyle>
            <a:lvl1pPr marL="538163" indent="-538163" algn="l">
              <a:tabLst/>
              <a:defRPr sz="3600" b="1" baseline="0">
                <a:solidFill>
                  <a:schemeClr val="accent1"/>
                </a:solidFill>
                <a:latin typeface="Arial Narrow" panose="020B0606020202030204" pitchFamily="34" charset="0"/>
              </a:defRPr>
            </a:lvl1pPr>
          </a:lstStyle>
          <a:p>
            <a:r>
              <a:rPr lang="en-US" altLang="zh-HK" dirty="0"/>
              <a:t>A.	Head B</a:t>
            </a:r>
            <a:endParaRPr lang="zh-HK" altLang="en-US" dirty="0"/>
          </a:p>
        </p:txBody>
      </p:sp>
      <p:sp>
        <p:nvSpPr>
          <p:cNvPr id="10" name="內容版面配置區 2"/>
          <p:cNvSpPr>
            <a:spLocks noGrp="1"/>
          </p:cNvSpPr>
          <p:nvPr>
            <p:ph idx="13" hasCustomPrompt="1"/>
          </p:nvPr>
        </p:nvSpPr>
        <p:spPr>
          <a:xfrm>
            <a:off x="457200" y="1052736"/>
            <a:ext cx="8229600" cy="523220"/>
          </a:xfrm>
          <a:noFill/>
          <a:ln w="34925">
            <a:noFill/>
            <a:prstDash val="dash"/>
          </a:ln>
        </p:spPr>
        <p:txBody>
          <a:bodyPr>
            <a:spAutoFit/>
          </a:bodyPr>
          <a:lstStyle>
            <a:lvl1pPr marL="538163" indent="-538163">
              <a:buNone/>
              <a:tabLst/>
              <a:defRPr sz="2800" b="1">
                <a:solidFill>
                  <a:schemeClr val="accent2"/>
                </a:solidFill>
                <a:latin typeface="Arial" panose="020B0604020202020204" pitchFamily="34" charset="0"/>
                <a:cs typeface="Arial" panose="020B0604020202020204" pitchFamily="34" charset="0"/>
              </a:defRPr>
            </a:lvl1pPr>
            <a:lvl2pPr marL="457200" indent="0">
              <a:buNone/>
              <a:defRPr sz="2400">
                <a:solidFill>
                  <a:schemeClr val="accent3"/>
                </a:solidFill>
              </a:defRPr>
            </a:lvl2pPr>
          </a:lstStyle>
          <a:p>
            <a:pPr lvl="0"/>
            <a:r>
              <a:rPr lang="en-US" altLang="zh-TW" dirty="0"/>
              <a:t>1.	Head C</a:t>
            </a:r>
          </a:p>
        </p:txBody>
      </p:sp>
    </p:spTree>
    <p:extLst>
      <p:ext uri="{BB962C8B-B14F-4D97-AF65-F5344CB8AC3E}">
        <p14:creationId xmlns:p14="http://schemas.microsoft.com/office/powerpoint/2010/main" val="337668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 B only">
    <p:spTree>
      <p:nvGrpSpPr>
        <p:cNvPr id="1" name=""/>
        <p:cNvGrpSpPr/>
        <p:nvPr/>
      </p:nvGrpSpPr>
      <p:grpSpPr>
        <a:xfrm>
          <a:off x="0" y="0"/>
          <a:ext cx="0" cy="0"/>
          <a:chOff x="0" y="0"/>
          <a:chExt cx="0" cy="0"/>
        </a:xfrm>
      </p:grpSpPr>
      <p:sp>
        <p:nvSpPr>
          <p:cNvPr id="23" name="矩形 22"/>
          <p:cNvSpPr/>
          <p:nvPr userDrawn="1"/>
        </p:nvSpPr>
        <p:spPr>
          <a:xfrm rot="5400000">
            <a:off x="4162264" y="1894520"/>
            <a:ext cx="792088" cy="918964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20"/>
          <p:cNvSpPr/>
          <p:nvPr userDrawn="1"/>
        </p:nvSpPr>
        <p:spPr>
          <a:xfrm>
            <a:off x="6732240" y="0"/>
            <a:ext cx="2411760" cy="8367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en-US" altLang="zh-HK" dirty="0">
                <a:solidFill>
                  <a:schemeClr val="tx1">
                    <a:lumMod val="65000"/>
                    <a:lumOff val="35000"/>
                  </a:schemeClr>
                </a:solidFill>
              </a:rPr>
              <a:t>Chapter </a:t>
            </a:r>
            <a:r>
              <a:rPr lang="en-US" altLang="zh-TW" dirty="0">
                <a:solidFill>
                  <a:schemeClr val="tx1">
                    <a:lumMod val="65000"/>
                    <a:lumOff val="35000"/>
                  </a:schemeClr>
                </a:solidFill>
              </a:rPr>
              <a:t>5</a:t>
            </a:r>
            <a:endParaRPr lang="zh-HK" altLang="en-US" dirty="0">
              <a:solidFill>
                <a:schemeClr val="tx1">
                  <a:lumMod val="65000"/>
                  <a:lumOff val="35000"/>
                </a:schemeClr>
              </a:solidFill>
            </a:endParaRPr>
          </a:p>
        </p:txBody>
      </p:sp>
      <p:sp>
        <p:nvSpPr>
          <p:cNvPr id="18" name="流程圖: 程序 17"/>
          <p:cNvSpPr/>
          <p:nvPr userDrawn="1"/>
        </p:nvSpPr>
        <p:spPr>
          <a:xfrm>
            <a:off x="0" y="0"/>
            <a:ext cx="8208404" cy="105273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481 w 10000"/>
              <a:gd name="connsiteY2" fmla="*/ 9768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481" y="9768"/>
                </a:lnTo>
                <a:lnTo>
                  <a:pt x="0" y="1000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投影片編號版面配置區 5"/>
          <p:cNvSpPr>
            <a:spLocks noGrp="1"/>
          </p:cNvSpPr>
          <p:nvPr>
            <p:ph type="sldNum" sz="quarter" idx="12"/>
          </p:nvPr>
        </p:nvSpPr>
        <p:spPr>
          <a:xfrm>
            <a:off x="6902896" y="6356350"/>
            <a:ext cx="2133600" cy="365125"/>
          </a:xfrm>
        </p:spPr>
        <p:txBody>
          <a:bodyPr/>
          <a:lstStyle>
            <a:lvl1pPr>
              <a:defRPr>
                <a:solidFill>
                  <a:schemeClr val="tx1">
                    <a:lumMod val="65000"/>
                    <a:lumOff val="35000"/>
                  </a:schemeClr>
                </a:solidFill>
              </a:defRPr>
            </a:lvl1pPr>
          </a:lstStyle>
          <a:p>
            <a:fld id="{D1BFC126-6114-4209-A9DD-C226158D7A2E}" type="slidenum">
              <a:rPr lang="zh-HK" altLang="en-US" smtClean="0"/>
              <a:pPr/>
              <a:t>‹#›</a:t>
            </a:fld>
            <a:endParaRPr lang="zh-HK" altLang="en-US" dirty="0"/>
          </a:p>
        </p:txBody>
      </p:sp>
      <p:sp>
        <p:nvSpPr>
          <p:cNvPr id="9" name="內容版面配置區 2"/>
          <p:cNvSpPr>
            <a:spLocks noGrp="1"/>
          </p:cNvSpPr>
          <p:nvPr>
            <p:ph idx="1" hasCustomPrompt="1"/>
          </p:nvPr>
        </p:nvSpPr>
        <p:spPr>
          <a:xfrm>
            <a:off x="457200" y="1196752"/>
            <a:ext cx="8229600" cy="461665"/>
          </a:xfrm>
          <a:noFill/>
          <a:ln w="34925">
            <a:noFill/>
            <a:prstDash val="dash"/>
          </a:ln>
        </p:spPr>
        <p:txBody>
          <a:bodyPr>
            <a:spAutoFit/>
          </a:bodyPr>
          <a:lstStyle>
            <a:lvl1pPr marL="0" indent="0">
              <a:buNone/>
              <a:defRPr sz="2400">
                <a:latin typeface="Arial" panose="020B0604020202020204" pitchFamily="34" charset="0"/>
                <a:cs typeface="Arial" panose="020B0604020202020204" pitchFamily="34" charset="0"/>
              </a:defRPr>
            </a:lvl1pPr>
          </a:lstStyle>
          <a:p>
            <a:pPr lvl="0"/>
            <a:r>
              <a:rPr lang="en-US" altLang="zh-HK" dirty="0"/>
              <a:t>Text</a:t>
            </a:r>
            <a:endParaRPr lang="zh-HK" altLang="en-US" dirty="0"/>
          </a:p>
        </p:txBody>
      </p:sp>
      <p:sp>
        <p:nvSpPr>
          <p:cNvPr id="8" name="標題 1"/>
          <p:cNvSpPr>
            <a:spLocks noGrp="1"/>
          </p:cNvSpPr>
          <p:nvPr>
            <p:ph type="title" hasCustomPrompt="1"/>
          </p:nvPr>
        </p:nvSpPr>
        <p:spPr>
          <a:xfrm>
            <a:off x="457200" y="188640"/>
            <a:ext cx="6491064" cy="720080"/>
          </a:xfrm>
        </p:spPr>
        <p:txBody>
          <a:bodyPr>
            <a:noAutofit/>
          </a:bodyPr>
          <a:lstStyle>
            <a:lvl1pPr marL="538163" indent="-538163" algn="l">
              <a:tabLst/>
              <a:defRPr sz="3600" b="1" baseline="0">
                <a:solidFill>
                  <a:schemeClr val="accent1"/>
                </a:solidFill>
                <a:latin typeface="Arial Narrow" panose="020B0606020202030204" pitchFamily="34" charset="0"/>
              </a:defRPr>
            </a:lvl1pPr>
          </a:lstStyle>
          <a:p>
            <a:r>
              <a:rPr lang="en-US" altLang="zh-HK" dirty="0"/>
              <a:t>A.	Head B</a:t>
            </a:r>
            <a:endParaRPr lang="zh-HK" altLang="en-US" dirty="0"/>
          </a:p>
        </p:txBody>
      </p:sp>
    </p:spTree>
    <p:extLst>
      <p:ext uri="{BB962C8B-B14F-4D97-AF65-F5344CB8AC3E}">
        <p14:creationId xmlns:p14="http://schemas.microsoft.com/office/powerpoint/2010/main" val="245500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eature box">
    <p:spTree>
      <p:nvGrpSpPr>
        <p:cNvPr id="1" name=""/>
        <p:cNvGrpSpPr/>
        <p:nvPr/>
      </p:nvGrpSpPr>
      <p:grpSpPr>
        <a:xfrm>
          <a:off x="0" y="0"/>
          <a:ext cx="0" cy="0"/>
          <a:chOff x="0" y="0"/>
          <a:chExt cx="0" cy="0"/>
        </a:xfrm>
      </p:grpSpPr>
      <p:sp>
        <p:nvSpPr>
          <p:cNvPr id="23" name="矩形 22"/>
          <p:cNvSpPr/>
          <p:nvPr userDrawn="1"/>
        </p:nvSpPr>
        <p:spPr>
          <a:xfrm rot="5400000">
            <a:off x="4162264" y="1894520"/>
            <a:ext cx="792088" cy="918964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20"/>
          <p:cNvSpPr/>
          <p:nvPr userDrawn="1"/>
        </p:nvSpPr>
        <p:spPr>
          <a:xfrm>
            <a:off x="6732240" y="0"/>
            <a:ext cx="2411760" cy="8367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en-US" altLang="zh-HK" dirty="0">
                <a:solidFill>
                  <a:schemeClr val="tx1">
                    <a:lumMod val="65000"/>
                    <a:lumOff val="35000"/>
                  </a:schemeClr>
                </a:solidFill>
              </a:rPr>
              <a:t>Chapter </a:t>
            </a:r>
            <a:r>
              <a:rPr lang="en-US" altLang="zh-TW" dirty="0">
                <a:solidFill>
                  <a:schemeClr val="tx1">
                    <a:lumMod val="65000"/>
                    <a:lumOff val="35000"/>
                  </a:schemeClr>
                </a:solidFill>
              </a:rPr>
              <a:t>5</a:t>
            </a:r>
            <a:endParaRPr lang="zh-HK" altLang="en-US" dirty="0">
              <a:solidFill>
                <a:schemeClr val="tx1">
                  <a:lumMod val="65000"/>
                  <a:lumOff val="35000"/>
                </a:schemeClr>
              </a:solidFill>
            </a:endParaRPr>
          </a:p>
        </p:txBody>
      </p:sp>
      <p:sp>
        <p:nvSpPr>
          <p:cNvPr id="18" name="流程圖: 程序 17"/>
          <p:cNvSpPr/>
          <p:nvPr userDrawn="1"/>
        </p:nvSpPr>
        <p:spPr>
          <a:xfrm>
            <a:off x="0" y="0"/>
            <a:ext cx="8208404" cy="105273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481 w 10000"/>
              <a:gd name="connsiteY2" fmla="*/ 9768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481" y="9768"/>
                </a:lnTo>
                <a:lnTo>
                  <a:pt x="0" y="10000"/>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title" hasCustomPrompt="1"/>
          </p:nvPr>
        </p:nvSpPr>
        <p:spPr>
          <a:xfrm>
            <a:off x="457200" y="188640"/>
            <a:ext cx="6491064" cy="720080"/>
          </a:xfrm>
        </p:spPr>
        <p:txBody>
          <a:bodyPr>
            <a:normAutofit/>
          </a:bodyPr>
          <a:lstStyle>
            <a:lvl1pPr algn="l">
              <a:defRPr sz="3600" b="1" baseline="0">
                <a:solidFill>
                  <a:schemeClr val="accent6">
                    <a:lumMod val="75000"/>
                  </a:schemeClr>
                </a:solidFill>
                <a:latin typeface="Arial Narrow" panose="020B0606020202030204" pitchFamily="34" charset="0"/>
              </a:defRPr>
            </a:lvl1pPr>
          </a:lstStyle>
          <a:p>
            <a:r>
              <a:rPr lang="en-US" altLang="zh-HK" dirty="0"/>
              <a:t>Task</a:t>
            </a:r>
            <a:endParaRPr lang="zh-HK" altLang="en-US" dirty="0"/>
          </a:p>
        </p:txBody>
      </p:sp>
      <p:sp>
        <p:nvSpPr>
          <p:cNvPr id="3" name="內容版面配置區 2"/>
          <p:cNvSpPr>
            <a:spLocks noGrp="1"/>
          </p:cNvSpPr>
          <p:nvPr>
            <p:ph idx="1" hasCustomPrompt="1"/>
          </p:nvPr>
        </p:nvSpPr>
        <p:spPr>
          <a:xfrm>
            <a:off x="457200" y="1196752"/>
            <a:ext cx="8229600" cy="461665"/>
          </a:xfrm>
          <a:noFill/>
          <a:ln w="34925">
            <a:noFill/>
            <a:prstDash val="dash"/>
          </a:ln>
        </p:spPr>
        <p:txBody>
          <a:bodyPr>
            <a:spAutoFit/>
          </a:bodyPr>
          <a:lstStyle>
            <a:lvl1pPr marL="0" indent="0">
              <a:buNone/>
              <a:defRPr sz="2400">
                <a:latin typeface="Arial" panose="020B0604020202020204" pitchFamily="34" charset="0"/>
                <a:cs typeface="Arial" panose="020B0604020202020204" pitchFamily="34" charset="0"/>
              </a:defRPr>
            </a:lvl1pPr>
          </a:lstStyle>
          <a:p>
            <a:pPr lvl="0"/>
            <a:r>
              <a:rPr lang="en-US" altLang="zh-HK" dirty="0"/>
              <a:t>Text</a:t>
            </a:r>
            <a:endParaRPr lang="zh-HK" altLang="en-US" dirty="0"/>
          </a:p>
        </p:txBody>
      </p:sp>
      <p:sp>
        <p:nvSpPr>
          <p:cNvPr id="6" name="投影片編號版面配置區 5"/>
          <p:cNvSpPr>
            <a:spLocks noGrp="1"/>
          </p:cNvSpPr>
          <p:nvPr>
            <p:ph type="sldNum" sz="quarter" idx="12"/>
          </p:nvPr>
        </p:nvSpPr>
        <p:spPr>
          <a:xfrm>
            <a:off x="6902896" y="6356350"/>
            <a:ext cx="2133600" cy="365125"/>
          </a:xfrm>
        </p:spPr>
        <p:txBody>
          <a:bodyPr/>
          <a:lstStyle>
            <a:lvl1pPr>
              <a:defRPr>
                <a:solidFill>
                  <a:schemeClr val="tx1">
                    <a:lumMod val="65000"/>
                    <a:lumOff val="35000"/>
                  </a:schemeClr>
                </a:solidFill>
              </a:defRPr>
            </a:lvl1pPr>
          </a:lstStyle>
          <a:p>
            <a:fld id="{D1BFC126-6114-4209-A9DD-C226158D7A2E}" type="slidenum">
              <a:rPr lang="zh-HK" altLang="en-US" smtClean="0"/>
              <a:pPr/>
              <a:t>‹#›</a:t>
            </a:fld>
            <a:endParaRPr lang="zh-HK" altLang="en-US" dirty="0"/>
          </a:p>
        </p:txBody>
      </p:sp>
    </p:spTree>
    <p:extLst>
      <p:ext uri="{BB962C8B-B14F-4D97-AF65-F5344CB8AC3E}">
        <p14:creationId xmlns:p14="http://schemas.microsoft.com/office/powerpoint/2010/main" val="281159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a:t>按一下以編輯母片標題樣式</a:t>
            </a:r>
            <a:endParaRPr lang="zh-HK"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HK"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7DB8F11B-02E4-4964-BBAE-FD6CE1004535}" type="slidenum">
              <a:rPr lang="zh-HK" altLang="en-US" smtClean="0"/>
              <a:pPr/>
              <a:t>‹#›</a:t>
            </a:fld>
            <a:endParaRPr lang="zh-HK" altLang="en-US" dirty="0"/>
          </a:p>
        </p:txBody>
      </p:sp>
    </p:spTree>
    <p:extLst>
      <p:ext uri="{BB962C8B-B14F-4D97-AF65-F5344CB8AC3E}">
        <p14:creationId xmlns:p14="http://schemas.microsoft.com/office/powerpoint/2010/main" val="40412754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6" r:id="rId4"/>
    <p:sldLayoutId id="2147483653" r:id="rId5"/>
    <p:sldLayoutId id="2147483650" r:id="rId6"/>
    <p:sldLayoutId id="2147483654" r:id="rId7"/>
    <p:sldLayoutId id="2147483655" r:id="rId8"/>
    <p:sldLayoutId id="2147483651"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slide" Target="slide16.xml"/><Relationship Id="rId7" Type="http://schemas.openxmlformats.org/officeDocument/2006/relationships/slide" Target="slide9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88.xml"/><Relationship Id="rId5" Type="http://schemas.openxmlformats.org/officeDocument/2006/relationships/slide" Target="slide67.xml"/><Relationship Id="rId4" Type="http://schemas.openxmlformats.org/officeDocument/2006/relationships/slide" Target="slide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HK" dirty="0"/>
              <a:t>Chapter </a:t>
            </a:r>
            <a:r>
              <a:rPr lang="en-US" altLang="zh-TW" dirty="0"/>
              <a:t>5</a:t>
            </a:r>
            <a:endParaRPr lang="zh-HK" altLang="en-US" dirty="0"/>
          </a:p>
        </p:txBody>
      </p:sp>
      <p:sp>
        <p:nvSpPr>
          <p:cNvPr id="3" name="副標題 2"/>
          <p:cNvSpPr>
            <a:spLocks noGrp="1"/>
          </p:cNvSpPr>
          <p:nvPr>
            <p:ph type="subTitle" idx="1"/>
          </p:nvPr>
        </p:nvSpPr>
        <p:spPr/>
        <p:txBody>
          <a:bodyPr/>
          <a:lstStyle/>
          <a:p>
            <a:pPr>
              <a:spcBef>
                <a:spcPts val="0"/>
              </a:spcBef>
            </a:pPr>
            <a:r>
              <a:rPr lang="en-US" altLang="zh-HK" sz="4000" dirty="0"/>
              <a:t>Price elasticity of demand </a:t>
            </a:r>
            <a:br>
              <a:rPr lang="en-US" altLang="zh-HK" sz="4000" dirty="0"/>
            </a:br>
            <a:r>
              <a:rPr lang="en-US" altLang="zh-HK" sz="4000" dirty="0"/>
              <a:t>and supply</a:t>
            </a:r>
            <a:endParaRPr lang="zh-HK" altLang="en-US" sz="4000"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a:t>
            </a:fld>
            <a:endParaRPr lang="zh-HK" altLang="en-US" dirty="0"/>
          </a:p>
        </p:txBody>
      </p:sp>
      <p:grpSp>
        <p:nvGrpSpPr>
          <p:cNvPr id="9" name="群組 8"/>
          <p:cNvGrpSpPr/>
          <p:nvPr/>
        </p:nvGrpSpPr>
        <p:grpSpPr>
          <a:xfrm>
            <a:off x="1640987" y="1961027"/>
            <a:ext cx="5811333" cy="4086811"/>
            <a:chOff x="1548030" y="1961027"/>
            <a:chExt cx="5811333" cy="4086811"/>
          </a:xfrm>
        </p:grpSpPr>
        <p:grpSp>
          <p:nvGrpSpPr>
            <p:cNvPr id="11" name="群組 10"/>
            <p:cNvGrpSpPr/>
            <p:nvPr/>
          </p:nvGrpSpPr>
          <p:grpSpPr>
            <a:xfrm>
              <a:off x="1548030" y="1961027"/>
              <a:ext cx="5811333" cy="4086811"/>
              <a:chOff x="2843808" y="2132856"/>
              <a:chExt cx="5706410" cy="4281529"/>
            </a:xfrm>
          </p:grpSpPr>
          <p:sp>
            <p:nvSpPr>
              <p:cNvPr id="5" name="文字版面配置區 16"/>
              <p:cNvSpPr txBox="1">
                <a:spLocks/>
              </p:cNvSpPr>
              <p:nvPr/>
            </p:nvSpPr>
            <p:spPr>
              <a:xfrm>
                <a:off x="2843808" y="2132856"/>
                <a:ext cx="5706410" cy="4281529"/>
              </a:xfrm>
              <a:prstGeom prst="rect">
                <a:avLst/>
              </a:prstGeom>
              <a:solidFill>
                <a:schemeClr val="bg1">
                  <a:alpha val="85000"/>
                </a:schemeClr>
              </a:solidFill>
              <a:effectLst>
                <a:softEdge rad="12700"/>
              </a:effectLst>
            </p:spPr>
            <p:txBody>
              <a:bodyPr vert="horz" lIns="91440" tIns="90000" rIns="91440" bIns="9000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457200" indent="-365125" algn="l" defTabSz="914400" rtl="0" eaLnBrk="1" latinLnBrk="0" hangingPunct="1">
                  <a:spcBef>
                    <a:spcPct val="20000"/>
                  </a:spcBef>
                  <a:buFont typeface="Arial" panose="020B0604020202020204" pitchFamily="34" charset="0"/>
                  <a:buNone/>
                  <a:defRPr sz="2600" b="1"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lvl="1" indent="-536575">
                  <a:spcAft>
                    <a:spcPts val="500"/>
                  </a:spcAft>
                  <a:tabLst>
                    <a:tab pos="628650" algn="l"/>
                  </a:tabLst>
                </a:pPr>
                <a:r>
                  <a:rPr lang="en-US" altLang="zh-HK" sz="2000" dirty="0">
                    <a:solidFill>
                      <a:srgbClr val="009999"/>
                    </a:solidFill>
                  </a:rPr>
                  <a:t>5.1	Price elasticity of demand</a:t>
                </a:r>
              </a:p>
              <a:p>
                <a:pPr marL="628650" lvl="1" indent="-536575">
                  <a:spcAft>
                    <a:spcPts val="500"/>
                  </a:spcAft>
                  <a:tabLst>
                    <a:tab pos="628650" algn="l"/>
                  </a:tabLst>
                </a:pPr>
                <a:r>
                  <a:rPr lang="en-US" altLang="zh-HK" sz="2000" dirty="0">
                    <a:solidFill>
                      <a:srgbClr val="009999"/>
                    </a:solidFill>
                  </a:rPr>
                  <a:t>5.2	Types of price elasticity of demand</a:t>
                </a:r>
              </a:p>
              <a:p>
                <a:pPr marL="628650" lvl="1" indent="-536575">
                  <a:spcAft>
                    <a:spcPts val="500"/>
                  </a:spcAft>
                  <a:tabLst>
                    <a:tab pos="628650" algn="l"/>
                  </a:tabLst>
                </a:pPr>
                <a:r>
                  <a:rPr lang="en-US" altLang="zh-HK" sz="2000" dirty="0">
                    <a:solidFill>
                      <a:srgbClr val="009999"/>
                    </a:solidFill>
                  </a:rPr>
                  <a:t>5.3	Price elasticity of demand and total </a:t>
                </a:r>
                <a:br>
                  <a:rPr lang="en-US" altLang="zh-HK" sz="2000" dirty="0">
                    <a:solidFill>
                      <a:srgbClr val="009999"/>
                    </a:solidFill>
                  </a:rPr>
                </a:br>
                <a:r>
                  <a:rPr lang="en-US" altLang="zh-HK" sz="2000" dirty="0">
                    <a:solidFill>
                      <a:srgbClr val="009999"/>
                    </a:solidFill>
                  </a:rPr>
                  <a:t>revenue</a:t>
                </a:r>
              </a:p>
              <a:p>
                <a:pPr marL="628650" lvl="1" indent="-536575">
                  <a:spcAft>
                    <a:spcPts val="500"/>
                  </a:spcAft>
                  <a:tabLst>
                    <a:tab pos="628650" algn="l"/>
                  </a:tabLst>
                </a:pPr>
                <a:r>
                  <a:rPr lang="en-US" altLang="zh-HK" sz="2000" dirty="0">
                    <a:solidFill>
                      <a:srgbClr val="009999"/>
                    </a:solidFill>
                  </a:rPr>
                  <a:t>5.4	Factors affecting price elasticity of </a:t>
                </a:r>
                <a:br>
                  <a:rPr lang="en-US" altLang="zh-HK" sz="2000" dirty="0">
                    <a:solidFill>
                      <a:srgbClr val="009999"/>
                    </a:solidFill>
                  </a:rPr>
                </a:br>
                <a:r>
                  <a:rPr lang="en-US" altLang="zh-HK" sz="2000" dirty="0">
                    <a:solidFill>
                      <a:srgbClr val="009999"/>
                    </a:solidFill>
                  </a:rPr>
                  <a:t>demand</a:t>
                </a:r>
              </a:p>
              <a:p>
                <a:pPr marL="628650" lvl="1" indent="-536575">
                  <a:spcAft>
                    <a:spcPts val="500"/>
                  </a:spcAft>
                  <a:tabLst>
                    <a:tab pos="628650" algn="l"/>
                  </a:tabLst>
                </a:pPr>
                <a:r>
                  <a:rPr lang="en-US" altLang="zh-HK" sz="2000" dirty="0">
                    <a:solidFill>
                      <a:srgbClr val="009999"/>
                    </a:solidFill>
                  </a:rPr>
                  <a:t>5.5	Price elasticity of supply</a:t>
                </a:r>
              </a:p>
              <a:p>
                <a:pPr marL="628650" lvl="1" indent="-536575">
                  <a:spcAft>
                    <a:spcPts val="500"/>
                  </a:spcAft>
                  <a:tabLst>
                    <a:tab pos="628650" algn="l"/>
                  </a:tabLst>
                </a:pPr>
                <a:r>
                  <a:rPr lang="en-US" altLang="zh-HK" sz="2000" dirty="0">
                    <a:solidFill>
                      <a:srgbClr val="009999"/>
                    </a:solidFill>
                  </a:rPr>
                  <a:t>5.6	Types of price elasticity of supply</a:t>
                </a:r>
              </a:p>
              <a:p>
                <a:pPr marL="628650" lvl="1" indent="-536575">
                  <a:spcAft>
                    <a:spcPts val="500"/>
                  </a:spcAft>
                  <a:tabLst>
                    <a:tab pos="628650" algn="l"/>
                  </a:tabLst>
                </a:pPr>
                <a:r>
                  <a:rPr lang="en-US" altLang="zh-HK" sz="2000" dirty="0">
                    <a:solidFill>
                      <a:srgbClr val="009999"/>
                    </a:solidFill>
                  </a:rPr>
                  <a:t>5.7	Factors affecting price elasticity of </a:t>
                </a:r>
                <a:br>
                  <a:rPr lang="en-US" altLang="zh-HK" sz="2000" dirty="0">
                    <a:solidFill>
                      <a:srgbClr val="009999"/>
                    </a:solidFill>
                  </a:rPr>
                </a:br>
                <a:r>
                  <a:rPr lang="en-US" altLang="zh-HK" sz="2000" dirty="0">
                    <a:solidFill>
                      <a:srgbClr val="009999"/>
                    </a:solidFill>
                  </a:rPr>
                  <a:t>supply</a:t>
                </a:r>
              </a:p>
            </p:txBody>
          </p:sp>
          <p:sp>
            <p:nvSpPr>
              <p:cNvPr id="6" name="動作按鈕: 下一項 5">
                <a:hlinkClick r:id="rId2" action="ppaction://hlinksldjump" highlightClick="1"/>
              </p:cNvPr>
              <p:cNvSpPr>
                <a:spLocks noChangeAspect="1"/>
              </p:cNvSpPr>
              <p:nvPr/>
            </p:nvSpPr>
            <p:spPr>
              <a:xfrm>
                <a:off x="8052626" y="2312871"/>
                <a:ext cx="324690" cy="312155"/>
              </a:xfrm>
              <a:prstGeom prst="actionButtonForwardNex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動作按鈕: 下一項 6">
                <a:hlinkClick r:id="rId3" action="ppaction://hlinksldjump" highlightClick="1"/>
              </p:cNvPr>
              <p:cNvSpPr>
                <a:spLocks noChangeAspect="1"/>
              </p:cNvSpPr>
              <p:nvPr/>
            </p:nvSpPr>
            <p:spPr>
              <a:xfrm>
                <a:off x="8052626" y="2765504"/>
                <a:ext cx="324690" cy="312155"/>
              </a:xfrm>
              <a:prstGeom prst="actionButtonForwardNex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動作按鈕: 下一項 7">
                <a:hlinkClick r:id="rId4" action="ppaction://hlinksldjump" highlightClick="1"/>
              </p:cNvPr>
              <p:cNvSpPr>
                <a:spLocks noChangeAspect="1"/>
              </p:cNvSpPr>
              <p:nvPr/>
            </p:nvSpPr>
            <p:spPr>
              <a:xfrm>
                <a:off x="8052626" y="3444454"/>
                <a:ext cx="324690" cy="312155"/>
              </a:xfrm>
              <a:prstGeom prst="actionButtonForwardNex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10" name="動作按鈕: 下一項 9">
              <a:hlinkClick r:id="rId5" action="ppaction://hlinksldjump" highlightClick="1"/>
            </p:cNvPr>
            <p:cNvSpPr>
              <a:spLocks noChangeAspect="1"/>
            </p:cNvSpPr>
            <p:nvPr/>
          </p:nvSpPr>
          <p:spPr>
            <a:xfrm>
              <a:off x="6852622" y="3933055"/>
              <a:ext cx="330660" cy="297959"/>
            </a:xfrm>
            <a:prstGeom prst="actionButtonForwardNex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動作按鈕: 下一項 11">
              <a:hlinkClick r:id="rId6" action="ppaction://hlinksldjump" highlightClick="1"/>
            </p:cNvPr>
            <p:cNvSpPr>
              <a:spLocks noChangeAspect="1"/>
            </p:cNvSpPr>
            <p:nvPr/>
          </p:nvSpPr>
          <p:spPr>
            <a:xfrm>
              <a:off x="6854400" y="4437112"/>
              <a:ext cx="330660" cy="297959"/>
            </a:xfrm>
            <a:prstGeom prst="actionButtonForwardNex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動作按鈕: 下一項 12">
              <a:hlinkClick r:id="rId7" action="ppaction://hlinksldjump" highlightClick="1"/>
            </p:cNvPr>
            <p:cNvSpPr>
              <a:spLocks noChangeAspect="1"/>
            </p:cNvSpPr>
            <p:nvPr/>
          </p:nvSpPr>
          <p:spPr>
            <a:xfrm>
              <a:off x="6854400" y="4908302"/>
              <a:ext cx="330660" cy="297959"/>
            </a:xfrm>
            <a:prstGeom prst="actionButtonForwardNex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動作按鈕: 下一項 13">
              <a:hlinkClick r:id="rId8" action="ppaction://hlinksldjump" highlightClick="1"/>
            </p:cNvPr>
            <p:cNvSpPr>
              <a:spLocks noChangeAspect="1"/>
            </p:cNvSpPr>
            <p:nvPr/>
          </p:nvSpPr>
          <p:spPr>
            <a:xfrm>
              <a:off x="6854400" y="5589240"/>
              <a:ext cx="330660" cy="297959"/>
            </a:xfrm>
            <a:prstGeom prst="actionButtonForwardNex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Tree>
    <p:extLst>
      <p:ext uri="{BB962C8B-B14F-4D97-AF65-F5344CB8AC3E}">
        <p14:creationId xmlns:p14="http://schemas.microsoft.com/office/powerpoint/2010/main" val="95955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10</a:t>
            </a:fld>
            <a:endParaRPr lang="zh-HK" altLang="en-US" dirty="0"/>
          </a:p>
        </p:txBody>
      </p:sp>
      <p:sp>
        <p:nvSpPr>
          <p:cNvPr id="3" name="內容版面配置區 2"/>
          <p:cNvSpPr>
            <a:spLocks noGrp="1"/>
          </p:cNvSpPr>
          <p:nvPr>
            <p:ph idx="1"/>
          </p:nvPr>
        </p:nvSpPr>
        <p:spPr>
          <a:xfrm>
            <a:off x="457200" y="1196752"/>
            <a:ext cx="8229600" cy="3496342"/>
          </a:xfrm>
        </p:spPr>
        <p:txBody>
          <a:bodyPr/>
          <a:lstStyle/>
          <a:p>
            <a:r>
              <a:rPr lang="en-US" altLang="zh-HK" dirty="0"/>
              <a:t>According to the law of demand, price and quantity demanded are </a:t>
            </a:r>
            <a:r>
              <a:rPr lang="en-US" altLang="zh-HK" b="1" dirty="0">
                <a:solidFill>
                  <a:schemeClr val="accent6">
                    <a:lumMod val="75000"/>
                  </a:schemeClr>
                </a:solidFill>
              </a:rPr>
              <a:t>negatively related</a:t>
            </a:r>
            <a:r>
              <a:rPr lang="en-US" altLang="zh-HK" dirty="0"/>
              <a:t>. </a:t>
            </a:r>
          </a:p>
          <a:p>
            <a:pPr>
              <a:tabLst>
                <a:tab pos="355600" algn="l"/>
              </a:tabLst>
            </a:pPr>
            <a:r>
              <a:rPr lang="en-US" altLang="zh-HK" dirty="0"/>
              <a:t>∴	The value of E</a:t>
            </a:r>
            <a:r>
              <a:rPr lang="en-US" altLang="zh-HK" baseline="-25000" dirty="0"/>
              <a:t>d</a:t>
            </a:r>
            <a:r>
              <a:rPr lang="en-US" altLang="zh-HK" dirty="0"/>
              <a:t> is negative.</a:t>
            </a:r>
          </a:p>
          <a:p>
            <a:pPr>
              <a:spcBef>
                <a:spcPts val="1200"/>
              </a:spcBef>
            </a:pPr>
            <a:r>
              <a:rPr lang="en-GB" altLang="zh-HK" dirty="0"/>
              <a:t>Economists </a:t>
            </a:r>
            <a:r>
              <a:rPr lang="en-US" altLang="zh-HK" dirty="0"/>
              <a:t>want to focus on the extent of the responsiveness.</a:t>
            </a:r>
          </a:p>
          <a:p>
            <a:pPr>
              <a:tabLst>
                <a:tab pos="355600" algn="l"/>
              </a:tabLst>
            </a:pPr>
            <a:r>
              <a:rPr lang="en-US" altLang="zh-HK" dirty="0">
                <a:sym typeface="Wingdings" panose="05000000000000000000" pitchFamily="2" charset="2"/>
              </a:rPr>
              <a:t>	</a:t>
            </a:r>
            <a:r>
              <a:rPr lang="en-US" altLang="zh-HK" dirty="0"/>
              <a:t>Only the absolute value of E</a:t>
            </a:r>
            <a:r>
              <a:rPr lang="en-US" altLang="zh-HK" baseline="-25000" dirty="0"/>
              <a:t>d</a:t>
            </a:r>
            <a:r>
              <a:rPr lang="en-US" altLang="zh-HK" dirty="0"/>
              <a:t> is considered. </a:t>
            </a:r>
          </a:p>
          <a:p>
            <a:pPr>
              <a:tabLst>
                <a:tab pos="355600" algn="l"/>
              </a:tabLst>
            </a:pPr>
            <a:r>
              <a:rPr lang="en-US" altLang="zh-HK" dirty="0">
                <a:sym typeface="Wingdings" panose="05000000000000000000" pitchFamily="2" charset="2"/>
              </a:rPr>
              <a:t>	</a:t>
            </a:r>
            <a:r>
              <a:rPr lang="en-US" altLang="zh-HK" dirty="0"/>
              <a:t>E</a:t>
            </a:r>
            <a:r>
              <a:rPr lang="en-US" altLang="zh-HK" baseline="-25000" dirty="0"/>
              <a:t>d </a:t>
            </a:r>
            <a:r>
              <a:rPr lang="en-US" altLang="zh-HK" dirty="0"/>
              <a:t>does not carry a negative sign.</a:t>
            </a:r>
          </a:p>
          <a:p>
            <a:pPr>
              <a:tabLst>
                <a:tab pos="355600" algn="l"/>
              </a:tabLst>
            </a:pPr>
            <a:r>
              <a:rPr lang="en-US" altLang="zh-HK" dirty="0">
                <a:sym typeface="Wingdings" panose="05000000000000000000" pitchFamily="2" charset="2"/>
              </a:rPr>
              <a:t>	</a:t>
            </a:r>
            <a:r>
              <a:rPr lang="en-US" altLang="zh-HK" dirty="0"/>
              <a:t>E</a:t>
            </a:r>
            <a:r>
              <a:rPr lang="en-US" altLang="zh-HK" baseline="-25000" dirty="0"/>
              <a:t>d</a:t>
            </a:r>
            <a:r>
              <a:rPr lang="en-US" altLang="zh-HK" dirty="0">
                <a:sym typeface="Wingdings" panose="05000000000000000000" pitchFamily="2" charset="2"/>
              </a:rPr>
              <a:t> is high   </a:t>
            </a:r>
            <a:r>
              <a:rPr lang="en-US" altLang="zh-HK" dirty="0"/>
              <a:t>E</a:t>
            </a:r>
            <a:r>
              <a:rPr lang="en-US" altLang="zh-HK" baseline="-25000" dirty="0"/>
              <a:t>d</a:t>
            </a:r>
            <a:r>
              <a:rPr lang="en-US" altLang="zh-HK" dirty="0">
                <a:sym typeface="Wingdings" panose="05000000000000000000" pitchFamily="2" charset="2"/>
              </a:rPr>
              <a:t> has a large absolute value.</a:t>
            </a:r>
            <a:endParaRPr lang="zh-HK" altLang="en-US" dirty="0"/>
          </a:p>
        </p:txBody>
      </p:sp>
      <p:sp>
        <p:nvSpPr>
          <p:cNvPr id="4" name="標題 3"/>
          <p:cNvSpPr>
            <a:spLocks noGrp="1"/>
          </p:cNvSpPr>
          <p:nvPr>
            <p:ph type="title"/>
          </p:nvPr>
        </p:nvSpPr>
        <p:spPr/>
        <p:txBody>
          <a:bodyPr/>
          <a:lstStyle/>
          <a:p>
            <a:r>
              <a:rPr lang="en-US" altLang="zh-HK" dirty="0"/>
              <a:t>C.	Negative sign of E</a:t>
            </a:r>
            <a:r>
              <a:rPr lang="en-US" altLang="zh-HK" baseline="-25000" dirty="0"/>
              <a:t>d</a:t>
            </a:r>
            <a:r>
              <a:rPr lang="en-US" altLang="zh-HK" dirty="0"/>
              <a:t> is negligible</a:t>
            </a:r>
            <a:endParaRPr lang="zh-HK" altLang="en-US" dirty="0"/>
          </a:p>
        </p:txBody>
      </p:sp>
    </p:spTree>
    <p:extLst>
      <p:ext uri="{BB962C8B-B14F-4D97-AF65-F5344CB8AC3E}">
        <p14:creationId xmlns:p14="http://schemas.microsoft.com/office/powerpoint/2010/main" val="2154270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t>Learning tips 5.3 (cont’d) </a:t>
            </a:r>
            <a:br>
              <a:rPr lang="en-US" altLang="zh-HK" dirty="0"/>
            </a:br>
            <a:r>
              <a:rPr lang="en-US" altLang="zh-HK" sz="2700" dirty="0"/>
              <a:t>Drawing supply curves with different elasticities</a:t>
            </a:r>
            <a:endParaRPr lang="zh-HK" altLang="en-US" sz="2700" dirty="0"/>
          </a:p>
        </p:txBody>
      </p:sp>
      <p:sp>
        <p:nvSpPr>
          <p:cNvPr id="3" name="內容版面配置區 2"/>
          <p:cNvSpPr>
            <a:spLocks noGrp="1"/>
          </p:cNvSpPr>
          <p:nvPr>
            <p:ph idx="1"/>
          </p:nvPr>
        </p:nvSpPr>
        <p:spPr>
          <a:xfrm>
            <a:off x="457200" y="1196752"/>
            <a:ext cx="8229600" cy="2086725"/>
          </a:xfrm>
        </p:spPr>
        <p:txBody>
          <a:bodyPr/>
          <a:lstStyle/>
          <a:p>
            <a:r>
              <a:rPr lang="en-US" altLang="zh-HK" dirty="0"/>
              <a:t>For a linear supply curve, whether the supply is elastic, inelastic or unitarily elastic depends on its </a:t>
            </a:r>
            <a:r>
              <a:rPr lang="en-GB" altLang="zh-HK" dirty="0"/>
              <a:t>y-intercept.</a:t>
            </a:r>
          </a:p>
          <a:p>
            <a:r>
              <a:rPr lang="en-GB" altLang="zh-HK" dirty="0"/>
              <a:t>When the y-intercept is</a:t>
            </a:r>
            <a:endParaRPr lang="en-US" altLang="zh-HK" dirty="0"/>
          </a:p>
          <a:p>
            <a:pPr marL="342900" indent="-342900">
              <a:buClr>
                <a:schemeClr val="tx1"/>
              </a:buClr>
              <a:buFont typeface="Arial" panose="020B0604020202020204" pitchFamily="34" charset="0"/>
              <a:buChar char="•"/>
            </a:pPr>
            <a:r>
              <a:rPr lang="en-US" altLang="zh-HK" b="1" dirty="0">
                <a:solidFill>
                  <a:schemeClr val="accent6">
                    <a:lumMod val="75000"/>
                  </a:schemeClr>
                </a:solidFill>
              </a:rPr>
              <a:t>equal to zero </a:t>
            </a:r>
            <a:r>
              <a:rPr lang="en-US" altLang="zh-HK" dirty="0"/>
              <a:t>(i.e., the curve passes through the origin), the supply is </a:t>
            </a:r>
            <a:r>
              <a:rPr lang="en-US" altLang="zh-HK" b="1" dirty="0">
                <a:solidFill>
                  <a:schemeClr val="accent6">
                    <a:lumMod val="75000"/>
                  </a:schemeClr>
                </a:solidFill>
              </a:rPr>
              <a:t>unitarily elastic </a:t>
            </a:r>
            <a:r>
              <a:rPr lang="en-US" altLang="zh-HK" dirty="0"/>
              <a:t>(S</a:t>
            </a:r>
            <a:r>
              <a:rPr lang="en-US" altLang="zh-HK" baseline="-25000" dirty="0"/>
              <a:t>3</a:t>
            </a:r>
            <a:r>
              <a:rPr lang="en-US" altLang="zh-HK" dirty="0"/>
              <a:t>).</a:t>
            </a:r>
            <a:endParaRPr lang="en-US" altLang="zh-HK" b="1" dirty="0">
              <a:solidFill>
                <a:schemeClr val="accent6">
                  <a:lumMod val="75000"/>
                </a:schemeClr>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100</a:t>
            </a:fld>
            <a:endParaRPr lang="zh-HK" altLang="en-US" dirty="0"/>
          </a:p>
        </p:txBody>
      </p:sp>
      <p:grpSp>
        <p:nvGrpSpPr>
          <p:cNvPr id="12" name="群組 68"/>
          <p:cNvGrpSpPr>
            <a:grpSpLocks/>
          </p:cNvGrpSpPr>
          <p:nvPr/>
        </p:nvGrpSpPr>
        <p:grpSpPr bwMode="auto">
          <a:xfrm>
            <a:off x="2339752" y="3378500"/>
            <a:ext cx="5838329" cy="3002745"/>
            <a:chOff x="687373" y="1916703"/>
            <a:chExt cx="5838347" cy="3001691"/>
          </a:xfrm>
        </p:grpSpPr>
        <p:grpSp>
          <p:nvGrpSpPr>
            <p:cNvPr id="22" name="群組 1"/>
            <p:cNvGrpSpPr>
              <a:grpSpLocks/>
            </p:cNvGrpSpPr>
            <p:nvPr/>
          </p:nvGrpSpPr>
          <p:grpSpPr bwMode="auto">
            <a:xfrm>
              <a:off x="687373" y="1916703"/>
              <a:ext cx="5838347" cy="2774856"/>
              <a:chOff x="2608252" y="2892279"/>
              <a:chExt cx="5837280" cy="2774186"/>
            </a:xfrm>
          </p:grpSpPr>
          <p:cxnSp>
            <p:nvCxnSpPr>
              <p:cNvPr id="24" name="直線接點 23"/>
              <p:cNvCxnSpPr/>
              <p:nvPr/>
            </p:nvCxnSpPr>
            <p:spPr bwMode="auto">
              <a:xfrm>
                <a:off x="3124097" y="3243171"/>
                <a:ext cx="0" cy="194284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auto">
              <a:xfrm flipH="1">
                <a:off x="3124097" y="5195169"/>
                <a:ext cx="30331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bwMode="auto">
              <a:xfrm>
                <a:off x="2824237" y="5018316"/>
                <a:ext cx="526955" cy="371255"/>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27" name="文字方塊 26"/>
              <p:cNvSpPr txBox="1"/>
              <p:nvPr/>
            </p:nvSpPr>
            <p:spPr bwMode="auto">
              <a:xfrm>
                <a:off x="6141392" y="5020517"/>
                <a:ext cx="2304140" cy="645948"/>
              </a:xfrm>
              <a:prstGeom prst="rect">
                <a:avLst/>
              </a:prstGeom>
              <a:noFill/>
            </p:spPr>
            <p:txBody>
              <a:bodyPr wrap="square">
                <a:spAutoFit/>
              </a:bodyPr>
              <a:lstStyle/>
              <a:p>
                <a:pPr>
                  <a:defRPr/>
                </a:pPr>
                <a:r>
                  <a:rPr lang="en-US" altLang="zh-HK" sz="1800" dirty="0">
                    <a:latin typeface="+mj-lt"/>
                  </a:rPr>
                  <a:t>Q </a:t>
                </a:r>
                <a:r>
                  <a:rPr lang="en-US" altLang="zh-HK" dirty="0"/>
                  <a:t>(units / period) </a:t>
                </a:r>
                <a:endParaRPr lang="zh-HK" altLang="en-US" dirty="0"/>
              </a:p>
              <a:p>
                <a:pPr>
                  <a:defRPr/>
                </a:pPr>
                <a:endParaRPr lang="zh-HK" altLang="en-US" sz="1800" dirty="0">
                  <a:latin typeface="+mj-lt"/>
                </a:endParaRPr>
              </a:p>
            </p:txBody>
          </p:sp>
          <p:sp>
            <p:nvSpPr>
              <p:cNvPr id="28" name="文字方塊 27"/>
              <p:cNvSpPr txBox="1"/>
              <p:nvPr/>
            </p:nvSpPr>
            <p:spPr bwMode="auto">
              <a:xfrm>
                <a:off x="2608252" y="2892279"/>
                <a:ext cx="1269772" cy="368082"/>
              </a:xfrm>
              <a:prstGeom prst="rect">
                <a:avLst/>
              </a:prstGeom>
              <a:noFill/>
            </p:spPr>
            <p:txBody>
              <a:bodyPr>
                <a:spAutoFit/>
              </a:bodyPr>
              <a:lstStyle/>
              <a:p>
                <a:pPr>
                  <a:defRPr/>
                </a:pPr>
                <a:r>
                  <a:rPr lang="en-US" altLang="zh-HK" sz="1800" dirty="0">
                    <a:latin typeface="+mj-lt"/>
                  </a:rPr>
                  <a:t>P ($ / unit)</a:t>
                </a:r>
                <a:endParaRPr lang="zh-HK" altLang="en-US" sz="1800" dirty="0">
                  <a:latin typeface="+mj-lt"/>
                </a:endParaRPr>
              </a:p>
            </p:txBody>
          </p:sp>
        </p:grpSp>
        <p:cxnSp>
          <p:nvCxnSpPr>
            <p:cNvPr id="17" name="直線接點 16"/>
            <p:cNvCxnSpPr/>
            <p:nvPr/>
          </p:nvCxnSpPr>
          <p:spPr>
            <a:xfrm>
              <a:off x="1203313" y="4198647"/>
              <a:ext cx="0" cy="71974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群組 6"/>
          <p:cNvGrpSpPr/>
          <p:nvPr/>
        </p:nvGrpSpPr>
        <p:grpSpPr>
          <a:xfrm>
            <a:off x="2855690" y="3789040"/>
            <a:ext cx="3345630" cy="1872208"/>
            <a:chOff x="2855690" y="3789040"/>
            <a:chExt cx="3345630" cy="1872208"/>
          </a:xfrm>
        </p:grpSpPr>
        <p:cxnSp>
          <p:nvCxnSpPr>
            <p:cNvPr id="35" name="直線接點 34"/>
            <p:cNvCxnSpPr/>
            <p:nvPr/>
          </p:nvCxnSpPr>
          <p:spPr bwMode="auto">
            <a:xfrm flipV="1">
              <a:off x="2855690" y="4005064"/>
              <a:ext cx="1932334" cy="1656184"/>
            </a:xfrm>
            <a:prstGeom prst="line">
              <a:avLst/>
            </a:prstGeom>
            <a:ln w="38100">
              <a:solidFill>
                <a:srgbClr val="47C6FF"/>
              </a:solidFill>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bwMode="auto">
            <a:xfrm>
              <a:off x="4788024" y="3789040"/>
              <a:ext cx="1413296" cy="369332"/>
            </a:xfrm>
            <a:prstGeom prst="rect">
              <a:avLst/>
            </a:prstGeom>
            <a:noFill/>
          </p:spPr>
          <p:txBody>
            <a:bodyPr wrap="square">
              <a:spAutoFit/>
            </a:bodyPr>
            <a:lstStyle/>
            <a:p>
              <a:pPr>
                <a:defRPr/>
              </a:pPr>
              <a:r>
                <a:rPr lang="en-US" altLang="zh-HK" dirty="0">
                  <a:latin typeface="+mj-lt"/>
                </a:rPr>
                <a:t>S</a:t>
              </a:r>
              <a:r>
                <a:rPr lang="en-US" altLang="zh-TW" baseline="-25000" dirty="0">
                  <a:latin typeface="+mj-lt"/>
                </a:rPr>
                <a:t>3</a:t>
              </a:r>
              <a:r>
                <a:rPr lang="en-US" altLang="zh-HK" dirty="0">
                  <a:latin typeface="+mj-lt"/>
                </a:rPr>
                <a:t> (E</a:t>
              </a:r>
              <a:r>
                <a:rPr lang="en-US" altLang="zh-HK" baseline="-25000" dirty="0">
                  <a:latin typeface="+mj-lt"/>
                </a:rPr>
                <a:t>S</a:t>
              </a:r>
              <a:r>
                <a:rPr lang="en-US" altLang="zh-HK" dirty="0">
                  <a:latin typeface="+mj-lt"/>
                </a:rPr>
                <a:t> </a:t>
              </a:r>
              <a:r>
                <a:rPr lang="en-US" altLang="zh-TW" dirty="0">
                  <a:latin typeface="+mj-lt"/>
                </a:rPr>
                <a:t>=</a:t>
              </a:r>
              <a:r>
                <a:rPr lang="en-US" altLang="zh-HK" dirty="0">
                  <a:latin typeface="+mj-lt"/>
                </a:rPr>
                <a:t> 1)</a:t>
              </a:r>
              <a:endParaRPr lang="zh-HK" altLang="en-US" sz="1800" dirty="0">
                <a:latin typeface="+mj-lt"/>
              </a:endParaRPr>
            </a:p>
          </p:txBody>
        </p:sp>
      </p:grpSp>
    </p:spTree>
    <p:extLst>
      <p:ext uri="{BB962C8B-B14F-4D97-AF65-F5344CB8AC3E}">
        <p14:creationId xmlns:p14="http://schemas.microsoft.com/office/powerpoint/2010/main" val="367718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t>Learning tips 5.3 (cont’d) </a:t>
            </a:r>
            <a:br>
              <a:rPr lang="en-US" altLang="zh-HK" dirty="0"/>
            </a:br>
            <a:r>
              <a:rPr lang="en-US" altLang="zh-HK" sz="2700" dirty="0"/>
              <a:t>Drawing supply curves with different elasticities</a:t>
            </a:r>
            <a:endParaRPr lang="zh-HK" altLang="en-US" sz="2700" dirty="0"/>
          </a:p>
        </p:txBody>
      </p:sp>
      <p:sp>
        <p:nvSpPr>
          <p:cNvPr id="3" name="內容版面配置區 2"/>
          <p:cNvSpPr>
            <a:spLocks noGrp="1"/>
          </p:cNvSpPr>
          <p:nvPr>
            <p:ph idx="1"/>
          </p:nvPr>
        </p:nvSpPr>
        <p:spPr>
          <a:xfrm>
            <a:off x="457200" y="1196752"/>
            <a:ext cx="8229600" cy="2092881"/>
          </a:xfrm>
        </p:spPr>
        <p:txBody>
          <a:bodyPr/>
          <a:lstStyle/>
          <a:p>
            <a:r>
              <a:rPr lang="en-US" altLang="zh-HK" dirty="0"/>
              <a:t>Different from demand elasticity, all price ranges on the same linear supply curve will have the </a:t>
            </a:r>
            <a:r>
              <a:rPr lang="en-US" altLang="zh-HK" b="1" dirty="0">
                <a:solidFill>
                  <a:srgbClr val="0070C0"/>
                </a:solidFill>
              </a:rPr>
              <a:t>same type of </a:t>
            </a:r>
            <a:r>
              <a:rPr lang="en-US" altLang="zh-HK" dirty="0"/>
              <a:t>supply elasticity. </a:t>
            </a:r>
          </a:p>
          <a:p>
            <a:pPr>
              <a:spcBef>
                <a:spcPts val="1200"/>
              </a:spcBef>
            </a:pPr>
            <a:r>
              <a:rPr lang="en-US" altLang="zh-HK" dirty="0"/>
              <a:t>For example, the supply curve S</a:t>
            </a:r>
            <a:r>
              <a:rPr lang="en-US" altLang="zh-HK" baseline="-25000" dirty="0"/>
              <a:t>1</a:t>
            </a:r>
            <a:r>
              <a:rPr lang="en-US" altLang="zh-HK" dirty="0"/>
              <a:t> will be elastic for all price ranges.</a:t>
            </a:r>
            <a:endParaRPr lang="en-US" altLang="zh-HK" b="1" dirty="0">
              <a:solidFill>
                <a:schemeClr val="accent6">
                  <a:lumMod val="75000"/>
                </a:schemeClr>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101</a:t>
            </a:fld>
            <a:endParaRPr lang="zh-HK" altLang="en-US" dirty="0"/>
          </a:p>
        </p:txBody>
      </p:sp>
      <p:grpSp>
        <p:nvGrpSpPr>
          <p:cNvPr id="6" name="群組 6"/>
          <p:cNvGrpSpPr>
            <a:grpSpLocks/>
          </p:cNvGrpSpPr>
          <p:nvPr/>
        </p:nvGrpSpPr>
        <p:grpSpPr bwMode="auto">
          <a:xfrm>
            <a:off x="2339752" y="3378500"/>
            <a:ext cx="5838329" cy="3002745"/>
            <a:chOff x="4511674" y="2149203"/>
            <a:chExt cx="5838329" cy="3002745"/>
          </a:xfrm>
        </p:grpSpPr>
        <p:cxnSp>
          <p:nvCxnSpPr>
            <p:cNvPr id="11" name="直線接點 10"/>
            <p:cNvCxnSpPr/>
            <p:nvPr/>
          </p:nvCxnSpPr>
          <p:spPr bwMode="auto">
            <a:xfrm flipV="1">
              <a:off x="5027612" y="3085307"/>
              <a:ext cx="2076350" cy="97891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2" name="群組 68"/>
            <p:cNvGrpSpPr>
              <a:grpSpLocks/>
            </p:cNvGrpSpPr>
            <p:nvPr/>
          </p:nvGrpSpPr>
          <p:grpSpPr bwMode="auto">
            <a:xfrm>
              <a:off x="4511674" y="2149203"/>
              <a:ext cx="5838329" cy="3002745"/>
              <a:chOff x="687373" y="1916703"/>
              <a:chExt cx="5838347" cy="3001691"/>
            </a:xfrm>
          </p:grpSpPr>
          <p:grpSp>
            <p:nvGrpSpPr>
              <p:cNvPr id="22" name="群組 1"/>
              <p:cNvGrpSpPr>
                <a:grpSpLocks/>
              </p:cNvGrpSpPr>
              <p:nvPr/>
            </p:nvGrpSpPr>
            <p:grpSpPr bwMode="auto">
              <a:xfrm>
                <a:off x="687373" y="1916703"/>
                <a:ext cx="5838347" cy="2774856"/>
                <a:chOff x="2608252" y="2892279"/>
                <a:chExt cx="5837280" cy="2774186"/>
              </a:xfrm>
            </p:grpSpPr>
            <p:cxnSp>
              <p:nvCxnSpPr>
                <p:cNvPr id="24" name="直線接點 23"/>
                <p:cNvCxnSpPr/>
                <p:nvPr/>
              </p:nvCxnSpPr>
              <p:spPr bwMode="auto">
                <a:xfrm>
                  <a:off x="3124097" y="3243171"/>
                  <a:ext cx="0" cy="194284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auto">
                <a:xfrm flipH="1">
                  <a:off x="3124097" y="5195169"/>
                  <a:ext cx="30331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bwMode="auto">
                <a:xfrm>
                  <a:off x="2824237" y="5018316"/>
                  <a:ext cx="526955" cy="371255"/>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27" name="文字方塊 26"/>
                <p:cNvSpPr txBox="1"/>
                <p:nvPr/>
              </p:nvSpPr>
              <p:spPr bwMode="auto">
                <a:xfrm>
                  <a:off x="6141392" y="5020517"/>
                  <a:ext cx="2304140" cy="645948"/>
                </a:xfrm>
                <a:prstGeom prst="rect">
                  <a:avLst/>
                </a:prstGeom>
                <a:noFill/>
              </p:spPr>
              <p:txBody>
                <a:bodyPr wrap="square">
                  <a:spAutoFit/>
                </a:bodyPr>
                <a:lstStyle/>
                <a:p>
                  <a:pPr>
                    <a:defRPr/>
                  </a:pPr>
                  <a:r>
                    <a:rPr lang="en-US" altLang="zh-HK" sz="1800" dirty="0">
                      <a:latin typeface="+mj-lt"/>
                    </a:rPr>
                    <a:t>Q </a:t>
                  </a:r>
                  <a:r>
                    <a:rPr lang="en-US" altLang="zh-HK" dirty="0"/>
                    <a:t>(units / period) </a:t>
                  </a:r>
                  <a:endParaRPr lang="zh-HK" altLang="en-US" dirty="0"/>
                </a:p>
                <a:p>
                  <a:pPr>
                    <a:defRPr/>
                  </a:pPr>
                  <a:endParaRPr lang="zh-HK" altLang="en-US" sz="1800" dirty="0">
                    <a:latin typeface="+mj-lt"/>
                  </a:endParaRPr>
                </a:p>
              </p:txBody>
            </p:sp>
            <p:sp>
              <p:nvSpPr>
                <p:cNvPr id="28" name="文字方塊 27"/>
                <p:cNvSpPr txBox="1"/>
                <p:nvPr/>
              </p:nvSpPr>
              <p:spPr bwMode="auto">
                <a:xfrm>
                  <a:off x="2608252" y="2892279"/>
                  <a:ext cx="1269772" cy="368082"/>
                </a:xfrm>
                <a:prstGeom prst="rect">
                  <a:avLst/>
                </a:prstGeom>
                <a:noFill/>
              </p:spPr>
              <p:txBody>
                <a:bodyPr>
                  <a:spAutoFit/>
                </a:bodyPr>
                <a:lstStyle/>
                <a:p>
                  <a:pPr>
                    <a:defRPr/>
                  </a:pPr>
                  <a:r>
                    <a:rPr lang="en-US" altLang="zh-HK" sz="1800" dirty="0">
                      <a:latin typeface="+mj-lt"/>
                    </a:rPr>
                    <a:t>P ($ / unit)</a:t>
                  </a:r>
                  <a:endParaRPr lang="zh-HK" altLang="en-US" sz="1800" dirty="0">
                    <a:latin typeface="+mj-lt"/>
                  </a:endParaRPr>
                </a:p>
              </p:txBody>
            </p:sp>
            <p:sp>
              <p:nvSpPr>
                <p:cNvPr id="33" name="文字方塊 32"/>
                <p:cNvSpPr txBox="1"/>
                <p:nvPr/>
              </p:nvSpPr>
              <p:spPr bwMode="auto">
                <a:xfrm>
                  <a:off x="5200074" y="3662403"/>
                  <a:ext cx="1413042" cy="369113"/>
                </a:xfrm>
                <a:prstGeom prst="rect">
                  <a:avLst/>
                </a:prstGeom>
                <a:noFill/>
              </p:spPr>
              <p:txBody>
                <a:bodyPr wrap="square">
                  <a:spAutoFit/>
                </a:bodyPr>
                <a:lstStyle/>
                <a:p>
                  <a:pPr>
                    <a:defRPr/>
                  </a:pPr>
                  <a:r>
                    <a:rPr lang="en-US" altLang="zh-HK" dirty="0">
                      <a:latin typeface="+mj-lt"/>
                    </a:rPr>
                    <a:t>S</a:t>
                  </a:r>
                  <a:r>
                    <a:rPr lang="en-US" altLang="zh-HK" baseline="-25000" dirty="0">
                      <a:latin typeface="+mj-lt"/>
                    </a:rPr>
                    <a:t>1</a:t>
                  </a:r>
                  <a:r>
                    <a:rPr lang="en-US" altLang="zh-HK" dirty="0">
                      <a:latin typeface="+mj-lt"/>
                    </a:rPr>
                    <a:t> (E</a:t>
                  </a:r>
                  <a:r>
                    <a:rPr lang="en-US" altLang="zh-HK" baseline="-25000" dirty="0">
                      <a:latin typeface="+mj-lt"/>
                    </a:rPr>
                    <a:t>S</a:t>
                  </a:r>
                  <a:r>
                    <a:rPr lang="en-US" altLang="zh-HK" dirty="0">
                      <a:latin typeface="+mj-lt"/>
                    </a:rPr>
                    <a:t> &gt; 1)</a:t>
                  </a:r>
                  <a:endParaRPr lang="zh-HK" altLang="en-US" sz="1800" dirty="0">
                    <a:latin typeface="+mj-lt"/>
                  </a:endParaRPr>
                </a:p>
              </p:txBody>
            </p:sp>
          </p:grpSp>
          <p:cxnSp>
            <p:nvCxnSpPr>
              <p:cNvPr id="17" name="直線接點 16"/>
              <p:cNvCxnSpPr/>
              <p:nvPr/>
            </p:nvCxnSpPr>
            <p:spPr>
              <a:xfrm>
                <a:off x="1203313" y="4198647"/>
                <a:ext cx="0" cy="71974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7" name="群組 6"/>
          <p:cNvGrpSpPr/>
          <p:nvPr/>
        </p:nvGrpSpPr>
        <p:grpSpPr>
          <a:xfrm>
            <a:off x="2855690" y="3789040"/>
            <a:ext cx="3345630" cy="1872208"/>
            <a:chOff x="2855690" y="3789040"/>
            <a:chExt cx="3345630" cy="1872208"/>
          </a:xfrm>
        </p:grpSpPr>
        <p:cxnSp>
          <p:nvCxnSpPr>
            <p:cNvPr id="35" name="直線接點 34"/>
            <p:cNvCxnSpPr/>
            <p:nvPr/>
          </p:nvCxnSpPr>
          <p:spPr bwMode="auto">
            <a:xfrm flipV="1">
              <a:off x="2855690" y="4005064"/>
              <a:ext cx="1932334" cy="1656184"/>
            </a:xfrm>
            <a:prstGeom prst="line">
              <a:avLst/>
            </a:prstGeom>
            <a:ln w="38100">
              <a:solidFill>
                <a:srgbClr val="47C6FF"/>
              </a:solidFill>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bwMode="auto">
            <a:xfrm>
              <a:off x="4788024" y="3789040"/>
              <a:ext cx="1413296" cy="369332"/>
            </a:xfrm>
            <a:prstGeom prst="rect">
              <a:avLst/>
            </a:prstGeom>
            <a:noFill/>
          </p:spPr>
          <p:txBody>
            <a:bodyPr wrap="square">
              <a:spAutoFit/>
            </a:bodyPr>
            <a:lstStyle/>
            <a:p>
              <a:pPr>
                <a:defRPr/>
              </a:pPr>
              <a:r>
                <a:rPr lang="en-US" altLang="zh-HK" dirty="0">
                  <a:latin typeface="+mj-lt"/>
                </a:rPr>
                <a:t>S</a:t>
              </a:r>
              <a:r>
                <a:rPr lang="en-US" altLang="zh-TW" baseline="-25000" dirty="0">
                  <a:latin typeface="+mj-lt"/>
                </a:rPr>
                <a:t>3</a:t>
              </a:r>
              <a:r>
                <a:rPr lang="en-US" altLang="zh-HK" dirty="0">
                  <a:latin typeface="+mj-lt"/>
                </a:rPr>
                <a:t> (E</a:t>
              </a:r>
              <a:r>
                <a:rPr lang="en-US" altLang="zh-HK" baseline="-25000" dirty="0">
                  <a:latin typeface="+mj-lt"/>
                </a:rPr>
                <a:t>S</a:t>
              </a:r>
              <a:r>
                <a:rPr lang="en-US" altLang="zh-HK" dirty="0">
                  <a:latin typeface="+mj-lt"/>
                </a:rPr>
                <a:t> </a:t>
              </a:r>
              <a:r>
                <a:rPr lang="en-US" altLang="zh-TW" dirty="0">
                  <a:latin typeface="+mj-lt"/>
                </a:rPr>
                <a:t>=</a:t>
              </a:r>
              <a:r>
                <a:rPr lang="en-US" altLang="zh-HK" dirty="0">
                  <a:latin typeface="+mj-lt"/>
                </a:rPr>
                <a:t> 1)</a:t>
              </a:r>
              <a:endParaRPr lang="zh-HK" altLang="en-US" sz="1800" dirty="0">
                <a:latin typeface="+mj-lt"/>
              </a:endParaRPr>
            </a:p>
          </p:txBody>
        </p:sp>
      </p:grpSp>
      <p:grpSp>
        <p:nvGrpSpPr>
          <p:cNvPr id="5" name="群組 4"/>
          <p:cNvGrpSpPr/>
          <p:nvPr/>
        </p:nvGrpSpPr>
        <p:grpSpPr>
          <a:xfrm>
            <a:off x="2855690" y="3544934"/>
            <a:ext cx="2791382" cy="2692378"/>
            <a:chOff x="2855690" y="3544934"/>
            <a:chExt cx="2791382" cy="2692378"/>
          </a:xfrm>
        </p:grpSpPr>
        <p:cxnSp>
          <p:nvCxnSpPr>
            <p:cNvPr id="37" name="直線接點 36"/>
            <p:cNvCxnSpPr/>
            <p:nvPr/>
          </p:nvCxnSpPr>
          <p:spPr bwMode="auto">
            <a:xfrm flipV="1">
              <a:off x="3245793" y="3909975"/>
              <a:ext cx="1152128" cy="1770670"/>
            </a:xfrm>
            <a:prstGeom prst="line">
              <a:avLst/>
            </a:prstGeom>
            <a:ln w="38100">
              <a:solidFill>
                <a:srgbClr val="9BE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auto">
            <a:xfrm flipV="1">
              <a:off x="2855690" y="5633968"/>
              <a:ext cx="410010" cy="603344"/>
            </a:xfrm>
            <a:prstGeom prst="line">
              <a:avLst/>
            </a:prstGeom>
            <a:ln w="38100">
              <a:solidFill>
                <a:srgbClr val="9BE0FF"/>
              </a:solidFill>
              <a:prstDash val="sysDash"/>
            </a:ln>
          </p:spPr>
          <p:style>
            <a:lnRef idx="1">
              <a:schemeClr val="accent1"/>
            </a:lnRef>
            <a:fillRef idx="0">
              <a:schemeClr val="accent1"/>
            </a:fillRef>
            <a:effectRef idx="0">
              <a:schemeClr val="accent1"/>
            </a:effectRef>
            <a:fontRef idx="minor">
              <a:schemeClr val="tx1"/>
            </a:fontRef>
          </p:style>
        </p:cxnSp>
        <p:sp>
          <p:nvSpPr>
            <p:cNvPr id="48" name="文字方塊 47"/>
            <p:cNvSpPr txBox="1"/>
            <p:nvPr/>
          </p:nvSpPr>
          <p:spPr bwMode="auto">
            <a:xfrm>
              <a:off x="4233776" y="3544934"/>
              <a:ext cx="1413296" cy="369332"/>
            </a:xfrm>
            <a:prstGeom prst="rect">
              <a:avLst/>
            </a:prstGeom>
            <a:noFill/>
          </p:spPr>
          <p:txBody>
            <a:bodyPr wrap="square">
              <a:spAutoFit/>
            </a:bodyPr>
            <a:lstStyle/>
            <a:p>
              <a:pPr>
                <a:defRPr/>
              </a:pPr>
              <a:r>
                <a:rPr lang="en-US" altLang="zh-HK" dirty="0">
                  <a:latin typeface="+mj-lt"/>
                </a:rPr>
                <a:t>S</a:t>
              </a:r>
              <a:r>
                <a:rPr lang="en-US" altLang="zh-TW" baseline="-25000" dirty="0">
                  <a:latin typeface="+mj-lt"/>
                </a:rPr>
                <a:t>2</a:t>
              </a:r>
              <a:r>
                <a:rPr lang="en-US" altLang="zh-HK" dirty="0">
                  <a:latin typeface="+mj-lt"/>
                </a:rPr>
                <a:t> (E</a:t>
              </a:r>
              <a:r>
                <a:rPr lang="en-US" altLang="zh-HK" baseline="-25000" dirty="0">
                  <a:latin typeface="+mj-lt"/>
                </a:rPr>
                <a:t>S</a:t>
              </a:r>
              <a:r>
                <a:rPr lang="en-US" altLang="zh-HK" dirty="0">
                  <a:latin typeface="+mj-lt"/>
                </a:rPr>
                <a:t> </a:t>
              </a:r>
              <a:r>
                <a:rPr lang="en-US" altLang="zh-TW" dirty="0">
                  <a:latin typeface="+mj-lt"/>
                </a:rPr>
                <a:t>&lt;</a:t>
              </a:r>
              <a:r>
                <a:rPr lang="en-US" altLang="zh-HK" dirty="0">
                  <a:latin typeface="+mj-lt"/>
                </a:rPr>
                <a:t> 1)</a:t>
              </a:r>
              <a:endParaRPr lang="zh-HK" altLang="en-US" sz="1800" dirty="0">
                <a:latin typeface="+mj-lt"/>
              </a:endParaRPr>
            </a:p>
          </p:txBody>
        </p:sp>
      </p:grpSp>
    </p:spTree>
    <p:extLst>
      <p:ext uri="{BB962C8B-B14F-4D97-AF65-F5344CB8AC3E}">
        <p14:creationId xmlns:p14="http://schemas.microsoft.com/office/powerpoint/2010/main" val="845802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t>Learning tips 5.4 </a:t>
            </a:r>
            <a:br>
              <a:rPr lang="en-US" altLang="zh-HK" dirty="0"/>
            </a:br>
            <a:r>
              <a:rPr lang="en-US" altLang="zh-HK" sz="2700" dirty="0"/>
              <a:t>Effects of the changes in demand on total revenue</a:t>
            </a:r>
            <a:endParaRPr lang="zh-HK" altLang="en-US" sz="2700" dirty="0"/>
          </a:p>
        </p:txBody>
      </p:sp>
      <p:sp>
        <p:nvSpPr>
          <p:cNvPr id="3" name="內容版面配置區 2"/>
          <p:cNvSpPr>
            <a:spLocks noGrp="1"/>
          </p:cNvSpPr>
          <p:nvPr>
            <p:ph idx="1"/>
          </p:nvPr>
        </p:nvSpPr>
        <p:spPr>
          <a:xfrm>
            <a:off x="457200" y="1196752"/>
            <a:ext cx="8229600" cy="830997"/>
          </a:xfrm>
        </p:spPr>
        <p:txBody>
          <a:bodyPr/>
          <a:lstStyle/>
          <a:p>
            <a:r>
              <a:rPr lang="en-US" altLang="zh-HK" dirty="0"/>
              <a:t>How an increase in demand affects the price, quantity transacted and total revenue under different types of </a:t>
            </a:r>
            <a:r>
              <a:rPr lang="en-US" altLang="zh-HK" dirty="0" err="1"/>
              <a:t>E</a:t>
            </a:r>
            <a:r>
              <a:rPr lang="en-US" altLang="zh-HK" baseline="-25000" dirty="0" err="1"/>
              <a:t>s</a:t>
            </a:r>
            <a:r>
              <a:rPr lang="en-US" altLang="zh-HK" dirty="0"/>
              <a:t>:</a:t>
            </a:r>
            <a:endParaRPr lang="en-US" altLang="zh-HK" b="1" dirty="0">
              <a:solidFill>
                <a:schemeClr val="accent6">
                  <a:lumMod val="75000"/>
                </a:schemeClr>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102</a:t>
            </a:fld>
            <a:endParaRPr lang="zh-HK" altLang="en-US" dirty="0"/>
          </a:p>
        </p:txBody>
      </p:sp>
      <p:graphicFrame>
        <p:nvGraphicFramePr>
          <p:cNvPr id="18" name="表格 17"/>
          <p:cNvGraphicFramePr>
            <a:graphicFrameLocks noGrp="1"/>
          </p:cNvGraphicFramePr>
          <p:nvPr>
            <p:extLst>
              <p:ext uri="{D42A27DB-BD31-4B8C-83A1-F6EECF244321}">
                <p14:modId xmlns:p14="http://schemas.microsoft.com/office/powerpoint/2010/main" val="84847344"/>
              </p:ext>
            </p:extLst>
          </p:nvPr>
        </p:nvGraphicFramePr>
        <p:xfrm>
          <a:off x="539552" y="2204864"/>
          <a:ext cx="7920880" cy="387096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200" b="1" baseline="0" dirty="0">
                          <a:solidFill>
                            <a:schemeClr val="tx1"/>
                          </a:solidFill>
                          <a:latin typeface="+mn-lt"/>
                          <a:cs typeface="Arial" panose="020B0604020202020204" pitchFamily="34" charset="0"/>
                        </a:rPr>
                        <a:t>E</a:t>
                      </a:r>
                      <a:r>
                        <a:rPr lang="en-GB" altLang="zh-HK" sz="2200" b="1" baseline="-25000" dirty="0">
                          <a:solidFill>
                            <a:schemeClr val="tx1"/>
                          </a:solidFill>
                          <a:latin typeface="+mn-lt"/>
                          <a:cs typeface="Arial" panose="020B0604020202020204" pitchFamily="34" charset="0"/>
                        </a:rPr>
                        <a:t>S</a:t>
                      </a:r>
                      <a:endParaRPr lang="zh-HK" altLang="en-US" sz="2200" b="1" baseline="-25000"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aseline="0" dirty="0">
                          <a:solidFill>
                            <a:schemeClr val="tx1"/>
                          </a:solidFill>
                          <a:latin typeface="+mn-lt"/>
                          <a:cs typeface="Arial" panose="020B0604020202020204" pitchFamily="34" charset="0"/>
                        </a:rPr>
                        <a:t>When</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aseline="0" dirty="0">
                          <a:solidFill>
                            <a:schemeClr val="tx1"/>
                          </a:solidFill>
                          <a:latin typeface="+mn-lt"/>
                          <a:cs typeface="Arial" panose="020B0604020202020204" pitchFamily="34" charset="0"/>
                        </a:rPr>
                        <a:t>P</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aseline="0" dirty="0">
                          <a:solidFill>
                            <a:schemeClr val="tx1"/>
                          </a:solidFill>
                          <a:latin typeface="+mn-lt"/>
                          <a:cs typeface="Arial" panose="020B0604020202020204" pitchFamily="34" charset="0"/>
                        </a:rPr>
                        <a:t>Q</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200" b="1" i="0" u="none" strike="noStrike" kern="1200" baseline="0" dirty="0">
                          <a:solidFill>
                            <a:schemeClr val="tx1"/>
                          </a:solidFill>
                          <a:latin typeface="+mn-lt"/>
                          <a:ea typeface="+mn-ea"/>
                          <a:cs typeface="+mn-cs"/>
                        </a:rPr>
                        <a:t>TR (= P × Q)</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40080">
                <a:tc>
                  <a:txBody>
                    <a:bodyPr/>
                    <a:lstStyle/>
                    <a:p>
                      <a:pPr algn="ctr"/>
                      <a:r>
                        <a:rPr lang="en-US" altLang="zh-HK" sz="2200" kern="1200" dirty="0">
                          <a:solidFill>
                            <a:schemeClr val="dk1"/>
                          </a:solidFill>
                          <a:effectLst/>
                          <a:latin typeface="+mn-lt"/>
                          <a:ea typeface="+mn-ea"/>
                          <a:cs typeface="+mn-cs"/>
                        </a:rPr>
                        <a:t>1 &lt; E</a:t>
                      </a:r>
                      <a:r>
                        <a:rPr lang="en-US" altLang="zh-HK" sz="2200" kern="1200" baseline="-25000" dirty="0">
                          <a:solidFill>
                            <a:schemeClr val="dk1"/>
                          </a:solidFill>
                          <a:effectLst/>
                          <a:latin typeface="+mn-lt"/>
                          <a:ea typeface="+mn-ea"/>
                          <a:cs typeface="+mn-cs"/>
                        </a:rPr>
                        <a:t>S</a:t>
                      </a:r>
                      <a:r>
                        <a:rPr lang="en-US" altLang="zh-HK" sz="2200" kern="1200" dirty="0">
                          <a:solidFill>
                            <a:schemeClr val="dk1"/>
                          </a:solidFill>
                          <a:effectLst/>
                          <a:latin typeface="+mn-lt"/>
                          <a:ea typeface="+mn-ea"/>
                          <a:cs typeface="+mn-cs"/>
                        </a:rPr>
                        <a:t> &lt; ∞</a:t>
                      </a:r>
                      <a:endParaRPr lang="zh-HK" altLang="en-US" sz="2200" b="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rowSpan="5">
                  <a:txBody>
                    <a:bodyPr/>
                    <a:lstStyle/>
                    <a:p>
                      <a:pPr algn="ctr"/>
                      <a:r>
                        <a:rPr lang="en-US" altLang="zh-HK" sz="2200" b="0" dirty="0">
                          <a:solidFill>
                            <a:schemeClr val="tx1"/>
                          </a:solidFill>
                          <a:latin typeface="+mn-lt"/>
                          <a:cs typeface="Arial" panose="020B0604020202020204" pitchFamily="34" charset="0"/>
                        </a:rPr>
                        <a:t>D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chemeClr val="tx1"/>
                          </a:solidFill>
                          <a:latin typeface="+mn-lt"/>
                          <a:cs typeface="Arial" panose="020B0604020202020204" pitchFamily="34" charset="0"/>
                        </a:rPr>
                        <a:t>P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chemeClr val="tx1"/>
                          </a:solidFill>
                          <a:latin typeface="+mn-lt"/>
                          <a:cs typeface="Arial" panose="020B0604020202020204" pitchFamily="34" charset="0"/>
                        </a:rPr>
                        <a:t>Q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chemeClr val="tx1"/>
                          </a:solidFill>
                          <a:latin typeface="+mn-lt"/>
                          <a:cs typeface="Arial" panose="020B0604020202020204" pitchFamily="34" charset="0"/>
                        </a:rPr>
                        <a:t>TR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kern="1200" dirty="0">
                          <a:solidFill>
                            <a:schemeClr val="dk1"/>
                          </a:solidFill>
                          <a:effectLst/>
                          <a:latin typeface="+mn-lt"/>
                          <a:ea typeface="+mn-ea"/>
                          <a:cs typeface="+mn-cs"/>
                        </a:rPr>
                        <a:t>0 &lt; E</a:t>
                      </a:r>
                      <a:r>
                        <a:rPr lang="en-US" altLang="zh-HK" sz="2200" kern="1200" baseline="-25000" dirty="0">
                          <a:solidFill>
                            <a:schemeClr val="dk1"/>
                          </a:solidFill>
                          <a:effectLst/>
                          <a:latin typeface="+mn-lt"/>
                          <a:ea typeface="+mn-ea"/>
                          <a:cs typeface="+mn-cs"/>
                        </a:rPr>
                        <a:t>S</a:t>
                      </a:r>
                      <a:r>
                        <a:rPr lang="en-US" altLang="zh-HK" sz="2200" kern="1200" dirty="0">
                          <a:solidFill>
                            <a:schemeClr val="dk1"/>
                          </a:solidFill>
                          <a:effectLst/>
                          <a:latin typeface="+mn-lt"/>
                          <a:ea typeface="+mn-ea"/>
                          <a:cs typeface="+mn-cs"/>
                        </a:rPr>
                        <a:t> &lt; 1</a:t>
                      </a:r>
                      <a:endParaRPr lang="zh-HK" altLang="en-US" sz="2200" b="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vMerge="1">
                  <a:txBody>
                    <a:bodyPr/>
                    <a:lstStyle/>
                    <a:p>
                      <a:pPr algn="l"/>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chemeClr val="tx1"/>
                          </a:solidFill>
                          <a:latin typeface="+mn-lt"/>
                          <a:cs typeface="Arial" panose="020B0604020202020204" pitchFamily="34" charset="0"/>
                        </a:rPr>
                        <a:t>P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chemeClr val="tx1"/>
                          </a:solidFill>
                          <a:latin typeface="+mn-lt"/>
                          <a:cs typeface="Arial" panose="020B0604020202020204" pitchFamily="34" charset="0"/>
                        </a:rPr>
                        <a:t>Q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chemeClr val="tx1"/>
                          </a:solidFill>
                          <a:latin typeface="+mn-lt"/>
                          <a:cs typeface="Arial" panose="020B0604020202020204" pitchFamily="34" charset="0"/>
                        </a:rPr>
                        <a:t>TR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dirty="0"/>
                        <a:t>E</a:t>
                      </a:r>
                      <a:r>
                        <a:rPr lang="en-US" altLang="zh-HK" sz="2200" baseline="-25000" dirty="0"/>
                        <a:t>S</a:t>
                      </a:r>
                      <a:r>
                        <a:rPr lang="en-US" altLang="zh-HK" sz="2200" baseline="0" dirty="0"/>
                        <a:t> = 1 </a:t>
                      </a:r>
                      <a:endParaRPr lang="zh-HK" altLang="en-US" sz="2200" b="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vMerge="1">
                  <a:txBody>
                    <a:bodyPr/>
                    <a:lstStyle/>
                    <a:p>
                      <a:pPr algn="l"/>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chemeClr val="tx1"/>
                          </a:solidFill>
                          <a:latin typeface="+mn-lt"/>
                          <a:cs typeface="Arial" panose="020B0604020202020204" pitchFamily="34" charset="0"/>
                        </a:rPr>
                        <a:t>P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chemeClr val="tx1"/>
                          </a:solidFill>
                          <a:latin typeface="+mn-lt"/>
                          <a:cs typeface="Arial" panose="020B0604020202020204" pitchFamily="34" charset="0"/>
                        </a:rPr>
                        <a:t>Q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chemeClr val="tx1"/>
                          </a:solidFill>
                          <a:latin typeface="+mn-lt"/>
                          <a:cs typeface="Arial" panose="020B0604020202020204" pitchFamily="34" charset="0"/>
                        </a:rPr>
                        <a:t>TR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dirty="0"/>
                        <a:t>E</a:t>
                      </a:r>
                      <a:r>
                        <a:rPr lang="en-US" altLang="zh-HK" sz="2200" baseline="-25000" dirty="0"/>
                        <a:t>S</a:t>
                      </a:r>
                      <a:r>
                        <a:rPr lang="en-US" altLang="zh-HK" sz="2200" baseline="0" dirty="0"/>
                        <a:t> = 0</a:t>
                      </a:r>
                      <a:endParaRPr lang="zh-HK" altLang="en-US" sz="2200" b="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l"/>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chemeClr val="tx1"/>
                          </a:solidFill>
                          <a:latin typeface="+mn-lt"/>
                          <a:cs typeface="Arial" panose="020B0604020202020204" pitchFamily="34" charset="0"/>
                        </a:rPr>
                        <a:t>P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200" b="0" dirty="0">
                          <a:solidFill>
                            <a:schemeClr val="tx1"/>
                          </a:solidFill>
                          <a:latin typeface="+mn-lt"/>
                          <a:cs typeface="Arial" panose="020B0604020202020204" pitchFamily="34" charset="0"/>
                        </a:rPr>
                        <a:t>Q remains</a:t>
                      </a:r>
                    </a:p>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200" b="0" dirty="0">
                          <a:solidFill>
                            <a:schemeClr val="tx1"/>
                          </a:solidFill>
                          <a:latin typeface="+mn-lt"/>
                          <a:cs typeface="Arial" panose="020B0604020202020204" pitchFamily="34" charset="0"/>
                        </a:rPr>
                        <a:t>unchanged</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chemeClr val="tx1"/>
                          </a:solidFill>
                          <a:latin typeface="+mn-lt"/>
                          <a:cs typeface="Arial" panose="020B0604020202020204" pitchFamily="34" charset="0"/>
                        </a:rPr>
                        <a:t>TR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510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dirty="0"/>
                        <a:t>E</a:t>
                      </a:r>
                      <a:r>
                        <a:rPr lang="en-US" altLang="zh-HK" sz="2200" baseline="-25000" dirty="0"/>
                        <a:t>S</a:t>
                      </a:r>
                      <a:r>
                        <a:rPr lang="en-US" altLang="zh-HK" sz="2200" dirty="0"/>
                        <a:t> = </a:t>
                      </a:r>
                      <a:r>
                        <a:rPr lang="en-US" altLang="zh-HK" sz="2200" dirty="0">
                          <a:latin typeface="Verdana" panose="020B0604030504040204" pitchFamily="34" charset="0"/>
                          <a:ea typeface="Verdana" panose="020B0604030504040204" pitchFamily="34" charset="0"/>
                        </a:rPr>
                        <a: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vMerge="1">
                  <a:txBody>
                    <a:bodyPr/>
                    <a:lstStyle/>
                    <a:p>
                      <a:pPr algn="l"/>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200" b="0" dirty="0">
                          <a:solidFill>
                            <a:schemeClr val="tx1"/>
                          </a:solidFill>
                          <a:latin typeface="+mn-lt"/>
                          <a:cs typeface="Arial" panose="020B0604020202020204" pitchFamily="34" charset="0"/>
                        </a:rPr>
                        <a:t>P remains</a:t>
                      </a:r>
                    </a:p>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200" b="0" dirty="0">
                          <a:solidFill>
                            <a:schemeClr val="tx1"/>
                          </a:solidFill>
                          <a:latin typeface="+mn-lt"/>
                          <a:cs typeface="Arial" panose="020B0604020202020204" pitchFamily="34" charset="0"/>
                        </a:rPr>
                        <a:t>unchanged</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chemeClr val="tx1"/>
                          </a:solidFill>
                          <a:latin typeface="+mn-lt"/>
                          <a:cs typeface="Arial" panose="020B0604020202020204" pitchFamily="34" charset="0"/>
                        </a:rPr>
                        <a:t>Q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chemeClr val="tx1"/>
                          </a:solidFill>
                          <a:latin typeface="+mn-lt"/>
                          <a:cs typeface="Arial" panose="020B0604020202020204" pitchFamily="34" charset="0"/>
                        </a:rPr>
                        <a:t>TR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19" name="矩形 18"/>
          <p:cNvSpPr/>
          <p:nvPr/>
        </p:nvSpPr>
        <p:spPr>
          <a:xfrm>
            <a:off x="467544" y="6114782"/>
            <a:ext cx="6624736" cy="369332"/>
          </a:xfrm>
          <a:prstGeom prst="rect">
            <a:avLst/>
          </a:prstGeom>
        </p:spPr>
        <p:txBody>
          <a:bodyPr wrap="square">
            <a:spAutoFit/>
          </a:bodyPr>
          <a:lstStyle/>
          <a:p>
            <a:r>
              <a:rPr lang="en-US" altLang="zh-HK" b="1" dirty="0"/>
              <a:t>Table 5.4	Effect of an increase in demand on total revenue</a:t>
            </a:r>
          </a:p>
        </p:txBody>
      </p:sp>
    </p:spTree>
    <p:extLst>
      <p:ext uri="{BB962C8B-B14F-4D97-AF65-F5344CB8AC3E}">
        <p14:creationId xmlns:p14="http://schemas.microsoft.com/office/powerpoint/2010/main" val="2525361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t>Learning tips 5.4 (cont’d) </a:t>
            </a:r>
            <a:br>
              <a:rPr lang="en-US" altLang="zh-HK" dirty="0"/>
            </a:br>
            <a:r>
              <a:rPr lang="en-US" altLang="zh-HK" sz="2700" dirty="0"/>
              <a:t>Effects of the changes in demand on total revenue</a:t>
            </a:r>
            <a:endParaRPr lang="zh-HK" altLang="en-US" sz="2700" dirty="0"/>
          </a:p>
        </p:txBody>
      </p:sp>
      <p:sp>
        <p:nvSpPr>
          <p:cNvPr id="3" name="內容版面配置區 2"/>
          <p:cNvSpPr>
            <a:spLocks noGrp="1"/>
          </p:cNvSpPr>
          <p:nvPr>
            <p:ph idx="1"/>
          </p:nvPr>
        </p:nvSpPr>
        <p:spPr>
          <a:xfrm>
            <a:off x="457200" y="1196752"/>
            <a:ext cx="8229600" cy="830997"/>
          </a:xfrm>
        </p:spPr>
        <p:txBody>
          <a:bodyPr/>
          <a:lstStyle/>
          <a:p>
            <a:r>
              <a:rPr lang="en-US" altLang="zh-HK" dirty="0"/>
              <a:t>Fig. 5.22 illustrates the above </a:t>
            </a:r>
            <a:br>
              <a:rPr lang="en-US" altLang="zh-HK" dirty="0"/>
            </a:br>
            <a:r>
              <a:rPr lang="en-US" altLang="zh-HK" dirty="0"/>
              <a:t>table graphically.</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103</a:t>
            </a:fld>
            <a:endParaRPr lang="zh-HK" altLang="en-US" dirty="0"/>
          </a:p>
        </p:txBody>
      </p:sp>
      <p:grpSp>
        <p:nvGrpSpPr>
          <p:cNvPr id="5" name="群組 4"/>
          <p:cNvGrpSpPr/>
          <p:nvPr/>
        </p:nvGrpSpPr>
        <p:grpSpPr>
          <a:xfrm>
            <a:off x="457200" y="2427168"/>
            <a:ext cx="3970109" cy="3018056"/>
            <a:chOff x="2535362" y="2378936"/>
            <a:chExt cx="3970109" cy="3018056"/>
          </a:xfrm>
        </p:grpSpPr>
        <p:sp>
          <p:nvSpPr>
            <p:cNvPr id="107" name="矩形 106"/>
            <p:cNvSpPr/>
            <p:nvPr/>
          </p:nvSpPr>
          <p:spPr bwMode="auto">
            <a:xfrm>
              <a:off x="3959976" y="4005064"/>
              <a:ext cx="414000" cy="972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06" name="矩形 105"/>
            <p:cNvSpPr/>
            <p:nvPr/>
          </p:nvSpPr>
          <p:spPr bwMode="auto">
            <a:xfrm>
              <a:off x="2987824" y="3789040"/>
              <a:ext cx="1404000" cy="342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101" name="直線接點 100"/>
            <p:cNvCxnSpPr/>
            <p:nvPr/>
          </p:nvCxnSpPr>
          <p:spPr bwMode="auto">
            <a:xfrm flipV="1">
              <a:off x="2940862" y="4130185"/>
              <a:ext cx="1008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bwMode="auto">
            <a:xfrm>
              <a:off x="3078286" y="3319747"/>
              <a:ext cx="1728787" cy="157797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85" name="群組 1"/>
            <p:cNvGrpSpPr>
              <a:grpSpLocks/>
            </p:cNvGrpSpPr>
            <p:nvPr/>
          </p:nvGrpSpPr>
          <p:grpSpPr bwMode="auto">
            <a:xfrm>
              <a:off x="2535362" y="2699829"/>
              <a:ext cx="3795712" cy="2697163"/>
              <a:chOff x="2690148" y="3141658"/>
              <a:chExt cx="3794605" cy="2696025"/>
            </a:xfrm>
          </p:grpSpPr>
          <p:cxnSp>
            <p:nvCxnSpPr>
              <p:cNvPr id="87" name="直線接點 86"/>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文字方塊 88"/>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90" name="文字方塊 89"/>
              <p:cNvSpPr txBox="1"/>
              <p:nvPr/>
            </p:nvSpPr>
            <p:spPr bwMode="auto">
              <a:xfrm>
                <a:off x="6032447" y="5218819"/>
                <a:ext cx="452306" cy="369731"/>
              </a:xfrm>
              <a:prstGeom prst="rect">
                <a:avLst/>
              </a:prstGeom>
              <a:noFill/>
            </p:spPr>
            <p:txBody>
              <a:bodyPr>
                <a:spAutoFit/>
              </a:bodyPr>
              <a:lstStyle/>
              <a:p>
                <a:pPr>
                  <a:defRPr/>
                </a:pPr>
                <a:r>
                  <a:rPr lang="en-US" altLang="zh-HK" dirty="0"/>
                  <a:t>Q</a:t>
                </a:r>
                <a:endParaRPr lang="zh-HK" altLang="en-US" dirty="0"/>
              </a:p>
            </p:txBody>
          </p:sp>
          <p:sp>
            <p:nvSpPr>
              <p:cNvPr id="91" name="文字方塊 90"/>
              <p:cNvSpPr txBox="1"/>
              <p:nvPr/>
            </p:nvSpPr>
            <p:spPr bwMode="auto">
              <a:xfrm>
                <a:off x="2998504" y="3141658"/>
                <a:ext cx="457067" cy="368145"/>
              </a:xfrm>
              <a:prstGeom prst="rect">
                <a:avLst/>
              </a:prstGeom>
              <a:noFill/>
            </p:spPr>
            <p:txBody>
              <a:bodyPr wrap="square">
                <a:spAutoFit/>
              </a:bodyPr>
              <a:lstStyle/>
              <a:p>
                <a:pPr>
                  <a:defRPr/>
                </a:pPr>
                <a:r>
                  <a:rPr lang="en-US" altLang="zh-HK" dirty="0"/>
                  <a:t>P</a:t>
                </a:r>
                <a:endParaRPr lang="zh-HK" altLang="en-US" dirty="0"/>
              </a:p>
            </p:txBody>
          </p:sp>
          <p:sp>
            <p:nvSpPr>
              <p:cNvPr id="92" name="文字方塊 91"/>
              <p:cNvSpPr txBox="1"/>
              <p:nvPr/>
            </p:nvSpPr>
            <p:spPr bwMode="auto">
              <a:xfrm>
                <a:off x="2690148" y="4006220"/>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93" name="文字方塊 92"/>
              <p:cNvSpPr txBox="1"/>
              <p:nvPr/>
            </p:nvSpPr>
            <p:spPr bwMode="auto">
              <a:xfrm>
                <a:off x="5374075" y="4898280"/>
                <a:ext cx="452306" cy="368145"/>
              </a:xfrm>
              <a:prstGeom prst="rect">
                <a:avLst/>
              </a:prstGeom>
              <a:noFill/>
            </p:spPr>
            <p:txBody>
              <a:bodyPr>
                <a:spAutoFit/>
              </a:bodyPr>
              <a:lstStyle/>
              <a:p>
                <a:pPr>
                  <a:defRPr/>
                </a:pPr>
                <a:r>
                  <a:rPr lang="en-US" altLang="zh-HK" dirty="0"/>
                  <a:t>D</a:t>
                </a:r>
                <a:r>
                  <a:rPr lang="en-US" altLang="zh-HK" baseline="-25000" dirty="0"/>
                  <a:t>2</a:t>
                </a:r>
                <a:endParaRPr lang="zh-HK" altLang="en-US" baseline="-25000" dirty="0"/>
              </a:p>
            </p:txBody>
          </p:sp>
          <p:sp>
            <p:nvSpPr>
              <p:cNvPr id="94" name="文字方塊 93"/>
              <p:cNvSpPr txBox="1"/>
              <p:nvPr/>
            </p:nvSpPr>
            <p:spPr bwMode="auto">
              <a:xfrm>
                <a:off x="2690148" y="4374365"/>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95" name="文字方塊 94"/>
              <p:cNvSpPr txBox="1"/>
              <p:nvPr/>
            </p:nvSpPr>
            <p:spPr bwMode="auto">
              <a:xfrm>
                <a:off x="3954769" y="5456844"/>
                <a:ext cx="555463" cy="368145"/>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96" name="文字方塊 95"/>
              <p:cNvSpPr txBox="1"/>
              <p:nvPr/>
            </p:nvSpPr>
            <p:spPr bwMode="auto">
              <a:xfrm>
                <a:off x="4386691" y="5467951"/>
                <a:ext cx="555463" cy="369732"/>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grpSp>
        <p:cxnSp>
          <p:nvCxnSpPr>
            <p:cNvPr id="75" name="直線接點 74"/>
            <p:cNvCxnSpPr/>
            <p:nvPr/>
          </p:nvCxnSpPr>
          <p:spPr bwMode="auto">
            <a:xfrm flipV="1">
              <a:off x="2987984" y="3778427"/>
              <a:ext cx="1440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bwMode="auto">
            <a:xfrm>
              <a:off x="3967525" y="4156168"/>
              <a:ext cx="0" cy="79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bwMode="auto">
            <a:xfrm>
              <a:off x="4376390" y="3840890"/>
              <a:ext cx="0" cy="111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bwMode="auto">
            <a:xfrm>
              <a:off x="4139952" y="5244592"/>
              <a:ext cx="187325"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bwMode="auto">
            <a:xfrm>
              <a:off x="2783011" y="3933056"/>
              <a:ext cx="0" cy="161925"/>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bwMode="auto">
            <a:xfrm>
              <a:off x="3533511" y="3524989"/>
              <a:ext cx="301571"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2" name="橢圓 81"/>
            <p:cNvSpPr/>
            <p:nvPr/>
          </p:nvSpPr>
          <p:spPr bwMode="auto">
            <a:xfrm>
              <a:off x="2910011" y="4077072"/>
              <a:ext cx="103188" cy="103187"/>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4" name="橢圓 83"/>
            <p:cNvSpPr/>
            <p:nvPr/>
          </p:nvSpPr>
          <p:spPr bwMode="auto">
            <a:xfrm>
              <a:off x="3923928" y="4946142"/>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9" name="橢圓 68"/>
            <p:cNvSpPr/>
            <p:nvPr/>
          </p:nvSpPr>
          <p:spPr bwMode="auto">
            <a:xfrm>
              <a:off x="2910011" y="3726040"/>
              <a:ext cx="103188" cy="104775"/>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1" name="橢圓 70"/>
            <p:cNvSpPr/>
            <p:nvPr/>
          </p:nvSpPr>
          <p:spPr bwMode="auto">
            <a:xfrm>
              <a:off x="4324796" y="4946142"/>
              <a:ext cx="103188" cy="103187"/>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97" name="直線接點 96"/>
            <p:cNvCxnSpPr/>
            <p:nvPr/>
          </p:nvCxnSpPr>
          <p:spPr bwMode="auto">
            <a:xfrm>
              <a:off x="3687891" y="3165189"/>
              <a:ext cx="1575593" cy="1412430"/>
            </a:xfrm>
            <a:prstGeom prst="line">
              <a:avLst/>
            </a:prstGeom>
            <a:ln w="38100">
              <a:solidFill>
                <a:srgbClr val="9F348B"/>
              </a:solidFill>
            </a:ln>
          </p:spPr>
          <p:style>
            <a:lnRef idx="1">
              <a:schemeClr val="accent1"/>
            </a:lnRef>
            <a:fillRef idx="0">
              <a:schemeClr val="accent1"/>
            </a:fillRef>
            <a:effectRef idx="0">
              <a:schemeClr val="accent1"/>
            </a:effectRef>
            <a:fontRef idx="minor">
              <a:schemeClr val="tx1"/>
            </a:fontRef>
          </p:style>
        </p:cxnSp>
        <p:cxnSp>
          <p:nvCxnSpPr>
            <p:cNvPr id="99" name="直線接點 98"/>
            <p:cNvCxnSpPr/>
            <p:nvPr/>
          </p:nvCxnSpPr>
          <p:spPr bwMode="auto">
            <a:xfrm flipV="1">
              <a:off x="3247002" y="3319747"/>
              <a:ext cx="1661672" cy="1458120"/>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sp>
          <p:nvSpPr>
            <p:cNvPr id="70" name="橢圓 69"/>
            <p:cNvSpPr/>
            <p:nvPr/>
          </p:nvSpPr>
          <p:spPr bwMode="auto">
            <a:xfrm>
              <a:off x="4341424" y="3726040"/>
              <a:ext cx="103188" cy="10318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3" name="橢圓 82"/>
            <p:cNvSpPr/>
            <p:nvPr/>
          </p:nvSpPr>
          <p:spPr bwMode="auto">
            <a:xfrm>
              <a:off x="3923928" y="4077072"/>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03" name="文字方塊 102"/>
            <p:cNvSpPr txBox="1"/>
            <p:nvPr/>
          </p:nvSpPr>
          <p:spPr bwMode="auto">
            <a:xfrm>
              <a:off x="4767634" y="4644876"/>
              <a:ext cx="452438" cy="368300"/>
            </a:xfrm>
            <a:prstGeom prst="rect">
              <a:avLst/>
            </a:prstGeom>
            <a:noFill/>
          </p:spPr>
          <p:txBody>
            <a:bodyPr>
              <a:spAutoFit/>
            </a:bodyPr>
            <a:lstStyle/>
            <a:p>
              <a:pPr>
                <a:defRPr/>
              </a:pPr>
              <a:r>
                <a:rPr lang="en-US" altLang="zh-HK" dirty="0"/>
                <a:t>D</a:t>
              </a:r>
              <a:r>
                <a:rPr lang="en-US" altLang="zh-HK" baseline="-25000" dirty="0"/>
                <a:t>1</a:t>
              </a:r>
              <a:endParaRPr lang="zh-HK" altLang="en-US" baseline="-25000" dirty="0"/>
            </a:p>
          </p:txBody>
        </p:sp>
        <p:sp>
          <p:nvSpPr>
            <p:cNvPr id="104" name="文字方塊 103"/>
            <p:cNvSpPr txBox="1"/>
            <p:nvPr/>
          </p:nvSpPr>
          <p:spPr bwMode="auto">
            <a:xfrm>
              <a:off x="4860032" y="3073748"/>
              <a:ext cx="452438" cy="368300"/>
            </a:xfrm>
            <a:prstGeom prst="rect">
              <a:avLst/>
            </a:prstGeom>
            <a:noFill/>
          </p:spPr>
          <p:txBody>
            <a:bodyPr>
              <a:spAutoFit/>
            </a:bodyPr>
            <a:lstStyle/>
            <a:p>
              <a:pPr>
                <a:defRPr/>
              </a:pPr>
              <a:r>
                <a:rPr lang="en-US" altLang="zh-HK" dirty="0"/>
                <a:t>S</a:t>
              </a:r>
              <a:endParaRPr lang="zh-HK" altLang="en-US" baseline="-25000" dirty="0"/>
            </a:p>
          </p:txBody>
        </p:sp>
        <p:sp>
          <p:nvSpPr>
            <p:cNvPr id="105" name="文字方塊 104"/>
            <p:cNvSpPr txBox="1"/>
            <p:nvPr/>
          </p:nvSpPr>
          <p:spPr bwMode="auto">
            <a:xfrm>
              <a:off x="2567081" y="2378936"/>
              <a:ext cx="3938390" cy="461665"/>
            </a:xfrm>
            <a:prstGeom prst="rect">
              <a:avLst/>
            </a:prstGeom>
            <a:noFill/>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400" b="1" kern="1200" dirty="0">
                  <a:solidFill>
                    <a:schemeClr val="dk1"/>
                  </a:solidFill>
                  <a:effectLst/>
                  <a:latin typeface="+mn-lt"/>
                  <a:ea typeface="+mn-ea"/>
                  <a:cs typeface="+mn-cs"/>
                </a:rPr>
                <a:t>0 &lt; E</a:t>
              </a:r>
              <a:r>
                <a:rPr lang="en-US" altLang="zh-HK" sz="2400" b="1" kern="1200" baseline="-25000" dirty="0">
                  <a:solidFill>
                    <a:schemeClr val="dk1"/>
                  </a:solidFill>
                  <a:effectLst/>
                  <a:latin typeface="+mn-lt"/>
                  <a:ea typeface="+mn-ea"/>
                  <a:cs typeface="+mn-cs"/>
                </a:rPr>
                <a:t>S</a:t>
              </a:r>
              <a:r>
                <a:rPr lang="en-US" altLang="zh-HK" sz="2400" b="1" kern="1200" dirty="0">
                  <a:solidFill>
                    <a:schemeClr val="dk1"/>
                  </a:solidFill>
                  <a:effectLst/>
                  <a:latin typeface="+mn-lt"/>
                  <a:ea typeface="+mn-ea"/>
                  <a:cs typeface="+mn-cs"/>
                </a:rPr>
                <a:t> &lt; ∞</a:t>
              </a:r>
              <a:endParaRPr lang="zh-HK" altLang="en-US" sz="2400" b="1" baseline="0" dirty="0">
                <a:solidFill>
                  <a:schemeClr val="tx1"/>
                </a:solidFill>
                <a:latin typeface="+mn-lt"/>
                <a:cs typeface="Arial" panose="020B0604020202020204" pitchFamily="34" charset="0"/>
              </a:endParaRPr>
            </a:p>
          </p:txBody>
        </p:sp>
      </p:grpSp>
      <p:grpSp>
        <p:nvGrpSpPr>
          <p:cNvPr id="39" name="群組 38"/>
          <p:cNvGrpSpPr/>
          <p:nvPr/>
        </p:nvGrpSpPr>
        <p:grpSpPr>
          <a:xfrm>
            <a:off x="4489549" y="1196752"/>
            <a:ext cx="3754859" cy="2672556"/>
            <a:chOff x="2576215" y="2636912"/>
            <a:chExt cx="3754859" cy="2672556"/>
          </a:xfrm>
        </p:grpSpPr>
        <p:sp>
          <p:nvSpPr>
            <p:cNvPr id="40" name="矩形 39"/>
            <p:cNvSpPr/>
            <p:nvPr/>
          </p:nvSpPr>
          <p:spPr bwMode="auto">
            <a:xfrm>
              <a:off x="2987984" y="3436634"/>
              <a:ext cx="990016" cy="693551"/>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41" name="直線接點 40"/>
            <p:cNvCxnSpPr/>
            <p:nvPr/>
          </p:nvCxnSpPr>
          <p:spPr bwMode="auto">
            <a:xfrm flipV="1">
              <a:off x="2940862" y="4130185"/>
              <a:ext cx="1008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auto">
            <a:xfrm>
              <a:off x="3078286" y="3319747"/>
              <a:ext cx="1728787" cy="157797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43" name="群組 1"/>
            <p:cNvGrpSpPr>
              <a:grpSpLocks/>
            </p:cNvGrpSpPr>
            <p:nvPr/>
          </p:nvGrpSpPr>
          <p:grpSpPr bwMode="auto">
            <a:xfrm>
              <a:off x="2576215" y="3026854"/>
              <a:ext cx="3754859" cy="2282614"/>
              <a:chOff x="2730990" y="3468545"/>
              <a:chExt cx="3753763" cy="2281651"/>
            </a:xfrm>
          </p:grpSpPr>
          <p:cxnSp>
            <p:nvCxnSpPr>
              <p:cNvPr id="56" name="直線接點 55"/>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59" name="文字方塊 58"/>
              <p:cNvSpPr txBox="1"/>
              <p:nvPr/>
            </p:nvSpPr>
            <p:spPr bwMode="auto">
              <a:xfrm>
                <a:off x="6032447" y="5218819"/>
                <a:ext cx="452306" cy="369731"/>
              </a:xfrm>
              <a:prstGeom prst="rect">
                <a:avLst/>
              </a:prstGeom>
              <a:noFill/>
            </p:spPr>
            <p:txBody>
              <a:bodyPr>
                <a:spAutoFit/>
              </a:bodyPr>
              <a:lstStyle/>
              <a:p>
                <a:pPr>
                  <a:defRPr/>
                </a:pPr>
                <a:r>
                  <a:rPr lang="en-US" altLang="zh-HK" dirty="0"/>
                  <a:t>Q</a:t>
                </a:r>
                <a:endParaRPr lang="zh-HK" altLang="en-US" dirty="0"/>
              </a:p>
            </p:txBody>
          </p:sp>
          <p:sp>
            <p:nvSpPr>
              <p:cNvPr id="60" name="文字方塊 59"/>
              <p:cNvSpPr txBox="1"/>
              <p:nvPr/>
            </p:nvSpPr>
            <p:spPr bwMode="auto">
              <a:xfrm>
                <a:off x="2730990" y="3654588"/>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61" name="文字方塊 60"/>
              <p:cNvSpPr txBox="1"/>
              <p:nvPr/>
            </p:nvSpPr>
            <p:spPr bwMode="auto">
              <a:xfrm>
                <a:off x="5374075" y="4898280"/>
                <a:ext cx="452306" cy="368145"/>
              </a:xfrm>
              <a:prstGeom prst="rect">
                <a:avLst/>
              </a:prstGeom>
              <a:noFill/>
            </p:spPr>
            <p:txBody>
              <a:bodyPr>
                <a:spAutoFit/>
              </a:bodyPr>
              <a:lstStyle/>
              <a:p>
                <a:pPr>
                  <a:defRPr/>
                </a:pPr>
                <a:r>
                  <a:rPr lang="en-US" altLang="zh-HK" dirty="0"/>
                  <a:t>D</a:t>
                </a:r>
                <a:r>
                  <a:rPr lang="en-US" altLang="zh-HK" baseline="-25000" dirty="0"/>
                  <a:t>2</a:t>
                </a:r>
                <a:endParaRPr lang="zh-HK" altLang="en-US" baseline="-25000" dirty="0"/>
              </a:p>
            </p:txBody>
          </p:sp>
          <p:sp>
            <p:nvSpPr>
              <p:cNvPr id="62" name="文字方塊 61"/>
              <p:cNvSpPr txBox="1"/>
              <p:nvPr/>
            </p:nvSpPr>
            <p:spPr bwMode="auto">
              <a:xfrm>
                <a:off x="2730990" y="4374365"/>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63" name="文字方塊 62"/>
              <p:cNvSpPr txBox="1"/>
              <p:nvPr/>
            </p:nvSpPr>
            <p:spPr bwMode="auto">
              <a:xfrm>
                <a:off x="3954769" y="5382051"/>
                <a:ext cx="555463" cy="368145"/>
              </a:xfrm>
              <a:prstGeom prst="rect">
                <a:avLst/>
              </a:prstGeom>
              <a:noFill/>
            </p:spPr>
            <p:txBody>
              <a:bodyPr>
                <a:spAutoFit/>
              </a:bodyPr>
              <a:lstStyle/>
              <a:p>
                <a:pPr>
                  <a:defRPr/>
                </a:pPr>
                <a:r>
                  <a:rPr lang="en-US" altLang="zh-HK" dirty="0"/>
                  <a:t>Q</a:t>
                </a:r>
                <a:endParaRPr lang="zh-HK" altLang="en-US" baseline="-25000" dirty="0"/>
              </a:p>
            </p:txBody>
          </p:sp>
        </p:grpSp>
        <p:cxnSp>
          <p:nvCxnSpPr>
            <p:cNvPr id="44" name="直線單箭頭接點 43"/>
            <p:cNvCxnSpPr/>
            <p:nvPr/>
          </p:nvCxnSpPr>
          <p:spPr bwMode="auto">
            <a:xfrm>
              <a:off x="2783011" y="3671828"/>
              <a:ext cx="0" cy="28800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bwMode="auto">
            <a:xfrm>
              <a:off x="4434011" y="4315049"/>
              <a:ext cx="301571"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auto">
            <a:xfrm>
              <a:off x="3687891" y="3165189"/>
              <a:ext cx="1575593" cy="1412430"/>
            </a:xfrm>
            <a:prstGeom prst="line">
              <a:avLst/>
            </a:prstGeom>
            <a:ln w="38100">
              <a:solidFill>
                <a:srgbClr val="9F348B"/>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auto">
            <a:xfrm flipV="1">
              <a:off x="3978000" y="2924944"/>
              <a:ext cx="5909" cy="207803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sp>
          <p:nvSpPr>
            <p:cNvPr id="48" name="橢圓 47"/>
            <p:cNvSpPr/>
            <p:nvPr/>
          </p:nvSpPr>
          <p:spPr bwMode="auto">
            <a:xfrm>
              <a:off x="3923928" y="4077072"/>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9" name="文字方塊 48"/>
            <p:cNvSpPr txBox="1"/>
            <p:nvPr/>
          </p:nvSpPr>
          <p:spPr bwMode="auto">
            <a:xfrm>
              <a:off x="4767634" y="4644876"/>
              <a:ext cx="452438" cy="368300"/>
            </a:xfrm>
            <a:prstGeom prst="rect">
              <a:avLst/>
            </a:prstGeom>
            <a:noFill/>
          </p:spPr>
          <p:txBody>
            <a:bodyPr>
              <a:spAutoFit/>
            </a:bodyPr>
            <a:lstStyle/>
            <a:p>
              <a:pPr>
                <a:defRPr/>
              </a:pPr>
              <a:r>
                <a:rPr lang="en-US" altLang="zh-HK" dirty="0"/>
                <a:t>D</a:t>
              </a:r>
              <a:r>
                <a:rPr lang="en-US" altLang="zh-HK" baseline="-25000" dirty="0"/>
                <a:t>1</a:t>
              </a:r>
              <a:endParaRPr lang="zh-HK" altLang="en-US" baseline="-25000" dirty="0"/>
            </a:p>
          </p:txBody>
        </p:sp>
        <p:sp>
          <p:nvSpPr>
            <p:cNvPr id="50" name="文字方塊 49"/>
            <p:cNvSpPr txBox="1"/>
            <p:nvPr/>
          </p:nvSpPr>
          <p:spPr bwMode="auto">
            <a:xfrm>
              <a:off x="3831530" y="2636912"/>
              <a:ext cx="452438" cy="368300"/>
            </a:xfrm>
            <a:prstGeom prst="rect">
              <a:avLst/>
            </a:prstGeom>
            <a:noFill/>
          </p:spPr>
          <p:txBody>
            <a:bodyPr>
              <a:spAutoFit/>
            </a:bodyPr>
            <a:lstStyle/>
            <a:p>
              <a:pPr>
                <a:defRPr/>
              </a:pPr>
              <a:r>
                <a:rPr lang="en-US" altLang="zh-HK" dirty="0"/>
                <a:t>S</a:t>
              </a:r>
              <a:endParaRPr lang="zh-HK" altLang="en-US" baseline="-25000" dirty="0"/>
            </a:p>
          </p:txBody>
        </p:sp>
        <p:sp>
          <p:nvSpPr>
            <p:cNvPr id="51" name="文字方塊 50"/>
            <p:cNvSpPr txBox="1"/>
            <p:nvPr/>
          </p:nvSpPr>
          <p:spPr bwMode="auto">
            <a:xfrm>
              <a:off x="4498999" y="2924944"/>
              <a:ext cx="1033388" cy="461665"/>
            </a:xfrm>
            <a:prstGeom prst="rect">
              <a:avLst/>
            </a:prstGeom>
            <a:noFill/>
          </p:spPr>
          <p:txBody>
            <a:bodyPr wrap="square">
              <a:spAutoFit/>
            </a:bodyPr>
            <a:lstStyle/>
            <a:p>
              <a:pPr>
                <a:spcBef>
                  <a:spcPts val="1200"/>
                </a:spcBef>
              </a:pPr>
              <a:r>
                <a:rPr lang="en-US" altLang="zh-HK" sz="2400" b="1" dirty="0"/>
                <a:t>E</a:t>
              </a:r>
              <a:r>
                <a:rPr lang="en-US" altLang="zh-HK" sz="2400" b="1" baseline="-25000" dirty="0"/>
                <a:t>S</a:t>
              </a:r>
              <a:r>
                <a:rPr lang="en-US" altLang="zh-HK" sz="2400" b="1" dirty="0"/>
                <a:t> = 0</a:t>
              </a:r>
            </a:p>
          </p:txBody>
        </p:sp>
        <p:cxnSp>
          <p:nvCxnSpPr>
            <p:cNvPr id="53" name="直線接點 52"/>
            <p:cNvCxnSpPr/>
            <p:nvPr/>
          </p:nvCxnSpPr>
          <p:spPr bwMode="auto">
            <a:xfrm flipV="1">
              <a:off x="2987984" y="3429000"/>
              <a:ext cx="1008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橢圓 53"/>
            <p:cNvSpPr/>
            <p:nvPr/>
          </p:nvSpPr>
          <p:spPr bwMode="auto">
            <a:xfrm>
              <a:off x="3923928" y="3382168"/>
              <a:ext cx="103188" cy="10318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5" name="文字方塊 54"/>
            <p:cNvSpPr txBox="1"/>
            <p:nvPr/>
          </p:nvSpPr>
          <p:spPr bwMode="auto">
            <a:xfrm>
              <a:off x="2843808" y="2699829"/>
              <a:ext cx="457200" cy="368300"/>
            </a:xfrm>
            <a:prstGeom prst="rect">
              <a:avLst/>
            </a:prstGeom>
            <a:noFill/>
          </p:spPr>
          <p:txBody>
            <a:bodyPr wrap="square">
              <a:spAutoFit/>
            </a:bodyPr>
            <a:lstStyle/>
            <a:p>
              <a:pPr>
                <a:defRPr/>
              </a:pPr>
              <a:r>
                <a:rPr lang="en-US" altLang="zh-HK" dirty="0"/>
                <a:t>P</a:t>
              </a:r>
              <a:endParaRPr lang="zh-HK" altLang="en-US" dirty="0"/>
            </a:p>
          </p:txBody>
        </p:sp>
      </p:grpSp>
      <p:grpSp>
        <p:nvGrpSpPr>
          <p:cNvPr id="64" name="群組 63"/>
          <p:cNvGrpSpPr/>
          <p:nvPr/>
        </p:nvGrpSpPr>
        <p:grpSpPr>
          <a:xfrm>
            <a:off x="4489549" y="3876038"/>
            <a:ext cx="3754859" cy="2673387"/>
            <a:chOff x="2576215" y="2699829"/>
            <a:chExt cx="3754859" cy="2673387"/>
          </a:xfrm>
        </p:grpSpPr>
        <p:sp>
          <p:nvSpPr>
            <p:cNvPr id="65" name="矩形 64"/>
            <p:cNvSpPr/>
            <p:nvPr/>
          </p:nvSpPr>
          <p:spPr bwMode="auto">
            <a:xfrm>
              <a:off x="3989949" y="4144400"/>
              <a:ext cx="777685" cy="83268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66" name="直線接點 65"/>
            <p:cNvCxnSpPr/>
            <p:nvPr/>
          </p:nvCxnSpPr>
          <p:spPr bwMode="auto">
            <a:xfrm>
              <a:off x="3078286" y="3319747"/>
              <a:ext cx="1728787" cy="157797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67" name="群組 1"/>
            <p:cNvGrpSpPr>
              <a:grpSpLocks/>
            </p:cNvGrpSpPr>
            <p:nvPr/>
          </p:nvGrpSpPr>
          <p:grpSpPr bwMode="auto">
            <a:xfrm>
              <a:off x="2576215" y="3026854"/>
              <a:ext cx="3754859" cy="2192338"/>
              <a:chOff x="2730990" y="3468545"/>
              <a:chExt cx="3753763" cy="2191413"/>
            </a:xfrm>
          </p:grpSpPr>
          <p:cxnSp>
            <p:nvCxnSpPr>
              <p:cNvPr id="116" name="直線接點 115"/>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文字方塊 117"/>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119" name="文字方塊 118"/>
              <p:cNvSpPr txBox="1"/>
              <p:nvPr/>
            </p:nvSpPr>
            <p:spPr bwMode="auto">
              <a:xfrm>
                <a:off x="6032447" y="5218819"/>
                <a:ext cx="452306" cy="369731"/>
              </a:xfrm>
              <a:prstGeom prst="rect">
                <a:avLst/>
              </a:prstGeom>
              <a:noFill/>
            </p:spPr>
            <p:txBody>
              <a:bodyPr>
                <a:spAutoFit/>
              </a:bodyPr>
              <a:lstStyle/>
              <a:p>
                <a:pPr>
                  <a:defRPr/>
                </a:pPr>
                <a:r>
                  <a:rPr lang="en-US" altLang="zh-HK" dirty="0"/>
                  <a:t>Q</a:t>
                </a:r>
                <a:endParaRPr lang="zh-HK" altLang="en-US" dirty="0"/>
              </a:p>
            </p:txBody>
          </p:sp>
          <p:sp>
            <p:nvSpPr>
              <p:cNvPr id="120" name="文字方塊 119"/>
              <p:cNvSpPr txBox="1"/>
              <p:nvPr/>
            </p:nvSpPr>
            <p:spPr bwMode="auto">
              <a:xfrm>
                <a:off x="5374075" y="4898280"/>
                <a:ext cx="452306" cy="368145"/>
              </a:xfrm>
              <a:prstGeom prst="rect">
                <a:avLst/>
              </a:prstGeom>
              <a:noFill/>
            </p:spPr>
            <p:txBody>
              <a:bodyPr>
                <a:spAutoFit/>
              </a:bodyPr>
              <a:lstStyle/>
              <a:p>
                <a:pPr>
                  <a:defRPr/>
                </a:pPr>
                <a:r>
                  <a:rPr lang="en-US" altLang="zh-HK" dirty="0"/>
                  <a:t>D</a:t>
                </a:r>
                <a:r>
                  <a:rPr lang="en-US" altLang="zh-HK" baseline="-25000" dirty="0"/>
                  <a:t>2</a:t>
                </a:r>
                <a:endParaRPr lang="zh-HK" altLang="en-US" baseline="-25000" dirty="0"/>
              </a:p>
            </p:txBody>
          </p:sp>
          <p:sp>
            <p:nvSpPr>
              <p:cNvPr id="121" name="文字方塊 120"/>
              <p:cNvSpPr txBox="1"/>
              <p:nvPr/>
            </p:nvSpPr>
            <p:spPr bwMode="auto">
              <a:xfrm>
                <a:off x="2730990" y="4374365"/>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grpSp>
        <p:cxnSp>
          <p:nvCxnSpPr>
            <p:cNvPr id="68" name="直線單箭頭接點 67"/>
            <p:cNvCxnSpPr/>
            <p:nvPr/>
          </p:nvCxnSpPr>
          <p:spPr bwMode="auto">
            <a:xfrm>
              <a:off x="3649566" y="3573016"/>
              <a:ext cx="301571"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bwMode="auto">
            <a:xfrm>
              <a:off x="3687891" y="3165189"/>
              <a:ext cx="1575593" cy="1412430"/>
            </a:xfrm>
            <a:prstGeom prst="line">
              <a:avLst/>
            </a:prstGeom>
            <a:ln w="38100">
              <a:solidFill>
                <a:srgbClr val="9F348B"/>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bwMode="auto">
            <a:xfrm flipV="1">
              <a:off x="2969888" y="4129459"/>
              <a:ext cx="2754240" cy="0"/>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sp>
          <p:nvSpPr>
            <p:cNvPr id="77" name="文字方塊 76"/>
            <p:cNvSpPr txBox="1"/>
            <p:nvPr/>
          </p:nvSpPr>
          <p:spPr bwMode="auto">
            <a:xfrm>
              <a:off x="4767634" y="4644876"/>
              <a:ext cx="452438" cy="368300"/>
            </a:xfrm>
            <a:prstGeom prst="rect">
              <a:avLst/>
            </a:prstGeom>
            <a:noFill/>
          </p:spPr>
          <p:txBody>
            <a:bodyPr>
              <a:spAutoFit/>
            </a:bodyPr>
            <a:lstStyle/>
            <a:p>
              <a:pPr>
                <a:defRPr/>
              </a:pPr>
              <a:r>
                <a:rPr lang="en-US" altLang="zh-HK" dirty="0"/>
                <a:t>D</a:t>
              </a:r>
              <a:r>
                <a:rPr lang="en-US" altLang="zh-HK" baseline="-25000" dirty="0"/>
                <a:t>1</a:t>
              </a:r>
              <a:endParaRPr lang="zh-HK" altLang="en-US" baseline="-25000" dirty="0"/>
            </a:p>
          </p:txBody>
        </p:sp>
        <p:sp>
          <p:nvSpPr>
            <p:cNvPr id="86" name="文字方塊 85"/>
            <p:cNvSpPr txBox="1"/>
            <p:nvPr/>
          </p:nvSpPr>
          <p:spPr bwMode="auto">
            <a:xfrm>
              <a:off x="5724128" y="3945309"/>
              <a:ext cx="452438" cy="368300"/>
            </a:xfrm>
            <a:prstGeom prst="rect">
              <a:avLst/>
            </a:prstGeom>
            <a:noFill/>
          </p:spPr>
          <p:txBody>
            <a:bodyPr>
              <a:spAutoFit/>
            </a:bodyPr>
            <a:lstStyle/>
            <a:p>
              <a:pPr>
                <a:defRPr/>
              </a:pPr>
              <a:r>
                <a:rPr lang="en-US" altLang="zh-HK" dirty="0"/>
                <a:t>S</a:t>
              </a:r>
              <a:endParaRPr lang="zh-HK" altLang="en-US" baseline="-25000" dirty="0"/>
            </a:p>
          </p:txBody>
        </p:sp>
        <p:sp>
          <p:nvSpPr>
            <p:cNvPr id="98" name="文字方塊 97"/>
            <p:cNvSpPr txBox="1"/>
            <p:nvPr/>
          </p:nvSpPr>
          <p:spPr bwMode="auto">
            <a:xfrm>
              <a:off x="4498266" y="2974591"/>
              <a:ext cx="1349616" cy="461665"/>
            </a:xfrm>
            <a:prstGeom prst="rect">
              <a:avLst/>
            </a:prstGeom>
            <a:noFill/>
          </p:spPr>
          <p:txBody>
            <a:bodyPr wrap="square">
              <a:spAutoFit/>
            </a:bodyPr>
            <a:lstStyle/>
            <a:p>
              <a:pPr>
                <a:spcBef>
                  <a:spcPts val="1200"/>
                </a:spcBef>
              </a:pPr>
              <a:r>
                <a:rPr lang="en-US" altLang="zh-HK" sz="2400" b="1" dirty="0"/>
                <a:t>E</a:t>
              </a:r>
              <a:r>
                <a:rPr lang="en-US" altLang="zh-HK" sz="2400" b="1" baseline="-25000" dirty="0"/>
                <a:t>S</a:t>
              </a:r>
              <a:r>
                <a:rPr lang="en-US" altLang="zh-HK" sz="2400" b="1" dirty="0"/>
                <a:t> = </a:t>
              </a:r>
              <a:r>
                <a:rPr lang="en-US" altLang="zh-HK" sz="2400" b="1" dirty="0">
                  <a:latin typeface="Verdana" panose="020B0604030504040204" pitchFamily="34" charset="0"/>
                  <a:ea typeface="Verdana" panose="020B0604030504040204" pitchFamily="34" charset="0"/>
                </a:rPr>
                <a:t>∞</a:t>
              </a:r>
              <a:endParaRPr lang="en-US" altLang="zh-HK" sz="2400" b="1" dirty="0"/>
            </a:p>
          </p:txBody>
        </p:sp>
        <p:sp>
          <p:nvSpPr>
            <p:cNvPr id="102" name="文字方塊 101"/>
            <p:cNvSpPr txBox="1"/>
            <p:nvPr/>
          </p:nvSpPr>
          <p:spPr bwMode="auto">
            <a:xfrm>
              <a:off x="2843808" y="2699829"/>
              <a:ext cx="457200" cy="368300"/>
            </a:xfrm>
            <a:prstGeom prst="rect">
              <a:avLst/>
            </a:prstGeom>
            <a:noFill/>
          </p:spPr>
          <p:txBody>
            <a:bodyPr wrap="square">
              <a:spAutoFit/>
            </a:bodyPr>
            <a:lstStyle/>
            <a:p>
              <a:pPr>
                <a:defRPr/>
              </a:pPr>
              <a:r>
                <a:rPr lang="en-US" altLang="zh-HK" dirty="0"/>
                <a:t>P</a:t>
              </a:r>
              <a:endParaRPr lang="zh-HK" altLang="en-US" dirty="0"/>
            </a:p>
          </p:txBody>
        </p:sp>
        <p:cxnSp>
          <p:nvCxnSpPr>
            <p:cNvPr id="109" name="直線接點 108"/>
            <p:cNvCxnSpPr/>
            <p:nvPr/>
          </p:nvCxnSpPr>
          <p:spPr bwMode="auto">
            <a:xfrm>
              <a:off x="3978000" y="4149080"/>
              <a:ext cx="0" cy="828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橢圓 109"/>
            <p:cNvSpPr/>
            <p:nvPr/>
          </p:nvSpPr>
          <p:spPr bwMode="auto">
            <a:xfrm>
              <a:off x="3923928" y="4077072"/>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111" name="直線接點 110"/>
            <p:cNvCxnSpPr/>
            <p:nvPr/>
          </p:nvCxnSpPr>
          <p:spPr bwMode="auto">
            <a:xfrm>
              <a:off x="4770000" y="4149080"/>
              <a:ext cx="0" cy="828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橢圓 111"/>
            <p:cNvSpPr/>
            <p:nvPr/>
          </p:nvSpPr>
          <p:spPr bwMode="auto">
            <a:xfrm>
              <a:off x="4716040" y="4065612"/>
              <a:ext cx="103188" cy="10318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13" name="文字方塊 112"/>
            <p:cNvSpPr txBox="1"/>
            <p:nvPr/>
          </p:nvSpPr>
          <p:spPr bwMode="auto">
            <a:xfrm>
              <a:off x="3800352" y="5004916"/>
              <a:ext cx="555625" cy="368300"/>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114" name="文字方塊 113"/>
            <p:cNvSpPr txBox="1"/>
            <p:nvPr/>
          </p:nvSpPr>
          <p:spPr bwMode="auto">
            <a:xfrm>
              <a:off x="4592439" y="5003328"/>
              <a:ext cx="555625" cy="369888"/>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cxnSp>
          <p:nvCxnSpPr>
            <p:cNvPr id="115" name="直線單箭頭接點 114"/>
            <p:cNvCxnSpPr/>
            <p:nvPr/>
          </p:nvCxnSpPr>
          <p:spPr bwMode="auto">
            <a:xfrm>
              <a:off x="4284000" y="5229200"/>
              <a:ext cx="288000"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2107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t>Learning tips 5.4 (cont’d) </a:t>
            </a:r>
            <a:br>
              <a:rPr lang="en-US" altLang="zh-HK" dirty="0"/>
            </a:br>
            <a:r>
              <a:rPr lang="en-US" altLang="zh-HK" sz="2700" dirty="0"/>
              <a:t>Effects of the changes in demand on total revenue</a:t>
            </a:r>
            <a:endParaRPr lang="zh-HK" altLang="en-US" sz="2700" dirty="0"/>
          </a:p>
        </p:txBody>
      </p:sp>
      <p:sp>
        <p:nvSpPr>
          <p:cNvPr id="3" name="內容版面配置區 2"/>
          <p:cNvSpPr>
            <a:spLocks noGrp="1"/>
          </p:cNvSpPr>
          <p:nvPr>
            <p:ph idx="1"/>
          </p:nvPr>
        </p:nvSpPr>
        <p:spPr>
          <a:xfrm>
            <a:off x="457200" y="1196752"/>
            <a:ext cx="8229600" cy="1643527"/>
          </a:xfrm>
        </p:spPr>
        <p:txBody>
          <a:bodyPr/>
          <a:lstStyle/>
          <a:p>
            <a:r>
              <a:rPr lang="en-US" altLang="zh-HK" dirty="0"/>
              <a:t>Conclusion: </a:t>
            </a:r>
          </a:p>
          <a:p>
            <a:r>
              <a:rPr lang="en-US" altLang="zh-HK" dirty="0"/>
              <a:t>When there is a change in demand for a good, TR will change in the same direction regardless of the price elasticity of supply.</a:t>
            </a:r>
            <a:endParaRPr lang="en-US" altLang="zh-HK" b="1" dirty="0">
              <a:solidFill>
                <a:srgbClr val="0070C0"/>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104</a:t>
            </a:fld>
            <a:endParaRPr lang="zh-HK" altLang="en-US" dirty="0"/>
          </a:p>
        </p:txBody>
      </p:sp>
    </p:spTree>
    <p:extLst>
      <p:ext uri="{BB962C8B-B14F-4D97-AF65-F5344CB8AC3E}">
        <p14:creationId xmlns:p14="http://schemas.microsoft.com/office/powerpoint/2010/main" val="730859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dirty="0"/>
              <a:t>Test yourself 5.8</a:t>
            </a:r>
            <a:endParaRPr lang="zh-HK" altLang="en-US" sz="2700" dirty="0"/>
          </a:p>
        </p:txBody>
      </p:sp>
      <p:sp>
        <p:nvSpPr>
          <p:cNvPr id="3" name="內容版面配置區 2"/>
          <p:cNvSpPr>
            <a:spLocks noGrp="1"/>
          </p:cNvSpPr>
          <p:nvPr>
            <p:ph idx="1"/>
          </p:nvPr>
        </p:nvSpPr>
        <p:spPr>
          <a:xfrm>
            <a:off x="457200" y="1196752"/>
            <a:ext cx="8229600" cy="1200329"/>
          </a:xfrm>
        </p:spPr>
        <p:txBody>
          <a:bodyPr/>
          <a:lstStyle/>
          <a:p>
            <a:r>
              <a:rPr lang="en-US" altLang="zh-HK" dirty="0"/>
              <a:t>Use the methods suggested in Table 5.4 and Fig. 5.22 to discuss how a decrease in demand affects total revenue under different types of supply elasticity.</a:t>
            </a:r>
            <a:endParaRPr lang="en-US" altLang="zh-HK" b="1" dirty="0">
              <a:solidFill>
                <a:schemeClr val="accent6">
                  <a:lumMod val="75000"/>
                </a:schemeClr>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105</a:t>
            </a:fld>
            <a:endParaRPr lang="zh-HK" altLang="en-US" dirty="0"/>
          </a:p>
        </p:txBody>
      </p:sp>
      <p:graphicFrame>
        <p:nvGraphicFramePr>
          <p:cNvPr id="18" name="表格 17"/>
          <p:cNvGraphicFramePr>
            <a:graphicFrameLocks noGrp="1"/>
          </p:cNvGraphicFramePr>
          <p:nvPr>
            <p:extLst>
              <p:ext uri="{D42A27DB-BD31-4B8C-83A1-F6EECF244321}">
                <p14:modId xmlns:p14="http://schemas.microsoft.com/office/powerpoint/2010/main" val="965510619"/>
              </p:ext>
            </p:extLst>
          </p:nvPr>
        </p:nvGraphicFramePr>
        <p:xfrm>
          <a:off x="539552" y="2564904"/>
          <a:ext cx="6336704" cy="344424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640080">
                <a:tc>
                  <a:txBody>
                    <a:bodyPr/>
                    <a:lstStyle/>
                    <a:p>
                      <a:pPr algn="ctr"/>
                      <a:r>
                        <a:rPr lang="en-US" altLang="zh-HK" sz="2200" b="0" kern="1200" dirty="0">
                          <a:solidFill>
                            <a:srgbClr val="FF0000"/>
                          </a:solidFill>
                          <a:effectLst/>
                          <a:latin typeface="+mn-lt"/>
                          <a:ea typeface="+mn-ea"/>
                          <a:cs typeface="+mn-cs"/>
                        </a:rPr>
                        <a:t>1&lt; E</a:t>
                      </a:r>
                      <a:r>
                        <a:rPr lang="en-US" altLang="zh-HK" sz="2200" b="0" kern="1200" baseline="-25000" dirty="0">
                          <a:solidFill>
                            <a:srgbClr val="FF0000"/>
                          </a:solidFill>
                          <a:effectLst/>
                          <a:latin typeface="+mn-lt"/>
                          <a:ea typeface="+mn-ea"/>
                          <a:cs typeface="+mn-cs"/>
                        </a:rPr>
                        <a:t>S</a:t>
                      </a:r>
                      <a:r>
                        <a:rPr lang="en-US" altLang="zh-HK" sz="2200" b="0" kern="1200" dirty="0">
                          <a:solidFill>
                            <a:srgbClr val="FF0000"/>
                          </a:solidFill>
                          <a:effectLst/>
                          <a:latin typeface="+mn-lt"/>
                          <a:ea typeface="+mn-ea"/>
                          <a:cs typeface="+mn-cs"/>
                        </a:rPr>
                        <a:t> &lt; ∞</a:t>
                      </a:r>
                      <a:endParaRPr lang="zh-HK" altLang="en-US" sz="2200" b="0" baseline="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rgbClr val="FF0000"/>
                          </a:solidFill>
                          <a:latin typeface="+mn-lt"/>
                          <a:cs typeface="Arial" panose="020B0604020202020204" pitchFamily="34" charset="0"/>
                        </a:rPr>
                        <a:t>P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rgbClr val="FF0000"/>
                          </a:solidFill>
                          <a:latin typeface="+mn-lt"/>
                          <a:cs typeface="Arial" panose="020B0604020202020204" pitchFamily="34" charset="0"/>
                        </a:rPr>
                        <a:t>Q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rgbClr val="FF0000"/>
                          </a:solidFill>
                          <a:latin typeface="+mn-lt"/>
                          <a:cs typeface="Arial" panose="020B0604020202020204" pitchFamily="34" charset="0"/>
                        </a:rPr>
                        <a:t>TR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kern="1200" dirty="0">
                          <a:solidFill>
                            <a:srgbClr val="FF0000"/>
                          </a:solidFill>
                          <a:effectLst/>
                          <a:latin typeface="+mn-lt"/>
                          <a:ea typeface="+mn-ea"/>
                          <a:cs typeface="+mn-cs"/>
                        </a:rPr>
                        <a:t>0 &lt; E</a:t>
                      </a:r>
                      <a:r>
                        <a:rPr lang="en-US" altLang="zh-HK" sz="2200" kern="1200" baseline="-25000" dirty="0">
                          <a:solidFill>
                            <a:srgbClr val="FF0000"/>
                          </a:solidFill>
                          <a:effectLst/>
                          <a:latin typeface="+mn-lt"/>
                          <a:ea typeface="+mn-ea"/>
                          <a:cs typeface="+mn-cs"/>
                        </a:rPr>
                        <a:t>S</a:t>
                      </a:r>
                      <a:r>
                        <a:rPr lang="en-US" altLang="zh-HK" sz="2200" kern="1200" dirty="0">
                          <a:solidFill>
                            <a:srgbClr val="FF0000"/>
                          </a:solidFill>
                          <a:effectLst/>
                          <a:latin typeface="+mn-lt"/>
                          <a:ea typeface="+mn-ea"/>
                          <a:cs typeface="+mn-cs"/>
                        </a:rPr>
                        <a:t> &lt; 1</a:t>
                      </a:r>
                      <a:endParaRPr lang="zh-HK" altLang="en-US" sz="2200" b="0" baseline="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rgbClr val="FF0000"/>
                          </a:solidFill>
                          <a:latin typeface="+mn-lt"/>
                          <a:cs typeface="Arial" panose="020B0604020202020204" pitchFamily="34" charset="0"/>
                        </a:rPr>
                        <a:t>P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rgbClr val="FF0000"/>
                          </a:solidFill>
                          <a:latin typeface="+mn-lt"/>
                          <a:cs typeface="Arial" panose="020B0604020202020204" pitchFamily="34" charset="0"/>
                        </a:rPr>
                        <a:t>Q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rgbClr val="FF0000"/>
                          </a:solidFill>
                          <a:latin typeface="+mn-lt"/>
                          <a:cs typeface="Arial" panose="020B0604020202020204" pitchFamily="34" charset="0"/>
                        </a:rPr>
                        <a:t>TR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dirty="0">
                          <a:solidFill>
                            <a:srgbClr val="FF0000"/>
                          </a:solidFill>
                        </a:rPr>
                        <a:t>E</a:t>
                      </a:r>
                      <a:r>
                        <a:rPr lang="en-US" altLang="zh-HK" sz="2200" baseline="-25000" dirty="0">
                          <a:solidFill>
                            <a:srgbClr val="FF0000"/>
                          </a:solidFill>
                        </a:rPr>
                        <a:t>S</a:t>
                      </a:r>
                      <a:r>
                        <a:rPr lang="en-US" altLang="zh-HK" sz="2200" baseline="0" dirty="0">
                          <a:solidFill>
                            <a:srgbClr val="FF0000"/>
                          </a:solidFill>
                        </a:rPr>
                        <a:t> = 1 </a:t>
                      </a:r>
                      <a:endParaRPr lang="zh-HK" altLang="en-US" sz="2200" b="0" baseline="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rgbClr val="FF0000"/>
                          </a:solidFill>
                          <a:latin typeface="+mn-lt"/>
                          <a:cs typeface="Arial" panose="020B0604020202020204" pitchFamily="34" charset="0"/>
                        </a:rPr>
                        <a:t>P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rgbClr val="FF0000"/>
                          </a:solidFill>
                          <a:latin typeface="+mn-lt"/>
                          <a:cs typeface="Arial" panose="020B0604020202020204" pitchFamily="34" charset="0"/>
                        </a:rPr>
                        <a:t>Q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rgbClr val="FF0000"/>
                          </a:solidFill>
                          <a:latin typeface="+mn-lt"/>
                          <a:cs typeface="Arial" panose="020B0604020202020204" pitchFamily="34" charset="0"/>
                        </a:rPr>
                        <a:t>TR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dirty="0">
                          <a:solidFill>
                            <a:srgbClr val="FF0000"/>
                          </a:solidFill>
                        </a:rPr>
                        <a:t>E</a:t>
                      </a:r>
                      <a:r>
                        <a:rPr lang="en-US" altLang="zh-HK" sz="2200" baseline="-25000" dirty="0">
                          <a:solidFill>
                            <a:srgbClr val="FF0000"/>
                          </a:solidFill>
                        </a:rPr>
                        <a:t>S</a:t>
                      </a:r>
                      <a:r>
                        <a:rPr lang="en-US" altLang="zh-HK" sz="2200" baseline="0" dirty="0">
                          <a:solidFill>
                            <a:srgbClr val="FF0000"/>
                          </a:solidFill>
                        </a:rPr>
                        <a:t> = 0</a:t>
                      </a:r>
                      <a:endParaRPr lang="zh-HK" altLang="en-US" sz="2200" b="0" baseline="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rgbClr val="FF0000"/>
                          </a:solidFill>
                          <a:latin typeface="+mn-lt"/>
                          <a:cs typeface="Arial" panose="020B0604020202020204" pitchFamily="34" charset="0"/>
                        </a:rPr>
                        <a:t>P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200" b="0" dirty="0">
                          <a:solidFill>
                            <a:srgbClr val="FF0000"/>
                          </a:solidFill>
                          <a:latin typeface="+mn-lt"/>
                          <a:cs typeface="Arial" panose="020B0604020202020204" pitchFamily="34" charset="0"/>
                        </a:rPr>
                        <a:t>Q remains</a:t>
                      </a:r>
                    </a:p>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200" b="0" dirty="0">
                          <a:solidFill>
                            <a:srgbClr val="FF0000"/>
                          </a:solidFill>
                          <a:latin typeface="+mn-lt"/>
                          <a:cs typeface="Arial" panose="020B0604020202020204" pitchFamily="34" charset="0"/>
                        </a:rPr>
                        <a:t>unchanged</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rgbClr val="FF0000"/>
                          </a:solidFill>
                          <a:latin typeface="+mn-lt"/>
                          <a:cs typeface="Arial" panose="020B0604020202020204" pitchFamily="34" charset="0"/>
                        </a:rPr>
                        <a:t>TR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10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dirty="0">
                          <a:solidFill>
                            <a:srgbClr val="FF0000"/>
                          </a:solidFill>
                        </a:rPr>
                        <a:t>E</a:t>
                      </a:r>
                      <a:r>
                        <a:rPr lang="en-US" altLang="zh-HK" sz="2200" baseline="-25000" dirty="0">
                          <a:solidFill>
                            <a:srgbClr val="FF0000"/>
                          </a:solidFill>
                        </a:rPr>
                        <a:t>S</a:t>
                      </a:r>
                      <a:r>
                        <a:rPr lang="en-US" altLang="zh-HK" sz="2200" dirty="0">
                          <a:solidFill>
                            <a:srgbClr val="FF0000"/>
                          </a:solidFill>
                        </a:rPr>
                        <a:t> = </a:t>
                      </a:r>
                      <a:r>
                        <a:rPr lang="en-US" altLang="zh-HK" sz="2200" dirty="0">
                          <a:solidFill>
                            <a:srgbClr val="FF0000"/>
                          </a:solidFill>
                          <a:latin typeface="Verdana" panose="020B0604030504040204" pitchFamily="34" charset="0"/>
                          <a:ea typeface="Verdana" panose="020B0604030504040204" pitchFamily="34" charset="0"/>
                        </a:rPr>
                        <a:t>∞</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200" b="0" dirty="0">
                          <a:solidFill>
                            <a:srgbClr val="FF0000"/>
                          </a:solidFill>
                          <a:latin typeface="+mn-lt"/>
                          <a:cs typeface="Arial" panose="020B0604020202020204" pitchFamily="34" charset="0"/>
                        </a:rPr>
                        <a:t>P remains</a:t>
                      </a:r>
                    </a:p>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200" b="0" dirty="0">
                          <a:solidFill>
                            <a:srgbClr val="FF0000"/>
                          </a:solidFill>
                          <a:latin typeface="+mn-lt"/>
                          <a:cs typeface="Arial" panose="020B0604020202020204" pitchFamily="34" charset="0"/>
                        </a:rPr>
                        <a:t>unchanged</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rgbClr val="FF0000"/>
                          </a:solidFill>
                          <a:latin typeface="+mn-lt"/>
                          <a:cs typeface="Arial" panose="020B0604020202020204" pitchFamily="34" charset="0"/>
                        </a:rPr>
                        <a:t>Q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b="0" dirty="0">
                          <a:solidFill>
                            <a:srgbClr val="FF0000"/>
                          </a:solidFill>
                          <a:latin typeface="+mn-lt"/>
                          <a:cs typeface="Arial" panose="020B0604020202020204" pitchFamily="34" charset="0"/>
                        </a:rPr>
                        <a:t>TR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3996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5.3</a:t>
            </a:r>
            <a:br>
              <a:rPr lang="en-US" altLang="zh-HK" dirty="0"/>
            </a:br>
            <a:r>
              <a:rPr lang="en-US" altLang="zh-HK" sz="2700" dirty="0"/>
              <a:t>Determine the price elasticity of demand or supply</a:t>
            </a:r>
            <a:endParaRPr lang="zh-HK" altLang="en-US" sz="2700" dirty="0"/>
          </a:p>
        </p:txBody>
      </p:sp>
      <p:sp>
        <p:nvSpPr>
          <p:cNvPr id="3" name="內容版面配置區 2"/>
          <p:cNvSpPr>
            <a:spLocks noGrp="1"/>
          </p:cNvSpPr>
          <p:nvPr>
            <p:ph idx="1"/>
          </p:nvPr>
        </p:nvSpPr>
        <p:spPr>
          <a:xfrm>
            <a:off x="457200" y="1196752"/>
            <a:ext cx="8229600" cy="2899255"/>
          </a:xfrm>
        </p:spPr>
        <p:txBody>
          <a:bodyPr/>
          <a:lstStyle/>
          <a:p>
            <a:r>
              <a:rPr lang="en-US" altLang="zh-HK" dirty="0"/>
              <a:t>Determine the types of demand or supply elasticity in each of the following independent events.</a:t>
            </a:r>
          </a:p>
          <a:p>
            <a:pPr>
              <a:tabLst>
                <a:tab pos="361950" algn="l"/>
              </a:tabLst>
            </a:pPr>
            <a:r>
              <a:rPr lang="en-US" altLang="zh-HK" dirty="0"/>
              <a:t>a.	The use of VR (Virtual Reality) glasses has become 	popular. The price of VR glasses has increased by 50% 	and the quantity sold has changed by 10%.</a:t>
            </a:r>
          </a:p>
          <a:p>
            <a:pPr>
              <a:tabLst>
                <a:tab pos="361950" algn="l"/>
              </a:tabLst>
            </a:pPr>
            <a:endParaRPr lang="en-US" altLang="zh-HK" dirty="0"/>
          </a:p>
          <a:p>
            <a:pPr>
              <a:tabLst>
                <a:tab pos="361950" algn="l"/>
              </a:tabLst>
            </a:pPr>
            <a:r>
              <a:rPr lang="en-US" altLang="zh-HK" dirty="0">
                <a:solidFill>
                  <a:srgbClr val="7030A0"/>
                </a:solidFill>
              </a:rPr>
              <a:t>Question analysis:</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106</a:t>
            </a:fld>
            <a:endParaRPr lang="zh-HK" altLang="en-US" dirty="0"/>
          </a:p>
        </p:txBody>
      </p:sp>
      <p:cxnSp>
        <p:nvCxnSpPr>
          <p:cNvPr id="10" name="直線接點 9"/>
          <p:cNvCxnSpPr/>
          <p:nvPr/>
        </p:nvCxnSpPr>
        <p:spPr>
          <a:xfrm>
            <a:off x="6186156" y="2408840"/>
            <a:ext cx="1728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860507" y="2807966"/>
            <a:ext cx="10172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表格 17"/>
          <p:cNvGraphicFramePr>
            <a:graphicFrameLocks noGrp="1"/>
          </p:cNvGraphicFramePr>
          <p:nvPr>
            <p:extLst>
              <p:ext uri="{D42A27DB-BD31-4B8C-83A1-F6EECF244321}">
                <p14:modId xmlns:p14="http://schemas.microsoft.com/office/powerpoint/2010/main" val="169315775"/>
              </p:ext>
            </p:extLst>
          </p:nvPr>
        </p:nvGraphicFramePr>
        <p:xfrm>
          <a:off x="539552" y="4407132"/>
          <a:ext cx="7848872" cy="1656184"/>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aseline="0" dirty="0">
                          <a:solidFill>
                            <a:schemeClr val="tx1"/>
                          </a:solidFill>
                          <a:latin typeface="+mn-lt"/>
                          <a:cs typeface="Arial" panose="020B0604020202020204" pitchFamily="34" charset="0"/>
                        </a:rPr>
                        <a:t>Situations</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aseline="0" dirty="0">
                          <a:solidFill>
                            <a:schemeClr val="tx1"/>
                          </a:solidFill>
                          <a:latin typeface="+mn-lt"/>
                          <a:cs typeface="Arial" panose="020B0604020202020204" pitchFamily="34" charset="0"/>
                        </a:rPr>
                        <a:t>Which type of elasticity can be found?</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Change in demand only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Elasticity of supply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Change in supply only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Elasticity of demand</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0" dirty="0">
                          <a:solidFill>
                            <a:schemeClr val="tx1"/>
                          </a:solidFill>
                          <a:latin typeface="+mn-lt"/>
                          <a:cs typeface="Arial" panose="020B0604020202020204" pitchFamily="34" charset="0"/>
                        </a:rPr>
                        <a:t>Changes in both demand and supply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0" dirty="0">
                          <a:solidFill>
                            <a:schemeClr val="tx1"/>
                          </a:solidFill>
                          <a:latin typeface="+mn-lt"/>
                          <a:cs typeface="Arial" panose="020B0604020202020204" pitchFamily="34" charset="0"/>
                        </a:rPr>
                        <a:t>Neither demand nor supply elasticities</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19" name="文字方塊 18"/>
          <p:cNvSpPr txBox="1"/>
          <p:nvPr/>
        </p:nvSpPr>
        <p:spPr>
          <a:xfrm>
            <a:off x="539552" y="4839180"/>
            <a:ext cx="7848872" cy="396000"/>
          </a:xfrm>
          <a:prstGeom prst="rect">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20" name="圓角矩形 19"/>
          <p:cNvSpPr/>
          <p:nvPr/>
        </p:nvSpPr>
        <p:spPr>
          <a:xfrm>
            <a:off x="3261601" y="3732022"/>
            <a:ext cx="5126824" cy="65480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1950" algn="l"/>
              </a:tabLst>
            </a:pPr>
            <a:r>
              <a:rPr lang="en-US" altLang="zh-TW" b="1" dirty="0">
                <a:solidFill>
                  <a:schemeClr val="tx1"/>
                </a:solidFill>
                <a:sym typeface="Wingdings 2"/>
              </a:rPr>
              <a:t>(1)	</a:t>
            </a:r>
            <a:r>
              <a:rPr lang="en-US" altLang="zh-HK" b="1" dirty="0">
                <a:solidFill>
                  <a:schemeClr val="tx1"/>
                </a:solidFill>
              </a:rPr>
              <a:t>Determine whether demand and/or supply 	change, and whether E</a:t>
            </a:r>
            <a:r>
              <a:rPr lang="en-US" altLang="zh-HK" b="1" baseline="-25000" dirty="0">
                <a:solidFill>
                  <a:schemeClr val="tx1"/>
                </a:solidFill>
              </a:rPr>
              <a:t>d</a:t>
            </a:r>
            <a:r>
              <a:rPr lang="en-US" altLang="zh-HK" b="1" dirty="0">
                <a:solidFill>
                  <a:schemeClr val="tx1"/>
                </a:solidFill>
              </a:rPr>
              <a:t> and/or E</a:t>
            </a:r>
            <a:r>
              <a:rPr lang="en-US" altLang="zh-HK" b="1" baseline="-25000" dirty="0">
                <a:solidFill>
                  <a:schemeClr val="tx1"/>
                </a:solidFill>
              </a:rPr>
              <a:t>S</a:t>
            </a:r>
            <a:r>
              <a:rPr lang="en-US" altLang="zh-HK" b="1" dirty="0">
                <a:solidFill>
                  <a:schemeClr val="tx1"/>
                </a:solidFill>
              </a:rPr>
              <a:t> can be found.</a:t>
            </a:r>
          </a:p>
        </p:txBody>
      </p:sp>
    </p:spTree>
    <p:extLst>
      <p:ext uri="{BB962C8B-B14F-4D97-AF65-F5344CB8AC3E}">
        <p14:creationId xmlns:p14="http://schemas.microsoft.com/office/powerpoint/2010/main" val="17794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5.3 (cont’d)</a:t>
            </a:r>
            <a:br>
              <a:rPr lang="en-US" altLang="zh-HK" dirty="0"/>
            </a:br>
            <a:r>
              <a:rPr lang="en-US" altLang="zh-HK" sz="2700" dirty="0"/>
              <a:t>Determine the price elasticity of demand or supply</a:t>
            </a:r>
            <a:endParaRPr lang="zh-HK" altLang="en-US" sz="2700" dirty="0"/>
          </a:p>
        </p:txBody>
      </p:sp>
      <p:sp>
        <p:nvSpPr>
          <p:cNvPr id="3" name="內容版面配置區 2"/>
          <p:cNvSpPr>
            <a:spLocks noGrp="1"/>
          </p:cNvSpPr>
          <p:nvPr>
            <p:ph idx="1"/>
          </p:nvPr>
        </p:nvSpPr>
        <p:spPr>
          <a:xfrm>
            <a:off x="457200" y="1196752"/>
            <a:ext cx="8229600" cy="2899255"/>
          </a:xfrm>
        </p:spPr>
        <p:txBody>
          <a:bodyPr/>
          <a:lstStyle/>
          <a:p>
            <a:r>
              <a:rPr lang="en-US" altLang="zh-HK" dirty="0"/>
              <a:t>Determine the types of demand or supply elasticity in each of the following independent events.</a:t>
            </a:r>
          </a:p>
          <a:p>
            <a:pPr>
              <a:tabLst>
                <a:tab pos="361950" algn="l"/>
              </a:tabLst>
            </a:pPr>
            <a:r>
              <a:rPr lang="en-US" altLang="zh-HK" dirty="0"/>
              <a:t>a.	The use of VR (Virtual Reality) glasses has become 	popular. The price of VR glasses has increased by 50% 	and the quantity sold has changed by 10%.</a:t>
            </a:r>
          </a:p>
          <a:p>
            <a:pPr>
              <a:tabLst>
                <a:tab pos="361950" algn="l"/>
              </a:tabLst>
            </a:pPr>
            <a:endParaRPr lang="en-US" altLang="zh-HK" dirty="0"/>
          </a:p>
          <a:p>
            <a:pPr>
              <a:tabLst>
                <a:tab pos="361950" algn="l"/>
              </a:tabLst>
            </a:pPr>
            <a:r>
              <a:rPr lang="en-US" altLang="zh-HK" dirty="0">
                <a:solidFill>
                  <a:srgbClr val="7030A0"/>
                </a:solidFill>
              </a:rPr>
              <a:t>Question analysis:</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107</a:t>
            </a:fld>
            <a:endParaRPr lang="zh-HK" altLang="en-US" dirty="0"/>
          </a:p>
        </p:txBody>
      </p:sp>
      <p:cxnSp>
        <p:nvCxnSpPr>
          <p:cNvPr id="10" name="直線接點 9"/>
          <p:cNvCxnSpPr/>
          <p:nvPr/>
        </p:nvCxnSpPr>
        <p:spPr>
          <a:xfrm>
            <a:off x="6186156" y="2408840"/>
            <a:ext cx="1728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860507" y="2807966"/>
            <a:ext cx="10172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圓角矩形 19"/>
          <p:cNvSpPr/>
          <p:nvPr/>
        </p:nvSpPr>
        <p:spPr>
          <a:xfrm>
            <a:off x="3261600" y="3732020"/>
            <a:ext cx="5126400" cy="65480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1950" algn="l"/>
              </a:tabLst>
            </a:pPr>
            <a:r>
              <a:rPr lang="en-US" altLang="zh-TW" b="1" dirty="0">
                <a:solidFill>
                  <a:schemeClr val="tx1"/>
                </a:solidFill>
                <a:sym typeface="Wingdings 2"/>
              </a:rPr>
              <a:t>(2)	</a:t>
            </a:r>
            <a:r>
              <a:rPr lang="en-US" altLang="zh-HK" b="1" dirty="0">
                <a:solidFill>
                  <a:schemeClr val="tx1"/>
                </a:solidFill>
              </a:rPr>
              <a:t>Compare the percentage changes in quantity 	and price of the same good.</a:t>
            </a:r>
          </a:p>
        </p:txBody>
      </p:sp>
      <p:graphicFrame>
        <p:nvGraphicFramePr>
          <p:cNvPr id="13" name="表格 12"/>
          <p:cNvGraphicFramePr>
            <a:graphicFrameLocks noGrp="1"/>
          </p:cNvGraphicFramePr>
          <p:nvPr>
            <p:extLst>
              <p:ext uri="{D42A27DB-BD31-4B8C-83A1-F6EECF244321}">
                <p14:modId xmlns:p14="http://schemas.microsoft.com/office/powerpoint/2010/main" val="4119282346"/>
              </p:ext>
            </p:extLst>
          </p:nvPr>
        </p:nvGraphicFramePr>
        <p:xfrm>
          <a:off x="540000" y="4408820"/>
          <a:ext cx="7272360" cy="1005840"/>
        </p:xfrm>
        <a:graphic>
          <a:graphicData uri="http://schemas.openxmlformats.org/drawingml/2006/table">
            <a:tbl>
              <a:tblPr firstRow="1" bandRow="1">
                <a:tableStyleId>{5C22544A-7EE6-4342-B048-85BDC9FD1C3A}</a:tableStyleId>
              </a:tblPr>
              <a:tblGrid>
                <a:gridCol w="1569774">
                  <a:extLst>
                    <a:ext uri="{9D8B030D-6E8A-4147-A177-3AD203B41FA5}">
                      <a16:colId xmlns:a16="http://schemas.microsoft.com/office/drawing/2014/main" val="1630302227"/>
                    </a:ext>
                  </a:extLst>
                </a:gridCol>
                <a:gridCol w="1569774">
                  <a:extLst>
                    <a:ext uri="{9D8B030D-6E8A-4147-A177-3AD203B41FA5}">
                      <a16:colId xmlns:a16="http://schemas.microsoft.com/office/drawing/2014/main" val="20000"/>
                    </a:ext>
                  </a:extLst>
                </a:gridCol>
                <a:gridCol w="1569774">
                  <a:extLst>
                    <a:ext uri="{9D8B030D-6E8A-4147-A177-3AD203B41FA5}">
                      <a16:colId xmlns:a16="http://schemas.microsoft.com/office/drawing/2014/main" val="20001"/>
                    </a:ext>
                  </a:extLst>
                </a:gridCol>
                <a:gridCol w="2563038">
                  <a:extLst>
                    <a:ext uri="{9D8B030D-6E8A-4147-A177-3AD203B41FA5}">
                      <a16:colId xmlns:a16="http://schemas.microsoft.com/office/drawing/2014/main" val="20002"/>
                    </a:ext>
                  </a:extLst>
                </a:gridCol>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aseline="0" dirty="0">
                          <a:solidFill>
                            <a:schemeClr val="tx1"/>
                          </a:solidFill>
                          <a:latin typeface="+mn-lt"/>
                          <a:cs typeface="Arial" panose="020B0604020202020204" pitchFamily="34" charset="0"/>
                        </a:rPr>
                        <a:t>Good</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aseline="0" dirty="0">
                          <a:solidFill>
                            <a:schemeClr val="tx1"/>
                          </a:solidFill>
                          <a:latin typeface="+mn-lt"/>
                          <a:cs typeface="Arial" panose="020B0604020202020204" pitchFamily="34" charset="0"/>
                        </a:rPr>
                        <a:t>Change(s) in</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aseline="0" dirty="0">
                          <a:solidFill>
                            <a:schemeClr val="tx1"/>
                          </a:solidFill>
                          <a:latin typeface="+mn-lt"/>
                          <a:cs typeface="Arial" panose="020B0604020202020204" pitchFamily="34" charset="0"/>
                        </a:rPr>
                        <a:t>Elasticity</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1" i="0" u="none" strike="noStrike" kern="1200" baseline="0" dirty="0">
                          <a:solidFill>
                            <a:schemeClr val="tx1"/>
                          </a:solidFill>
                          <a:latin typeface="+mn-lt"/>
                          <a:ea typeface="+mn-ea"/>
                          <a:cs typeface="+mn-cs"/>
                        </a:rPr>
                        <a:t>%</a:t>
                      </a:r>
                      <a:r>
                        <a:rPr lang="el-GR" altLang="zh-HK" sz="1800" dirty="0">
                          <a:solidFill>
                            <a:schemeClr val="tx1"/>
                          </a:solidFill>
                        </a:rPr>
                        <a:t>Δ</a:t>
                      </a:r>
                      <a:r>
                        <a:rPr lang="en-GB" altLang="zh-HK" sz="1800" b="1" i="0" u="none" strike="noStrike" kern="1200" baseline="0" dirty="0">
                          <a:solidFill>
                            <a:schemeClr val="tx1"/>
                          </a:solidFill>
                          <a:latin typeface="+mn-lt"/>
                          <a:ea typeface="+mn-ea"/>
                          <a:cs typeface="+mn-cs"/>
                        </a:rPr>
                        <a:t>P vs %</a:t>
                      </a:r>
                      <a:r>
                        <a:rPr lang="el-GR" altLang="zh-HK" sz="1800" dirty="0">
                          <a:solidFill>
                            <a:schemeClr val="tx1"/>
                          </a:solidFill>
                        </a:rPr>
                        <a:t>Δ</a:t>
                      </a:r>
                      <a:r>
                        <a:rPr lang="en-GB" altLang="zh-HK" sz="1800" b="1" i="0" u="none" strike="noStrike" kern="1200" baseline="0" dirty="0">
                          <a:solidFill>
                            <a:schemeClr val="tx1"/>
                          </a:solidFill>
                          <a:latin typeface="+mn-lt"/>
                          <a:ea typeface="+mn-ea"/>
                          <a:cs typeface="+mn-cs"/>
                        </a:rPr>
                        <a:t>Q</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dirty="0"/>
                        <a:t>VR glasses </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Demand</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Elasticity of supply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5" name="矩形 4"/>
          <p:cNvSpPr/>
          <p:nvPr/>
        </p:nvSpPr>
        <p:spPr>
          <a:xfrm>
            <a:off x="5293651" y="4853031"/>
            <a:ext cx="2619628" cy="369332"/>
          </a:xfrm>
          <a:prstGeom prst="rect">
            <a:avLst/>
          </a:prstGeom>
        </p:spPr>
        <p:txBody>
          <a:bodyPr wrap="none">
            <a:spAutoFit/>
          </a:bodyPr>
          <a:lstStyle/>
          <a:p>
            <a:pPr algn="ctr">
              <a:defRPr/>
            </a:pPr>
            <a:r>
              <a:rPr lang="en-GB" altLang="zh-HK" dirty="0">
                <a:solidFill>
                  <a:srgbClr val="FF0000"/>
                </a:solidFill>
              </a:rPr>
              <a:t>%</a:t>
            </a:r>
            <a:r>
              <a:rPr lang="en-US" altLang="zh-HK" dirty="0">
                <a:solidFill>
                  <a:srgbClr val="FF0000"/>
                </a:solidFill>
                <a:sym typeface="Wingdings 3"/>
              </a:rPr>
              <a:t></a:t>
            </a:r>
            <a:r>
              <a:rPr lang="en-GB" altLang="zh-HK" dirty="0">
                <a:solidFill>
                  <a:srgbClr val="FF0000"/>
                </a:solidFill>
              </a:rPr>
              <a:t>P (50%) &gt; %</a:t>
            </a:r>
            <a:r>
              <a:rPr lang="en-US" altLang="zh-HK" dirty="0">
                <a:solidFill>
                  <a:srgbClr val="FF0000"/>
                </a:solidFill>
                <a:sym typeface="Wingdings 3"/>
              </a:rPr>
              <a:t></a:t>
            </a:r>
            <a:r>
              <a:rPr lang="en-GB" altLang="zh-HK" dirty="0">
                <a:solidFill>
                  <a:srgbClr val="FF0000"/>
                </a:solidFill>
              </a:rPr>
              <a:t>Q (10%)</a:t>
            </a:r>
            <a:endParaRPr lang="zh-HK" altLang="en-US" dirty="0">
              <a:solidFill>
                <a:srgbClr val="FF0000"/>
              </a:solidFill>
              <a:cs typeface="Arial" panose="020B0604020202020204" pitchFamily="34" charset="0"/>
            </a:endParaRPr>
          </a:p>
        </p:txBody>
      </p:sp>
    </p:spTree>
    <p:extLst>
      <p:ext uri="{BB962C8B-B14F-4D97-AF65-F5344CB8AC3E}">
        <p14:creationId xmlns:p14="http://schemas.microsoft.com/office/powerpoint/2010/main" val="1425170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5.3 (cont’d)</a:t>
            </a:r>
            <a:br>
              <a:rPr lang="en-US" altLang="zh-HK" dirty="0"/>
            </a:br>
            <a:r>
              <a:rPr lang="en-US" altLang="zh-HK" sz="2700" dirty="0"/>
              <a:t>Determine the price elasticity of demand or supply</a:t>
            </a:r>
            <a:endParaRPr lang="zh-HK" altLang="en-US" sz="2700" dirty="0"/>
          </a:p>
        </p:txBody>
      </p:sp>
      <p:sp>
        <p:nvSpPr>
          <p:cNvPr id="3" name="內容版面配置區 2"/>
          <p:cNvSpPr>
            <a:spLocks noGrp="1"/>
          </p:cNvSpPr>
          <p:nvPr>
            <p:ph idx="1"/>
          </p:nvPr>
        </p:nvSpPr>
        <p:spPr>
          <a:xfrm>
            <a:off x="457200" y="1196752"/>
            <a:ext cx="8229600" cy="4967514"/>
          </a:xfrm>
        </p:spPr>
        <p:txBody>
          <a:bodyPr/>
          <a:lstStyle/>
          <a:p>
            <a:r>
              <a:rPr lang="en-US" altLang="zh-HK" dirty="0"/>
              <a:t>Determine the types of demand or supply elasticity in each of the following independent events.</a:t>
            </a:r>
          </a:p>
          <a:p>
            <a:pPr>
              <a:tabLst>
                <a:tab pos="361950" algn="l"/>
              </a:tabLst>
            </a:pPr>
            <a:r>
              <a:rPr lang="en-US" altLang="zh-HK" dirty="0"/>
              <a:t>a.	The use of VR (Virtual Reality) glasses has become 	popular. The price of VR glasses has increased by 50% 	and the quantity sold has changed by 10%.</a:t>
            </a:r>
          </a:p>
          <a:p>
            <a:pPr>
              <a:tabLst>
                <a:tab pos="361950" algn="l"/>
              </a:tabLst>
            </a:pPr>
            <a:endParaRPr lang="en-US" altLang="zh-HK" dirty="0"/>
          </a:p>
          <a:p>
            <a:pPr>
              <a:tabLst>
                <a:tab pos="361950" algn="l"/>
              </a:tabLst>
            </a:pPr>
            <a:r>
              <a:rPr lang="en-US" altLang="zh-HK" dirty="0">
                <a:solidFill>
                  <a:srgbClr val="7030A0"/>
                </a:solidFill>
              </a:rPr>
              <a:t>Answer:</a:t>
            </a:r>
          </a:p>
          <a:p>
            <a:pPr>
              <a:tabLst>
                <a:tab pos="361950" algn="l"/>
              </a:tabLst>
            </a:pPr>
            <a:r>
              <a:rPr lang="en-US" altLang="zh-HK" dirty="0"/>
              <a:t>As the use of VR glasses becomes more popular, the demand for VR glasses increases. The percentage increase in price is larger than the percentage increase in quantity supplied. Thus, the supply of VR glasses is inelastic.</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108</a:t>
            </a:fld>
            <a:endParaRPr lang="zh-HK" altLang="en-US" dirty="0"/>
          </a:p>
        </p:txBody>
      </p:sp>
    </p:spTree>
    <p:extLst>
      <p:ext uri="{BB962C8B-B14F-4D97-AF65-F5344CB8AC3E}">
        <p14:creationId xmlns:p14="http://schemas.microsoft.com/office/powerpoint/2010/main" val="2481168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5.3 (cont’d)</a:t>
            </a:r>
            <a:br>
              <a:rPr lang="en-US" altLang="zh-HK" dirty="0"/>
            </a:br>
            <a:r>
              <a:rPr lang="en-US" altLang="zh-HK" sz="2700" dirty="0"/>
              <a:t>Determine the price elasticity of demand or supply</a:t>
            </a:r>
            <a:endParaRPr lang="zh-HK" altLang="en-US" sz="2700" dirty="0"/>
          </a:p>
        </p:txBody>
      </p:sp>
      <p:sp>
        <p:nvSpPr>
          <p:cNvPr id="3" name="內容版面配置區 2"/>
          <p:cNvSpPr>
            <a:spLocks noGrp="1"/>
          </p:cNvSpPr>
          <p:nvPr>
            <p:ph idx="1"/>
          </p:nvPr>
        </p:nvSpPr>
        <p:spPr>
          <a:xfrm>
            <a:off x="457200" y="1196752"/>
            <a:ext cx="8229600" cy="2899255"/>
          </a:xfrm>
        </p:spPr>
        <p:txBody>
          <a:bodyPr/>
          <a:lstStyle/>
          <a:p>
            <a:r>
              <a:rPr lang="en-US" altLang="zh-HK" dirty="0"/>
              <a:t>Determine the types of demand or supply elasticity in each of the following independent events.</a:t>
            </a:r>
          </a:p>
          <a:p>
            <a:pPr>
              <a:tabLst>
                <a:tab pos="361950" algn="l"/>
              </a:tabLst>
            </a:pPr>
            <a:r>
              <a:rPr lang="en-US" altLang="zh-HK" dirty="0"/>
              <a:t>b.	With a 20% increase in the price of flour, the price of 	bread has increased by 10% and the quantity sold has 	changed by 15%.</a:t>
            </a:r>
          </a:p>
          <a:p>
            <a:pPr>
              <a:tabLst>
                <a:tab pos="361950" algn="l"/>
              </a:tabLst>
            </a:pPr>
            <a:endParaRPr lang="en-US" altLang="zh-HK" dirty="0"/>
          </a:p>
          <a:p>
            <a:pPr>
              <a:tabLst>
                <a:tab pos="361950" algn="l"/>
              </a:tabLst>
            </a:pPr>
            <a:r>
              <a:rPr lang="en-US" altLang="zh-HK" dirty="0">
                <a:solidFill>
                  <a:srgbClr val="7030A0"/>
                </a:solidFill>
              </a:rPr>
              <a:t>Question analysis:</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109</a:t>
            </a:fld>
            <a:endParaRPr lang="zh-HK" altLang="en-US" dirty="0"/>
          </a:p>
        </p:txBody>
      </p:sp>
      <p:cxnSp>
        <p:nvCxnSpPr>
          <p:cNvPr id="7" name="直線接點 6"/>
          <p:cNvCxnSpPr/>
          <p:nvPr/>
        </p:nvCxnSpPr>
        <p:spPr>
          <a:xfrm>
            <a:off x="4562894" y="2408840"/>
            <a:ext cx="1728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表格 11"/>
          <p:cNvGraphicFramePr>
            <a:graphicFrameLocks noGrp="1"/>
          </p:cNvGraphicFramePr>
          <p:nvPr>
            <p:extLst>
              <p:ext uri="{D42A27DB-BD31-4B8C-83A1-F6EECF244321}">
                <p14:modId xmlns:p14="http://schemas.microsoft.com/office/powerpoint/2010/main" val="3119400093"/>
              </p:ext>
            </p:extLst>
          </p:nvPr>
        </p:nvGraphicFramePr>
        <p:xfrm>
          <a:off x="539552" y="4407132"/>
          <a:ext cx="7848872" cy="1656184"/>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aseline="0" dirty="0">
                          <a:solidFill>
                            <a:schemeClr val="tx1"/>
                          </a:solidFill>
                          <a:latin typeface="+mn-lt"/>
                          <a:cs typeface="Arial" panose="020B0604020202020204" pitchFamily="34" charset="0"/>
                        </a:rPr>
                        <a:t>Situations</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aseline="0" dirty="0">
                          <a:solidFill>
                            <a:schemeClr val="tx1"/>
                          </a:solidFill>
                          <a:latin typeface="+mn-lt"/>
                          <a:cs typeface="Arial" panose="020B0604020202020204" pitchFamily="34" charset="0"/>
                        </a:rPr>
                        <a:t>Which type of elasticity can be found?</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Change in demand only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Elasticity of supply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Change in supply only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Elasticity of demand</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0" dirty="0">
                          <a:solidFill>
                            <a:schemeClr val="tx1"/>
                          </a:solidFill>
                          <a:latin typeface="+mn-lt"/>
                          <a:cs typeface="Arial" panose="020B0604020202020204" pitchFamily="34" charset="0"/>
                        </a:rPr>
                        <a:t>Changes in both demand and supply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0" dirty="0">
                          <a:solidFill>
                            <a:schemeClr val="tx1"/>
                          </a:solidFill>
                          <a:latin typeface="+mn-lt"/>
                          <a:cs typeface="Arial" panose="020B0604020202020204" pitchFamily="34" charset="0"/>
                        </a:rPr>
                        <a:t>Neither demand nor supply elasticities</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13" name="文字方塊 12"/>
          <p:cNvSpPr txBox="1"/>
          <p:nvPr/>
        </p:nvSpPr>
        <p:spPr>
          <a:xfrm>
            <a:off x="539552" y="5241248"/>
            <a:ext cx="7848872" cy="396000"/>
          </a:xfrm>
          <a:prstGeom prst="rect">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15" name="圓角矩形 14"/>
          <p:cNvSpPr/>
          <p:nvPr/>
        </p:nvSpPr>
        <p:spPr>
          <a:xfrm>
            <a:off x="3261601" y="3732022"/>
            <a:ext cx="5126824" cy="65480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1950" algn="l"/>
              </a:tabLst>
            </a:pPr>
            <a:r>
              <a:rPr lang="en-US" altLang="zh-TW" b="1" dirty="0">
                <a:solidFill>
                  <a:schemeClr val="tx1"/>
                </a:solidFill>
                <a:sym typeface="Wingdings 2"/>
              </a:rPr>
              <a:t>(1)	</a:t>
            </a:r>
            <a:r>
              <a:rPr lang="en-US" altLang="zh-HK" b="1" dirty="0">
                <a:solidFill>
                  <a:schemeClr val="tx1"/>
                </a:solidFill>
              </a:rPr>
              <a:t>Determine whether demand and/or supply 	change, and whether E</a:t>
            </a:r>
            <a:r>
              <a:rPr lang="en-US" altLang="zh-HK" b="1" baseline="-25000" dirty="0">
                <a:solidFill>
                  <a:schemeClr val="tx1"/>
                </a:solidFill>
              </a:rPr>
              <a:t>d</a:t>
            </a:r>
            <a:r>
              <a:rPr lang="en-US" altLang="zh-HK" b="1" dirty="0">
                <a:solidFill>
                  <a:schemeClr val="tx1"/>
                </a:solidFill>
              </a:rPr>
              <a:t> and/or E</a:t>
            </a:r>
            <a:r>
              <a:rPr lang="en-US" altLang="zh-HK" b="1" baseline="-25000" dirty="0">
                <a:solidFill>
                  <a:schemeClr val="tx1"/>
                </a:solidFill>
              </a:rPr>
              <a:t>S</a:t>
            </a:r>
            <a:r>
              <a:rPr lang="en-US" altLang="zh-HK" b="1" dirty="0">
                <a:solidFill>
                  <a:schemeClr val="tx1"/>
                </a:solidFill>
              </a:rPr>
              <a:t> can be found.</a:t>
            </a:r>
          </a:p>
        </p:txBody>
      </p:sp>
    </p:spTree>
    <p:extLst>
      <p:ext uri="{BB962C8B-B14F-4D97-AF65-F5344CB8AC3E}">
        <p14:creationId xmlns:p14="http://schemas.microsoft.com/office/powerpoint/2010/main" val="4126451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en-US" altLang="zh-HK" dirty="0"/>
              <a:t>Test yourself 5.1</a:t>
            </a:r>
            <a:endParaRPr lang="zh-HK" altLang="en-US" sz="2700" dirty="0"/>
          </a:p>
        </p:txBody>
      </p:sp>
      <p:sp>
        <p:nvSpPr>
          <p:cNvPr id="3" name="內容版面配置區 2"/>
          <p:cNvSpPr>
            <a:spLocks noGrp="1"/>
          </p:cNvSpPr>
          <p:nvPr>
            <p:ph idx="1"/>
          </p:nvPr>
        </p:nvSpPr>
        <p:spPr>
          <a:xfrm>
            <a:off x="457200" y="1196752"/>
            <a:ext cx="8229600" cy="1569660"/>
          </a:xfrm>
        </p:spPr>
        <p:txBody>
          <a:bodyPr/>
          <a:lstStyle/>
          <a:p>
            <a:r>
              <a:rPr lang="en-US" altLang="zh-HK" dirty="0"/>
              <a:t>When the price of a pen is $4, the quantity demanded is </a:t>
            </a:r>
            <a:br>
              <a:rPr lang="en-US" altLang="zh-HK" dirty="0"/>
            </a:br>
            <a:r>
              <a:rPr lang="en-US" altLang="zh-HK" dirty="0"/>
              <a:t>40 units. After the price drops from $4 to $3, the quantity demanded increases to 80 units. Calculate the price elasticity of demand for pens.</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a:t>
            </a:fld>
            <a:endParaRPr lang="zh-HK" altLang="en-US" dirty="0"/>
          </a:p>
        </p:txBody>
      </p:sp>
      <p:sp>
        <p:nvSpPr>
          <p:cNvPr id="30" name="內容版面配置區 2"/>
          <p:cNvSpPr txBox="1">
            <a:spLocks/>
          </p:cNvSpPr>
          <p:nvPr/>
        </p:nvSpPr>
        <p:spPr>
          <a:xfrm>
            <a:off x="457200" y="2823319"/>
            <a:ext cx="8229600" cy="461665"/>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The price elasticity of demand for pens:</a:t>
            </a:r>
          </a:p>
        </p:txBody>
      </p:sp>
      <p:grpSp>
        <p:nvGrpSpPr>
          <p:cNvPr id="5" name="群組 4"/>
          <p:cNvGrpSpPr/>
          <p:nvPr/>
        </p:nvGrpSpPr>
        <p:grpSpPr>
          <a:xfrm>
            <a:off x="431667" y="3343523"/>
            <a:ext cx="5076437" cy="1813669"/>
            <a:chOff x="1187625" y="3645024"/>
            <a:chExt cx="5076437" cy="1813669"/>
          </a:xfrm>
        </p:grpSpPr>
        <p:grpSp>
          <p:nvGrpSpPr>
            <p:cNvPr id="31" name="群組 1"/>
            <p:cNvGrpSpPr>
              <a:grpSpLocks/>
            </p:cNvGrpSpPr>
            <p:nvPr/>
          </p:nvGrpSpPr>
          <p:grpSpPr bwMode="auto">
            <a:xfrm>
              <a:off x="1187625" y="3645024"/>
              <a:ext cx="4212505" cy="1813669"/>
              <a:chOff x="2940" y="3355519"/>
              <a:chExt cx="4212983" cy="1814711"/>
            </a:xfrm>
          </p:grpSpPr>
          <p:sp>
            <p:nvSpPr>
              <p:cNvPr id="33" name="內容版面配置區 2"/>
              <p:cNvSpPr txBox="1">
                <a:spLocks/>
              </p:cNvSpPr>
              <p:nvPr/>
            </p:nvSpPr>
            <p:spPr bwMode="auto">
              <a:xfrm>
                <a:off x="2940" y="4005262"/>
                <a:ext cx="432097" cy="9355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34" name="內容版面配置區 2"/>
              <p:cNvSpPr txBox="1">
                <a:spLocks/>
              </p:cNvSpPr>
              <p:nvPr/>
            </p:nvSpPr>
            <p:spPr bwMode="auto">
              <a:xfrm>
                <a:off x="1299230" y="4016182"/>
                <a:ext cx="822418" cy="46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ts val="1200"/>
                  </a:spcBef>
                  <a:buFontTx/>
                  <a:buNone/>
                </a:pPr>
                <a:r>
                  <a:rPr lang="en-US" altLang="zh-HK" sz="2400" dirty="0">
                    <a:solidFill>
                      <a:srgbClr val="FF0000"/>
                    </a:solidFill>
                    <a:latin typeface="Arial" panose="020B0604020202020204" pitchFamily="34" charset="0"/>
                    <a:cs typeface="Arial" panose="020B0604020202020204" pitchFamily="34" charset="0"/>
                  </a:rPr>
                  <a:t>=</a:t>
                </a:r>
              </a:p>
            </p:txBody>
          </p:sp>
          <p:grpSp>
            <p:nvGrpSpPr>
              <p:cNvPr id="44" name="群組 8"/>
              <p:cNvGrpSpPr>
                <a:grpSpLocks/>
              </p:cNvGrpSpPr>
              <p:nvPr/>
            </p:nvGrpSpPr>
            <p:grpSpPr bwMode="auto">
              <a:xfrm>
                <a:off x="1504636" y="3355519"/>
                <a:ext cx="2675241" cy="936640"/>
                <a:chOff x="1504636" y="3648561"/>
                <a:chExt cx="2675241" cy="936640"/>
              </a:xfrm>
            </p:grpSpPr>
            <p:sp>
              <p:nvSpPr>
                <p:cNvPr id="45" name="內容版面配置區 2"/>
                <p:cNvSpPr txBox="1">
                  <a:spLocks/>
                </p:cNvSpPr>
                <p:nvPr/>
              </p:nvSpPr>
              <p:spPr bwMode="auto">
                <a:xfrm>
                  <a:off x="1912993" y="3648561"/>
                  <a:ext cx="1906803" cy="60518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80 ‒ 40</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46" name="內容版面配置區 2"/>
                <p:cNvSpPr txBox="1">
                  <a:spLocks/>
                </p:cNvSpPr>
                <p:nvPr/>
              </p:nvSpPr>
              <p:spPr bwMode="auto">
                <a:xfrm>
                  <a:off x="1504636" y="4067379"/>
                  <a:ext cx="2675241" cy="517822"/>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(40</a:t>
                  </a:r>
                  <a:r>
                    <a:rPr lang="en-US" altLang="zh-HK" baseline="-25000" dirty="0">
                      <a:solidFill>
                        <a:srgbClr val="FF0000"/>
                      </a:solidFill>
                      <a:latin typeface="Arial" panose="020B0604020202020204" pitchFamily="34" charset="0"/>
                      <a:cs typeface="Arial" panose="020B0604020202020204" pitchFamily="34" charset="0"/>
                    </a:rPr>
                    <a:t> </a:t>
                  </a:r>
                  <a:r>
                    <a:rPr lang="en-US" altLang="zh-HK" dirty="0">
                      <a:solidFill>
                        <a:srgbClr val="FF0000"/>
                      </a:solidFill>
                      <a:latin typeface="Arial" panose="020B0604020202020204" pitchFamily="34" charset="0"/>
                      <a:cs typeface="Arial" panose="020B0604020202020204" pitchFamily="34" charset="0"/>
                    </a:rPr>
                    <a:t>+ 80)/2</a:t>
                  </a:r>
                  <a:r>
                    <a:rPr lang="en-US" altLang="zh-HK" baseline="-25000"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cxnSp>
              <p:nvCxnSpPr>
                <p:cNvPr id="47" name="直線接點 46"/>
                <p:cNvCxnSpPr/>
                <p:nvPr/>
              </p:nvCxnSpPr>
              <p:spPr>
                <a:xfrm>
                  <a:off x="1983579" y="4080856"/>
                  <a:ext cx="1764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群組 26"/>
              <p:cNvGrpSpPr>
                <a:grpSpLocks/>
              </p:cNvGrpSpPr>
              <p:nvPr/>
            </p:nvGrpSpPr>
            <p:grpSpPr bwMode="auto">
              <a:xfrm>
                <a:off x="1515279" y="4220112"/>
                <a:ext cx="2700644" cy="950118"/>
                <a:chOff x="1511819" y="3433034"/>
                <a:chExt cx="2700644" cy="950118"/>
              </a:xfrm>
            </p:grpSpPr>
            <p:sp>
              <p:nvSpPr>
                <p:cNvPr id="40" name="內容版面配置區 2"/>
                <p:cNvSpPr txBox="1">
                  <a:spLocks/>
                </p:cNvSpPr>
                <p:nvPr/>
              </p:nvSpPr>
              <p:spPr bwMode="auto">
                <a:xfrm>
                  <a:off x="1943916" y="3433034"/>
                  <a:ext cx="1908391" cy="60518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3 ‒ 4</a:t>
                  </a:r>
                  <a:r>
                    <a:rPr lang="en-US" altLang="zh-HK" baseline="-25000"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41" name="內容版面配置區 2"/>
                <p:cNvSpPr txBox="1">
                  <a:spLocks/>
                </p:cNvSpPr>
                <p:nvPr/>
              </p:nvSpPr>
              <p:spPr bwMode="auto">
                <a:xfrm>
                  <a:off x="1511819" y="3865330"/>
                  <a:ext cx="2700644" cy="517822"/>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(4 + 3)/2</a:t>
                  </a:r>
                  <a:r>
                    <a:rPr lang="en-US" altLang="zh-HK" baseline="-25000"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cxnSp>
              <p:nvCxnSpPr>
                <p:cNvPr id="42" name="直線接點 41"/>
                <p:cNvCxnSpPr/>
                <p:nvPr/>
              </p:nvCxnSpPr>
              <p:spPr>
                <a:xfrm>
                  <a:off x="2015932" y="3865330"/>
                  <a:ext cx="1764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7" name="直線接點 36"/>
              <p:cNvCxnSpPr/>
              <p:nvPr/>
            </p:nvCxnSpPr>
            <p:spPr>
              <a:xfrm flipV="1">
                <a:off x="1875359" y="4247006"/>
                <a:ext cx="20522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8" name="內容版面配置區 2"/>
            <p:cNvSpPr txBox="1">
              <a:spLocks/>
            </p:cNvSpPr>
            <p:nvPr/>
          </p:nvSpPr>
          <p:spPr bwMode="auto">
            <a:xfrm>
              <a:off x="1547664" y="4077072"/>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a:t>
              </a:r>
              <a:r>
                <a:rPr lang="el-GR" altLang="zh-HK" dirty="0">
                  <a:solidFill>
                    <a:srgbClr val="FF0000"/>
                  </a:solidFill>
                  <a:latin typeface="Arial" panose="020B0604020202020204" pitchFamily="34" charset="0"/>
                  <a:cs typeface="Arial" panose="020B0604020202020204" pitchFamily="34" charset="0"/>
                </a:rPr>
                <a:t>Δ</a:t>
              </a:r>
              <a:r>
                <a:rPr lang="en-US" altLang="zh-HK" dirty="0" err="1">
                  <a:solidFill>
                    <a:srgbClr val="FF0000"/>
                  </a:solidFill>
                  <a:latin typeface="Arial" panose="020B0604020202020204" pitchFamily="34" charset="0"/>
                  <a:cs typeface="Arial" panose="020B0604020202020204" pitchFamily="34" charset="0"/>
                </a:rPr>
                <a:t>Q</a:t>
              </a:r>
              <a:r>
                <a:rPr lang="en-US" altLang="zh-HK" baseline="-25000" dirty="0" err="1">
                  <a:solidFill>
                    <a:srgbClr val="FF0000"/>
                  </a:solidFill>
                  <a:latin typeface="Arial" panose="020B0604020202020204" pitchFamily="34" charset="0"/>
                  <a:cs typeface="Arial" panose="020B0604020202020204" pitchFamily="34" charset="0"/>
                </a:rPr>
                <a:t>d</a:t>
              </a:r>
              <a:r>
                <a:rPr lang="en-US" altLang="zh-HK"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cxnSp>
          <p:nvCxnSpPr>
            <p:cNvPr id="49" name="直線接點 48"/>
            <p:cNvCxnSpPr/>
            <p:nvPr/>
          </p:nvCxnSpPr>
          <p:spPr bwMode="auto">
            <a:xfrm>
              <a:off x="1583792" y="4538670"/>
              <a:ext cx="11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內容版面配置區 2"/>
            <p:cNvSpPr txBox="1">
              <a:spLocks/>
            </p:cNvSpPr>
            <p:nvPr/>
          </p:nvSpPr>
          <p:spPr bwMode="auto">
            <a:xfrm>
              <a:off x="1547664" y="4525053"/>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a:t>
              </a:r>
              <a:r>
                <a:rPr lang="el-GR" altLang="zh-HK" dirty="0">
                  <a:solidFill>
                    <a:srgbClr val="FF0000"/>
                  </a:solidFill>
                  <a:latin typeface="Arial" panose="020B0604020202020204" pitchFamily="34" charset="0"/>
                  <a:cs typeface="Arial" panose="020B0604020202020204" pitchFamily="34" charset="0"/>
                </a:rPr>
                <a:t>Δ</a:t>
              </a:r>
              <a:r>
                <a:rPr lang="en-US" altLang="zh-HK" dirty="0">
                  <a:solidFill>
                    <a:srgbClr val="FF0000"/>
                  </a:solidFill>
                  <a:latin typeface="Arial" panose="020B0604020202020204" pitchFamily="34" charset="0"/>
                  <a:cs typeface="Arial" panose="020B0604020202020204" pitchFamily="34" charset="0"/>
                </a:rPr>
                <a:t>P</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51" name="內容版面配置區 2"/>
            <p:cNvSpPr txBox="1">
              <a:spLocks/>
            </p:cNvSpPr>
            <p:nvPr/>
          </p:nvSpPr>
          <p:spPr bwMode="auto">
            <a:xfrm>
              <a:off x="5076056" y="4281107"/>
              <a:ext cx="432048" cy="467519"/>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52" name="內容版面配置區 2"/>
            <p:cNvSpPr txBox="1">
              <a:spLocks/>
            </p:cNvSpPr>
            <p:nvPr/>
          </p:nvSpPr>
          <p:spPr bwMode="auto">
            <a:xfrm>
              <a:off x="5508104" y="3645024"/>
              <a:ext cx="646420" cy="604837"/>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40</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53" name="內容版面配置區 2"/>
            <p:cNvSpPr txBox="1">
              <a:spLocks/>
            </p:cNvSpPr>
            <p:nvPr/>
          </p:nvSpPr>
          <p:spPr bwMode="auto">
            <a:xfrm>
              <a:off x="5461421" y="4063601"/>
              <a:ext cx="766763"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60</a:t>
              </a:r>
              <a:endParaRPr lang="en-US" altLang="zh-HK" kern="0" dirty="0">
                <a:solidFill>
                  <a:srgbClr val="FF0000"/>
                </a:solidFill>
                <a:latin typeface="Arial" panose="020B0604020202020204" pitchFamily="34" charset="0"/>
                <a:cs typeface="Arial" panose="020B0604020202020204" pitchFamily="34" charset="0"/>
              </a:endParaRPr>
            </a:p>
          </p:txBody>
        </p:sp>
        <p:cxnSp>
          <p:nvCxnSpPr>
            <p:cNvPr id="54" name="直線接點 53"/>
            <p:cNvCxnSpPr/>
            <p:nvPr/>
          </p:nvCxnSpPr>
          <p:spPr bwMode="auto">
            <a:xfrm>
              <a:off x="5580112" y="4077071"/>
              <a:ext cx="57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內容版面配置區 2"/>
            <p:cNvSpPr txBox="1">
              <a:spLocks/>
            </p:cNvSpPr>
            <p:nvPr/>
          </p:nvSpPr>
          <p:spPr bwMode="auto">
            <a:xfrm>
              <a:off x="5508192" y="4509121"/>
              <a:ext cx="719992" cy="604837"/>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−1</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56" name="內容版面配置區 2"/>
            <p:cNvSpPr txBox="1">
              <a:spLocks/>
            </p:cNvSpPr>
            <p:nvPr/>
          </p:nvSpPr>
          <p:spPr bwMode="auto">
            <a:xfrm>
              <a:off x="5472018" y="4941169"/>
              <a:ext cx="756166" cy="517524"/>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3.5</a:t>
              </a:r>
              <a:endParaRPr lang="en-US" altLang="zh-HK" kern="0" dirty="0">
                <a:solidFill>
                  <a:srgbClr val="FF0000"/>
                </a:solidFill>
                <a:latin typeface="Arial" panose="020B0604020202020204" pitchFamily="34" charset="0"/>
                <a:cs typeface="Arial" panose="020B0604020202020204" pitchFamily="34" charset="0"/>
              </a:endParaRPr>
            </a:p>
          </p:txBody>
        </p:sp>
        <p:cxnSp>
          <p:nvCxnSpPr>
            <p:cNvPr id="57" name="直線接點 56"/>
            <p:cNvCxnSpPr/>
            <p:nvPr/>
          </p:nvCxnSpPr>
          <p:spPr bwMode="auto">
            <a:xfrm>
              <a:off x="5580112" y="4941169"/>
              <a:ext cx="57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auto">
            <a:xfrm flipV="1">
              <a:off x="5472062" y="4535999"/>
              <a:ext cx="79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9" name="內容版面配置區 2"/>
          <p:cNvSpPr txBox="1">
            <a:spLocks/>
          </p:cNvSpPr>
          <p:nvPr/>
        </p:nvSpPr>
        <p:spPr>
          <a:xfrm>
            <a:off x="457200" y="5127575"/>
            <a:ext cx="8229600" cy="461665"/>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2.33 (to 2 decimal places) (negative sign neglected)</a:t>
            </a:r>
          </a:p>
        </p:txBody>
      </p:sp>
    </p:spTree>
    <p:extLst>
      <p:ext uri="{BB962C8B-B14F-4D97-AF65-F5344CB8AC3E}">
        <p14:creationId xmlns:p14="http://schemas.microsoft.com/office/powerpoint/2010/main" val="813415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xEl>
                                              <p:pRg st="0" end="0"/>
                                            </p:txEl>
                                          </p:spTgt>
                                        </p:tgtEl>
                                        <p:attrNameLst>
                                          <p:attrName>style.visibility</p:attrName>
                                        </p:attrNameLst>
                                      </p:cBhvr>
                                      <p:to>
                                        <p:strVal val="visible"/>
                                      </p:to>
                                    </p:set>
                                    <p:animEffect transition="in" filter="fade">
                                      <p:cBhvr>
                                        <p:cTn id="13"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59"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5.3 (cont’d)</a:t>
            </a:r>
            <a:br>
              <a:rPr lang="en-US" altLang="zh-HK" dirty="0"/>
            </a:br>
            <a:r>
              <a:rPr lang="en-US" altLang="zh-HK" sz="2700" dirty="0"/>
              <a:t>Determine the price elasticity of demand or supply</a:t>
            </a:r>
            <a:endParaRPr lang="zh-HK" altLang="en-US" sz="2700" dirty="0"/>
          </a:p>
        </p:txBody>
      </p:sp>
      <p:sp>
        <p:nvSpPr>
          <p:cNvPr id="3" name="內容版面配置區 2"/>
          <p:cNvSpPr>
            <a:spLocks noGrp="1"/>
          </p:cNvSpPr>
          <p:nvPr>
            <p:ph idx="1"/>
          </p:nvPr>
        </p:nvSpPr>
        <p:spPr>
          <a:xfrm>
            <a:off x="457200" y="1196752"/>
            <a:ext cx="8229600" cy="2899255"/>
          </a:xfrm>
        </p:spPr>
        <p:txBody>
          <a:bodyPr/>
          <a:lstStyle/>
          <a:p>
            <a:r>
              <a:rPr lang="en-US" altLang="zh-HK" dirty="0"/>
              <a:t>Determine the types of demand or supply elasticity in each of the following independent events.</a:t>
            </a:r>
          </a:p>
          <a:p>
            <a:pPr>
              <a:tabLst>
                <a:tab pos="361950" algn="l"/>
              </a:tabLst>
            </a:pPr>
            <a:r>
              <a:rPr lang="en-US" altLang="zh-HK" dirty="0"/>
              <a:t>b.	With a 20% increase in the price of flour, the price of 	bread has increased by 10% and the quantity sold has 	changed by 15%.</a:t>
            </a:r>
          </a:p>
          <a:p>
            <a:pPr>
              <a:tabLst>
                <a:tab pos="361950" algn="l"/>
              </a:tabLst>
            </a:pPr>
            <a:endParaRPr lang="en-US" altLang="zh-HK" dirty="0"/>
          </a:p>
          <a:p>
            <a:pPr>
              <a:tabLst>
                <a:tab pos="361950" algn="l"/>
              </a:tabLst>
            </a:pPr>
            <a:r>
              <a:rPr lang="en-US" altLang="zh-HK" dirty="0">
                <a:solidFill>
                  <a:srgbClr val="7030A0"/>
                </a:solidFill>
              </a:rPr>
              <a:t>Question analysis:</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110</a:t>
            </a:fld>
            <a:endParaRPr lang="zh-HK" altLang="en-US" dirty="0"/>
          </a:p>
        </p:txBody>
      </p:sp>
      <p:cxnSp>
        <p:nvCxnSpPr>
          <p:cNvPr id="7" name="直線接點 6"/>
          <p:cNvCxnSpPr/>
          <p:nvPr/>
        </p:nvCxnSpPr>
        <p:spPr>
          <a:xfrm>
            <a:off x="4562894" y="2408840"/>
            <a:ext cx="1728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0" name="表格 9"/>
          <p:cNvGraphicFramePr>
            <a:graphicFrameLocks noGrp="1"/>
          </p:cNvGraphicFramePr>
          <p:nvPr>
            <p:extLst>
              <p:ext uri="{D42A27DB-BD31-4B8C-83A1-F6EECF244321}">
                <p14:modId xmlns:p14="http://schemas.microsoft.com/office/powerpoint/2010/main" val="1087284641"/>
              </p:ext>
            </p:extLst>
          </p:nvPr>
        </p:nvGraphicFramePr>
        <p:xfrm>
          <a:off x="539552" y="4442174"/>
          <a:ext cx="8229600" cy="10058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4025560103"/>
                    </a:ext>
                  </a:extLst>
                </a:gridCol>
                <a:gridCol w="16870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540968">
                  <a:extLst>
                    <a:ext uri="{9D8B030D-6E8A-4147-A177-3AD203B41FA5}">
                      <a16:colId xmlns:a16="http://schemas.microsoft.com/office/drawing/2014/main" val="20002"/>
                    </a:ext>
                  </a:extLst>
                </a:gridCol>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aseline="0" dirty="0">
                          <a:solidFill>
                            <a:schemeClr val="tx1"/>
                          </a:solidFill>
                          <a:latin typeface="+mn-lt"/>
                          <a:cs typeface="Arial" panose="020B0604020202020204" pitchFamily="34" charset="0"/>
                        </a:rPr>
                        <a:t>Good</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aseline="0" dirty="0">
                          <a:solidFill>
                            <a:schemeClr val="tx1"/>
                          </a:solidFill>
                          <a:latin typeface="+mn-lt"/>
                          <a:cs typeface="Arial" panose="020B0604020202020204" pitchFamily="34" charset="0"/>
                        </a:rPr>
                        <a:t>Change(s) in</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aseline="0" dirty="0">
                          <a:solidFill>
                            <a:schemeClr val="tx1"/>
                          </a:solidFill>
                          <a:latin typeface="+mn-lt"/>
                          <a:cs typeface="Arial" panose="020B0604020202020204" pitchFamily="34" charset="0"/>
                        </a:rPr>
                        <a:t>Elasticity</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1" i="0" u="none" strike="noStrike" kern="1200" baseline="0" dirty="0">
                          <a:solidFill>
                            <a:schemeClr val="tx1"/>
                          </a:solidFill>
                          <a:latin typeface="+mn-lt"/>
                          <a:ea typeface="+mn-ea"/>
                          <a:cs typeface="+mn-cs"/>
                        </a:rPr>
                        <a:t>%</a:t>
                      </a:r>
                      <a:r>
                        <a:rPr lang="el-GR" altLang="zh-HK" sz="1800" dirty="0">
                          <a:solidFill>
                            <a:schemeClr val="tx1"/>
                          </a:solidFill>
                        </a:rPr>
                        <a:t>Δ</a:t>
                      </a:r>
                      <a:r>
                        <a:rPr lang="en-GB" altLang="zh-HK" sz="1800" b="1" i="0" u="none" strike="noStrike" kern="1200" baseline="0" dirty="0">
                          <a:solidFill>
                            <a:schemeClr val="tx1"/>
                          </a:solidFill>
                          <a:latin typeface="+mn-lt"/>
                          <a:ea typeface="+mn-ea"/>
                          <a:cs typeface="+mn-cs"/>
                        </a:rPr>
                        <a:t>P vs %</a:t>
                      </a:r>
                      <a:r>
                        <a:rPr lang="el-GR" altLang="zh-HK" sz="1800" dirty="0">
                          <a:solidFill>
                            <a:schemeClr val="tx1"/>
                          </a:solidFill>
                        </a:rPr>
                        <a:t>Δ</a:t>
                      </a:r>
                      <a:r>
                        <a:rPr lang="en-GB" altLang="zh-HK" sz="1800" b="1" i="0" u="none" strike="noStrike" kern="1200" baseline="0" dirty="0">
                          <a:solidFill>
                            <a:schemeClr val="tx1"/>
                          </a:solidFill>
                          <a:latin typeface="+mn-lt"/>
                          <a:ea typeface="+mn-ea"/>
                          <a:cs typeface="+mn-cs"/>
                        </a:rPr>
                        <a:t>Q</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dirty="0"/>
                        <a:t>Bread</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Supply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Elasticity of demand</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11" name="圓角矩形 10"/>
          <p:cNvSpPr/>
          <p:nvPr/>
        </p:nvSpPr>
        <p:spPr>
          <a:xfrm>
            <a:off x="3261600" y="3732020"/>
            <a:ext cx="5126400" cy="65480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1950" algn="l"/>
              </a:tabLst>
            </a:pPr>
            <a:r>
              <a:rPr lang="en-US" altLang="zh-TW" b="1" dirty="0">
                <a:solidFill>
                  <a:schemeClr val="tx1"/>
                </a:solidFill>
                <a:sym typeface="Wingdings 2"/>
              </a:rPr>
              <a:t>(2)	</a:t>
            </a:r>
            <a:r>
              <a:rPr lang="en-US" altLang="zh-HK" b="1" dirty="0">
                <a:solidFill>
                  <a:schemeClr val="tx1"/>
                </a:solidFill>
              </a:rPr>
              <a:t>Compare the percentage changes in quantity 	and price of the same good.</a:t>
            </a:r>
          </a:p>
        </p:txBody>
      </p:sp>
      <p:sp>
        <p:nvSpPr>
          <p:cNvPr id="5" name="矩形 4"/>
          <p:cNvSpPr/>
          <p:nvPr/>
        </p:nvSpPr>
        <p:spPr>
          <a:xfrm>
            <a:off x="6228184" y="4988461"/>
            <a:ext cx="2619628" cy="369332"/>
          </a:xfrm>
          <a:prstGeom prst="rect">
            <a:avLst/>
          </a:prstGeom>
        </p:spPr>
        <p:txBody>
          <a:bodyPr wrap="none">
            <a:spAutoFit/>
          </a:bodyPr>
          <a:lstStyle/>
          <a:p>
            <a:pPr algn="ctr">
              <a:defRPr/>
            </a:pPr>
            <a:r>
              <a:rPr lang="en-GB" altLang="zh-HK" dirty="0">
                <a:solidFill>
                  <a:srgbClr val="FF0000"/>
                </a:solidFill>
              </a:rPr>
              <a:t>%</a:t>
            </a:r>
            <a:r>
              <a:rPr lang="en-US" altLang="zh-HK" dirty="0">
                <a:solidFill>
                  <a:srgbClr val="FF0000"/>
                </a:solidFill>
                <a:sym typeface="Wingdings 3"/>
              </a:rPr>
              <a:t></a:t>
            </a:r>
            <a:r>
              <a:rPr lang="en-GB" altLang="zh-HK" dirty="0">
                <a:solidFill>
                  <a:srgbClr val="FF0000"/>
                </a:solidFill>
              </a:rPr>
              <a:t>P (10%) &lt; %</a:t>
            </a:r>
            <a:r>
              <a:rPr lang="en-US" altLang="zh-HK" dirty="0">
                <a:solidFill>
                  <a:srgbClr val="FF0000"/>
                </a:solidFill>
                <a:sym typeface="Wingdings 3"/>
              </a:rPr>
              <a:t></a:t>
            </a:r>
            <a:r>
              <a:rPr lang="en-GB" altLang="zh-HK" dirty="0">
                <a:solidFill>
                  <a:srgbClr val="FF0000"/>
                </a:solidFill>
              </a:rPr>
              <a:t>Q (15%)</a:t>
            </a:r>
            <a:endParaRPr lang="zh-HK" altLang="en-US" dirty="0">
              <a:solidFill>
                <a:srgbClr val="FF0000"/>
              </a:solidFill>
              <a:cs typeface="Arial" panose="020B0604020202020204" pitchFamily="34" charset="0"/>
            </a:endParaRPr>
          </a:p>
        </p:txBody>
      </p:sp>
    </p:spTree>
    <p:extLst>
      <p:ext uri="{BB962C8B-B14F-4D97-AF65-F5344CB8AC3E}">
        <p14:creationId xmlns:p14="http://schemas.microsoft.com/office/powerpoint/2010/main" val="2072414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5.3 (cont’d)</a:t>
            </a:r>
            <a:br>
              <a:rPr lang="en-US" altLang="zh-HK" dirty="0"/>
            </a:br>
            <a:r>
              <a:rPr lang="en-US" altLang="zh-HK" sz="2700" dirty="0"/>
              <a:t>Determine the price elasticity of demand or supply</a:t>
            </a:r>
            <a:endParaRPr lang="zh-HK" altLang="en-US" sz="2700" dirty="0"/>
          </a:p>
        </p:txBody>
      </p:sp>
      <p:sp>
        <p:nvSpPr>
          <p:cNvPr id="3" name="內容版面配置區 2"/>
          <p:cNvSpPr>
            <a:spLocks noGrp="1"/>
          </p:cNvSpPr>
          <p:nvPr>
            <p:ph idx="1"/>
          </p:nvPr>
        </p:nvSpPr>
        <p:spPr>
          <a:xfrm>
            <a:off x="457200" y="1196752"/>
            <a:ext cx="8229600" cy="4967514"/>
          </a:xfrm>
        </p:spPr>
        <p:txBody>
          <a:bodyPr/>
          <a:lstStyle/>
          <a:p>
            <a:r>
              <a:rPr lang="en-US" altLang="zh-HK" dirty="0"/>
              <a:t>Determine the types of demand or supply elasticity in each of the following independent events.</a:t>
            </a:r>
          </a:p>
          <a:p>
            <a:pPr>
              <a:tabLst>
                <a:tab pos="361950" algn="l"/>
              </a:tabLst>
            </a:pPr>
            <a:r>
              <a:rPr lang="en-US" altLang="zh-HK" dirty="0"/>
              <a:t>b.	With a 20% increase in the price of flour, the price of 	bread has increased by 10% and the quantity sold has 	changed by 15%.</a:t>
            </a:r>
          </a:p>
          <a:p>
            <a:pPr>
              <a:tabLst>
                <a:tab pos="361950" algn="l"/>
              </a:tabLst>
            </a:pPr>
            <a:endParaRPr lang="en-US" altLang="zh-HK" dirty="0"/>
          </a:p>
          <a:p>
            <a:pPr>
              <a:tabLst>
                <a:tab pos="361950" algn="l"/>
              </a:tabLst>
            </a:pPr>
            <a:r>
              <a:rPr lang="en-US" altLang="zh-HK" dirty="0">
                <a:solidFill>
                  <a:srgbClr val="7030A0"/>
                </a:solidFill>
              </a:rPr>
              <a:t>Answer:</a:t>
            </a:r>
          </a:p>
          <a:p>
            <a:pPr>
              <a:tabLst>
                <a:tab pos="361950" algn="l"/>
              </a:tabLst>
            </a:pPr>
            <a:r>
              <a:rPr lang="en-US" altLang="zh-HK" dirty="0"/>
              <a:t>When the price of flour increases, the cost of producing bread increases. Thus, the supply of bread decreases. The percentage increase in price is smaller than the percentage decrease in quantity demanded. Thus, the demand for bread is elastic.</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111</a:t>
            </a:fld>
            <a:endParaRPr lang="zh-HK" altLang="en-US" dirty="0"/>
          </a:p>
        </p:txBody>
      </p:sp>
    </p:spTree>
    <p:extLst>
      <p:ext uri="{BB962C8B-B14F-4D97-AF65-F5344CB8AC3E}">
        <p14:creationId xmlns:p14="http://schemas.microsoft.com/office/powerpoint/2010/main" val="1096268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5.3 (cont’d)</a:t>
            </a:r>
            <a:br>
              <a:rPr lang="en-US" altLang="zh-HK" dirty="0"/>
            </a:br>
            <a:r>
              <a:rPr lang="en-US" altLang="zh-HK" sz="2700" dirty="0"/>
              <a:t>Determine the price elasticity of demand or supply</a:t>
            </a:r>
            <a:endParaRPr lang="zh-HK" altLang="en-US" sz="2700" dirty="0"/>
          </a:p>
        </p:txBody>
      </p:sp>
      <p:sp>
        <p:nvSpPr>
          <p:cNvPr id="3" name="內容版面配置區 2"/>
          <p:cNvSpPr>
            <a:spLocks noGrp="1"/>
          </p:cNvSpPr>
          <p:nvPr>
            <p:ph idx="1"/>
          </p:nvPr>
        </p:nvSpPr>
        <p:spPr>
          <a:xfrm>
            <a:off x="457200" y="1196752"/>
            <a:ext cx="8363272" cy="3274743"/>
          </a:xfrm>
        </p:spPr>
        <p:txBody>
          <a:bodyPr/>
          <a:lstStyle/>
          <a:p>
            <a:r>
              <a:rPr lang="en-US" altLang="zh-HK" dirty="0"/>
              <a:t>Determine the types of demand or supply elasticity in each of the following independent events.</a:t>
            </a:r>
          </a:p>
          <a:p>
            <a:pPr>
              <a:tabLst>
                <a:tab pos="361950" algn="l"/>
              </a:tabLst>
            </a:pPr>
            <a:r>
              <a:rPr lang="en-US" altLang="zh-HK" dirty="0"/>
              <a:t>c.	The weather has become hot. At the same time, the 	price of milk has increased by 20%. As a result, the price 	of hot milk tea has changed by 10% and its quantity sold 	has decreased by 30%.</a:t>
            </a:r>
          </a:p>
          <a:p>
            <a:pPr>
              <a:spcBef>
                <a:spcPts val="576"/>
              </a:spcBef>
              <a:tabLst>
                <a:tab pos="361950" algn="l"/>
              </a:tabLst>
            </a:pPr>
            <a:endParaRPr lang="en-US" altLang="zh-HK" dirty="0"/>
          </a:p>
          <a:p>
            <a:pPr>
              <a:spcBef>
                <a:spcPts val="576"/>
              </a:spcBef>
              <a:tabLst>
                <a:tab pos="361950" algn="l"/>
              </a:tabLst>
            </a:pPr>
            <a:r>
              <a:rPr lang="en-US" altLang="zh-HK" dirty="0">
                <a:solidFill>
                  <a:srgbClr val="7030A0"/>
                </a:solidFill>
              </a:rPr>
              <a:t>Question analysis:</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112</a:t>
            </a:fld>
            <a:endParaRPr lang="zh-HK" altLang="en-US" dirty="0"/>
          </a:p>
        </p:txBody>
      </p:sp>
      <p:cxnSp>
        <p:nvCxnSpPr>
          <p:cNvPr id="11" name="直線接點 10"/>
          <p:cNvCxnSpPr/>
          <p:nvPr/>
        </p:nvCxnSpPr>
        <p:spPr>
          <a:xfrm>
            <a:off x="899592" y="2393850"/>
            <a:ext cx="39604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899592" y="2792976"/>
            <a:ext cx="3600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表格 17"/>
          <p:cNvGraphicFramePr>
            <a:graphicFrameLocks noGrp="1"/>
          </p:cNvGraphicFramePr>
          <p:nvPr>
            <p:extLst>
              <p:ext uri="{D42A27DB-BD31-4B8C-83A1-F6EECF244321}">
                <p14:modId xmlns:p14="http://schemas.microsoft.com/office/powerpoint/2010/main" val="2544566614"/>
              </p:ext>
            </p:extLst>
          </p:nvPr>
        </p:nvGraphicFramePr>
        <p:xfrm>
          <a:off x="539552" y="4589512"/>
          <a:ext cx="7848872" cy="1656184"/>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aseline="0" dirty="0">
                          <a:solidFill>
                            <a:schemeClr val="tx1"/>
                          </a:solidFill>
                          <a:latin typeface="+mn-lt"/>
                          <a:cs typeface="Arial" panose="020B0604020202020204" pitchFamily="34" charset="0"/>
                        </a:rPr>
                        <a:t>Situations</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aseline="0" dirty="0">
                          <a:solidFill>
                            <a:schemeClr val="tx1"/>
                          </a:solidFill>
                          <a:latin typeface="+mn-lt"/>
                          <a:cs typeface="Arial" panose="020B0604020202020204" pitchFamily="34" charset="0"/>
                        </a:rPr>
                        <a:t>Which type of elasticity can be found?</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Change in demand only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Elasticity of supply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Change in supply only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Elasticity of demand</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0" dirty="0">
                          <a:solidFill>
                            <a:schemeClr val="tx1"/>
                          </a:solidFill>
                          <a:latin typeface="+mn-lt"/>
                          <a:cs typeface="Arial" panose="020B0604020202020204" pitchFamily="34" charset="0"/>
                        </a:rPr>
                        <a:t>Changes in both demand and supply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0" dirty="0">
                          <a:solidFill>
                            <a:schemeClr val="tx1"/>
                          </a:solidFill>
                          <a:latin typeface="+mn-lt"/>
                          <a:cs typeface="Arial" panose="020B0604020202020204" pitchFamily="34" charset="0"/>
                        </a:rPr>
                        <a:t>Neither demand nor supply elasticities</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19" name="文字方塊 18"/>
          <p:cNvSpPr txBox="1"/>
          <p:nvPr/>
        </p:nvSpPr>
        <p:spPr>
          <a:xfrm>
            <a:off x="539552" y="5841312"/>
            <a:ext cx="7848872" cy="396000"/>
          </a:xfrm>
          <a:prstGeom prst="rect">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20" name="圓角矩形 19"/>
          <p:cNvSpPr/>
          <p:nvPr/>
        </p:nvSpPr>
        <p:spPr>
          <a:xfrm>
            <a:off x="3260851" y="3926319"/>
            <a:ext cx="5127573" cy="65480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1950" algn="l"/>
              </a:tabLst>
            </a:pPr>
            <a:r>
              <a:rPr lang="en-US" altLang="zh-TW" b="1" dirty="0">
                <a:solidFill>
                  <a:schemeClr val="tx1"/>
                </a:solidFill>
                <a:sym typeface="Wingdings 2"/>
              </a:rPr>
              <a:t>(1)	</a:t>
            </a:r>
            <a:r>
              <a:rPr lang="en-US" altLang="zh-HK" b="1" dirty="0">
                <a:solidFill>
                  <a:schemeClr val="tx1"/>
                </a:solidFill>
              </a:rPr>
              <a:t>Determine whether demand and/or supply 	change, and whether E</a:t>
            </a:r>
            <a:r>
              <a:rPr lang="en-US" altLang="zh-HK" b="1" baseline="-25000" dirty="0">
                <a:solidFill>
                  <a:schemeClr val="tx1"/>
                </a:solidFill>
              </a:rPr>
              <a:t>d</a:t>
            </a:r>
            <a:r>
              <a:rPr lang="en-US" altLang="zh-HK" b="1" dirty="0">
                <a:solidFill>
                  <a:schemeClr val="tx1"/>
                </a:solidFill>
              </a:rPr>
              <a:t> and/or E</a:t>
            </a:r>
            <a:r>
              <a:rPr lang="en-US" altLang="zh-HK" b="1" baseline="-25000" dirty="0">
                <a:solidFill>
                  <a:schemeClr val="tx1"/>
                </a:solidFill>
              </a:rPr>
              <a:t>S</a:t>
            </a:r>
            <a:r>
              <a:rPr lang="en-US" altLang="zh-HK" b="1" dirty="0">
                <a:solidFill>
                  <a:schemeClr val="tx1"/>
                </a:solidFill>
              </a:rPr>
              <a:t> can be found.</a:t>
            </a:r>
          </a:p>
        </p:txBody>
      </p:sp>
    </p:spTree>
    <p:extLst>
      <p:ext uri="{BB962C8B-B14F-4D97-AF65-F5344CB8AC3E}">
        <p14:creationId xmlns:p14="http://schemas.microsoft.com/office/powerpoint/2010/main" val="680342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5.3 (cont’d)</a:t>
            </a:r>
            <a:br>
              <a:rPr lang="en-US" altLang="zh-HK" dirty="0"/>
            </a:br>
            <a:r>
              <a:rPr lang="en-US" altLang="zh-HK" sz="2700" dirty="0"/>
              <a:t>Determine the price elasticity of demand or supply</a:t>
            </a:r>
            <a:endParaRPr lang="zh-HK" altLang="en-US" sz="2700" dirty="0"/>
          </a:p>
        </p:txBody>
      </p:sp>
      <p:sp>
        <p:nvSpPr>
          <p:cNvPr id="3" name="內容版面配置區 2"/>
          <p:cNvSpPr>
            <a:spLocks noGrp="1"/>
          </p:cNvSpPr>
          <p:nvPr>
            <p:ph idx="1"/>
          </p:nvPr>
        </p:nvSpPr>
        <p:spPr>
          <a:xfrm>
            <a:off x="457200" y="1196752"/>
            <a:ext cx="8363272" cy="5195268"/>
          </a:xfrm>
        </p:spPr>
        <p:txBody>
          <a:bodyPr/>
          <a:lstStyle/>
          <a:p>
            <a:r>
              <a:rPr lang="en-US" altLang="zh-HK" dirty="0"/>
              <a:t>Determine the types of demand or supply elasticity in each of the following independent events.</a:t>
            </a:r>
          </a:p>
          <a:p>
            <a:pPr>
              <a:tabLst>
                <a:tab pos="361950" algn="l"/>
              </a:tabLst>
            </a:pPr>
            <a:r>
              <a:rPr lang="en-US" altLang="zh-HK" dirty="0"/>
              <a:t>c.	The weather has become hot. At the same time, the 	price of milk has increased by 20%. As a result, the price 	of hot milk tea has changed by 10% and its quantity sold 	has decreased by 30%.</a:t>
            </a:r>
          </a:p>
          <a:p>
            <a:pPr>
              <a:spcBef>
                <a:spcPts val="576"/>
              </a:spcBef>
              <a:tabLst>
                <a:tab pos="361950" algn="l"/>
              </a:tabLst>
            </a:pPr>
            <a:endParaRPr lang="en-US" altLang="zh-HK" dirty="0">
              <a:solidFill>
                <a:srgbClr val="7030A0"/>
              </a:solidFill>
            </a:endParaRPr>
          </a:p>
          <a:p>
            <a:pPr>
              <a:spcBef>
                <a:spcPts val="576"/>
              </a:spcBef>
              <a:tabLst>
                <a:tab pos="361950" algn="l"/>
              </a:tabLst>
            </a:pPr>
            <a:r>
              <a:rPr lang="en-US" altLang="zh-HK" dirty="0">
                <a:solidFill>
                  <a:srgbClr val="7030A0"/>
                </a:solidFill>
              </a:rPr>
              <a:t>Answer:</a:t>
            </a:r>
          </a:p>
          <a:p>
            <a:pPr>
              <a:tabLst>
                <a:tab pos="361950" algn="l"/>
              </a:tabLst>
            </a:pPr>
            <a:r>
              <a:rPr lang="en-US" altLang="zh-HK" dirty="0"/>
              <a:t>When the weather gets hot, the demand for hot milk tea would most likely decrease. In addition, when the price of milk increases, the supply of hot milk tea decreases. As both demand for and supply of hot milk tea change, we cannot determine the types of demand and supply elasticities. </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113</a:t>
            </a:fld>
            <a:endParaRPr lang="zh-HK" altLang="en-US" dirty="0"/>
          </a:p>
        </p:txBody>
      </p:sp>
    </p:spTree>
    <p:extLst>
      <p:ext uri="{BB962C8B-B14F-4D97-AF65-F5344CB8AC3E}">
        <p14:creationId xmlns:p14="http://schemas.microsoft.com/office/powerpoint/2010/main" val="1748371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5.3 (cont’d)</a:t>
            </a:r>
            <a:br>
              <a:rPr lang="en-US" altLang="zh-HK" dirty="0"/>
            </a:br>
            <a:r>
              <a:rPr lang="en-US" altLang="zh-HK" sz="2700" dirty="0"/>
              <a:t>Determine the price elasticity of demand or supply</a:t>
            </a:r>
            <a:endParaRPr lang="zh-HK" altLang="en-US" sz="2700" dirty="0"/>
          </a:p>
        </p:txBody>
      </p:sp>
      <p:sp>
        <p:nvSpPr>
          <p:cNvPr id="3" name="內容版面配置區 2"/>
          <p:cNvSpPr>
            <a:spLocks noGrp="1"/>
          </p:cNvSpPr>
          <p:nvPr>
            <p:ph idx="1"/>
          </p:nvPr>
        </p:nvSpPr>
        <p:spPr>
          <a:xfrm>
            <a:off x="457200" y="1196752"/>
            <a:ext cx="8363272" cy="3194721"/>
          </a:xfrm>
        </p:spPr>
        <p:txBody>
          <a:bodyPr/>
          <a:lstStyle/>
          <a:p>
            <a:r>
              <a:rPr lang="en-US" altLang="zh-HK" dirty="0"/>
              <a:t>Determine the types of demand or supply elasticity in each of the following independent events.</a:t>
            </a:r>
          </a:p>
          <a:p>
            <a:pPr>
              <a:tabLst>
                <a:tab pos="361950" algn="l"/>
              </a:tabLst>
            </a:pPr>
            <a:r>
              <a:rPr lang="en-US" altLang="zh-HK" dirty="0"/>
              <a:t>d.	The price of a CPU (Central Processing Unit) has 	decreased by 5%. At the same time, some computer 	manufacturers have gone bankrupt. As a result, the price 	of computers has decreased by 10% and the quantity 	sold has changed by 3%.</a:t>
            </a:r>
          </a:p>
          <a:p>
            <a:pPr>
              <a:spcBef>
                <a:spcPts val="576"/>
              </a:spcBef>
              <a:tabLst>
                <a:tab pos="361950" algn="l"/>
              </a:tabLst>
            </a:pPr>
            <a:r>
              <a:rPr lang="en-US" altLang="zh-HK" dirty="0">
                <a:solidFill>
                  <a:srgbClr val="7030A0"/>
                </a:solidFill>
              </a:rPr>
              <a:t>Question analysis:</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114</a:t>
            </a:fld>
            <a:endParaRPr lang="zh-HK" altLang="en-US" dirty="0"/>
          </a:p>
        </p:txBody>
      </p:sp>
      <p:cxnSp>
        <p:nvCxnSpPr>
          <p:cNvPr id="7" name="直線接點 6"/>
          <p:cNvCxnSpPr/>
          <p:nvPr/>
        </p:nvCxnSpPr>
        <p:spPr>
          <a:xfrm>
            <a:off x="1517684" y="2420888"/>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881660" y="3153016"/>
            <a:ext cx="46984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表格 17"/>
          <p:cNvGraphicFramePr>
            <a:graphicFrameLocks noGrp="1"/>
          </p:cNvGraphicFramePr>
          <p:nvPr>
            <p:extLst>
              <p:ext uri="{D42A27DB-BD31-4B8C-83A1-F6EECF244321}">
                <p14:modId xmlns:p14="http://schemas.microsoft.com/office/powerpoint/2010/main" val="2033315390"/>
              </p:ext>
            </p:extLst>
          </p:nvPr>
        </p:nvGraphicFramePr>
        <p:xfrm>
          <a:off x="539552" y="4589512"/>
          <a:ext cx="7848872" cy="1656184"/>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aseline="0" dirty="0">
                          <a:solidFill>
                            <a:schemeClr val="tx1"/>
                          </a:solidFill>
                          <a:latin typeface="+mn-lt"/>
                          <a:cs typeface="Arial" panose="020B0604020202020204" pitchFamily="34" charset="0"/>
                        </a:rPr>
                        <a:t>Situations</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aseline="0" dirty="0">
                          <a:solidFill>
                            <a:schemeClr val="tx1"/>
                          </a:solidFill>
                          <a:latin typeface="+mn-lt"/>
                          <a:cs typeface="Arial" panose="020B0604020202020204" pitchFamily="34" charset="0"/>
                        </a:rPr>
                        <a:t>Which type of elasticity can be found?</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Change in demand only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Elasticity of supply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Change in supply only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Elasticity of demand</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0" dirty="0">
                          <a:solidFill>
                            <a:schemeClr val="tx1"/>
                          </a:solidFill>
                          <a:latin typeface="+mn-lt"/>
                          <a:cs typeface="Arial" panose="020B0604020202020204" pitchFamily="34" charset="0"/>
                        </a:rPr>
                        <a:t>Changes in both demand and supply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b="0" dirty="0">
                          <a:solidFill>
                            <a:schemeClr val="tx1"/>
                          </a:solidFill>
                          <a:latin typeface="+mn-lt"/>
                          <a:cs typeface="Arial" panose="020B0604020202020204" pitchFamily="34" charset="0"/>
                        </a:rPr>
                        <a:t>Neither demand nor supply elasticities</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19" name="文字方塊 18"/>
          <p:cNvSpPr txBox="1"/>
          <p:nvPr/>
        </p:nvSpPr>
        <p:spPr>
          <a:xfrm>
            <a:off x="539552" y="5423628"/>
            <a:ext cx="7848872" cy="396000"/>
          </a:xfrm>
          <a:prstGeom prst="rect">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20" name="圓角矩形 19"/>
          <p:cNvSpPr/>
          <p:nvPr/>
        </p:nvSpPr>
        <p:spPr>
          <a:xfrm>
            <a:off x="3260851" y="3926319"/>
            <a:ext cx="5127573" cy="65480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1950" algn="l"/>
              </a:tabLst>
            </a:pPr>
            <a:r>
              <a:rPr lang="en-US" altLang="zh-TW" b="1" dirty="0">
                <a:solidFill>
                  <a:schemeClr val="tx1"/>
                </a:solidFill>
                <a:sym typeface="Wingdings 2"/>
              </a:rPr>
              <a:t>(1)	</a:t>
            </a:r>
            <a:r>
              <a:rPr lang="en-US" altLang="zh-HK" b="1" dirty="0">
                <a:solidFill>
                  <a:schemeClr val="tx1"/>
                </a:solidFill>
              </a:rPr>
              <a:t>Determine whether demand and/or supply 	change, and whether E</a:t>
            </a:r>
            <a:r>
              <a:rPr lang="en-US" altLang="zh-HK" b="1" baseline="-25000" dirty="0">
                <a:solidFill>
                  <a:schemeClr val="tx1"/>
                </a:solidFill>
              </a:rPr>
              <a:t>d</a:t>
            </a:r>
            <a:r>
              <a:rPr lang="en-US" altLang="zh-HK" b="1" dirty="0">
                <a:solidFill>
                  <a:schemeClr val="tx1"/>
                </a:solidFill>
              </a:rPr>
              <a:t> and/or E</a:t>
            </a:r>
            <a:r>
              <a:rPr lang="en-US" altLang="zh-HK" b="1" baseline="-25000" dirty="0">
                <a:solidFill>
                  <a:schemeClr val="tx1"/>
                </a:solidFill>
              </a:rPr>
              <a:t>S</a:t>
            </a:r>
            <a:r>
              <a:rPr lang="en-US" altLang="zh-HK" b="1" dirty="0">
                <a:solidFill>
                  <a:schemeClr val="tx1"/>
                </a:solidFill>
              </a:rPr>
              <a:t> can be found.</a:t>
            </a:r>
          </a:p>
        </p:txBody>
      </p:sp>
    </p:spTree>
    <p:extLst>
      <p:ext uri="{BB962C8B-B14F-4D97-AF65-F5344CB8AC3E}">
        <p14:creationId xmlns:p14="http://schemas.microsoft.com/office/powerpoint/2010/main" val="1630629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2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5.3 (cont’d)</a:t>
            </a:r>
            <a:br>
              <a:rPr lang="en-US" altLang="zh-HK" dirty="0"/>
            </a:br>
            <a:r>
              <a:rPr lang="en-US" altLang="zh-HK" sz="2700" dirty="0"/>
              <a:t>Determine the price elasticity of demand or supply</a:t>
            </a:r>
            <a:endParaRPr lang="zh-HK" altLang="en-US" sz="2700" dirty="0"/>
          </a:p>
        </p:txBody>
      </p:sp>
      <p:sp>
        <p:nvSpPr>
          <p:cNvPr id="3" name="內容版面配置區 2"/>
          <p:cNvSpPr>
            <a:spLocks noGrp="1"/>
          </p:cNvSpPr>
          <p:nvPr>
            <p:ph idx="1"/>
          </p:nvPr>
        </p:nvSpPr>
        <p:spPr>
          <a:xfrm>
            <a:off x="457200" y="1196752"/>
            <a:ext cx="8363272" cy="3194721"/>
          </a:xfrm>
        </p:spPr>
        <p:txBody>
          <a:bodyPr/>
          <a:lstStyle/>
          <a:p>
            <a:r>
              <a:rPr lang="en-US" altLang="zh-HK" dirty="0"/>
              <a:t>Determine the types of demand or supply elasticity in each of the following independent events.</a:t>
            </a:r>
          </a:p>
          <a:p>
            <a:pPr>
              <a:tabLst>
                <a:tab pos="361950" algn="l"/>
              </a:tabLst>
            </a:pPr>
            <a:r>
              <a:rPr lang="en-US" altLang="zh-HK" dirty="0"/>
              <a:t>d.	The price of a CPU (Central Processing Unit) has 	decreased by 5%. At the same time, some computer 	manufacturers have gone bankrupt. As a result, the price 	of computers has decreased by 10% and the quantity 	sold has changed by 3%.</a:t>
            </a:r>
          </a:p>
          <a:p>
            <a:pPr>
              <a:spcBef>
                <a:spcPts val="576"/>
              </a:spcBef>
              <a:tabLst>
                <a:tab pos="361950" algn="l"/>
              </a:tabLst>
            </a:pPr>
            <a:r>
              <a:rPr lang="en-US" altLang="zh-HK" dirty="0">
                <a:solidFill>
                  <a:srgbClr val="7030A0"/>
                </a:solidFill>
              </a:rPr>
              <a:t>Question analysis:</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115</a:t>
            </a:fld>
            <a:endParaRPr lang="zh-HK" altLang="en-US" dirty="0"/>
          </a:p>
        </p:txBody>
      </p:sp>
      <p:cxnSp>
        <p:nvCxnSpPr>
          <p:cNvPr id="7" name="直線接點 6"/>
          <p:cNvCxnSpPr/>
          <p:nvPr/>
        </p:nvCxnSpPr>
        <p:spPr>
          <a:xfrm>
            <a:off x="1517684" y="2420888"/>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881660" y="3153016"/>
            <a:ext cx="475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0" name="表格 9"/>
          <p:cNvGraphicFramePr>
            <a:graphicFrameLocks noGrp="1"/>
          </p:cNvGraphicFramePr>
          <p:nvPr>
            <p:extLst>
              <p:ext uri="{D42A27DB-BD31-4B8C-83A1-F6EECF244321}">
                <p14:modId xmlns:p14="http://schemas.microsoft.com/office/powerpoint/2010/main" val="1150243878"/>
              </p:ext>
            </p:extLst>
          </p:nvPr>
        </p:nvGraphicFramePr>
        <p:xfrm>
          <a:off x="539552" y="4590000"/>
          <a:ext cx="7848872" cy="1005840"/>
        </p:xfrm>
        <a:graphic>
          <a:graphicData uri="http://schemas.openxmlformats.org/drawingml/2006/table">
            <a:tbl>
              <a:tblPr firstRow="1" bandRow="1">
                <a:tableStyleId>{5C22544A-7EE6-4342-B048-85BDC9FD1C3A}</a:tableStyleId>
              </a:tblPr>
              <a:tblGrid>
                <a:gridCol w="1962218">
                  <a:extLst>
                    <a:ext uri="{9D8B030D-6E8A-4147-A177-3AD203B41FA5}">
                      <a16:colId xmlns:a16="http://schemas.microsoft.com/office/drawing/2014/main" val="2844000138"/>
                    </a:ext>
                  </a:extLst>
                </a:gridCol>
                <a:gridCol w="163818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sz="1800" baseline="0" dirty="0">
                          <a:solidFill>
                            <a:schemeClr val="tx1"/>
                          </a:solidFill>
                          <a:latin typeface="+mn-lt"/>
                          <a:cs typeface="Arial" panose="020B0604020202020204" pitchFamily="34" charset="0"/>
                        </a:rPr>
                        <a:t>Good</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aseline="0" dirty="0">
                          <a:solidFill>
                            <a:schemeClr val="tx1"/>
                          </a:solidFill>
                          <a:latin typeface="+mn-lt"/>
                          <a:cs typeface="Arial" panose="020B0604020202020204" pitchFamily="34" charset="0"/>
                        </a:rPr>
                        <a:t>Change(s) in</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aseline="0" dirty="0">
                          <a:solidFill>
                            <a:schemeClr val="tx1"/>
                          </a:solidFill>
                          <a:latin typeface="+mn-lt"/>
                          <a:cs typeface="Arial" panose="020B0604020202020204" pitchFamily="34" charset="0"/>
                        </a:rPr>
                        <a:t>Elasticity</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1" i="0" u="none" strike="noStrike" kern="1200" baseline="0" dirty="0">
                          <a:solidFill>
                            <a:schemeClr val="tx1"/>
                          </a:solidFill>
                          <a:latin typeface="+mn-lt"/>
                          <a:ea typeface="+mn-ea"/>
                          <a:cs typeface="+mn-cs"/>
                        </a:rPr>
                        <a:t>%</a:t>
                      </a:r>
                      <a:r>
                        <a:rPr lang="el-GR" altLang="zh-HK" sz="1800" dirty="0">
                          <a:solidFill>
                            <a:schemeClr val="tx1"/>
                          </a:solidFill>
                        </a:rPr>
                        <a:t>Δ</a:t>
                      </a:r>
                      <a:r>
                        <a:rPr lang="en-GB" altLang="zh-HK" sz="1800" b="1" i="0" u="none" strike="noStrike" kern="1200" baseline="0" dirty="0">
                          <a:solidFill>
                            <a:schemeClr val="tx1"/>
                          </a:solidFill>
                          <a:latin typeface="+mn-lt"/>
                          <a:ea typeface="+mn-ea"/>
                          <a:cs typeface="+mn-cs"/>
                        </a:rPr>
                        <a:t>P vs %</a:t>
                      </a:r>
                      <a:r>
                        <a:rPr lang="el-GR" altLang="zh-HK" sz="1800" dirty="0">
                          <a:solidFill>
                            <a:schemeClr val="tx1"/>
                          </a:solidFill>
                        </a:rPr>
                        <a:t>Δ</a:t>
                      </a:r>
                      <a:r>
                        <a:rPr lang="en-GB" altLang="zh-HK" sz="1800" b="1" i="0" u="none" strike="noStrike" kern="1200" baseline="0" dirty="0">
                          <a:solidFill>
                            <a:schemeClr val="tx1"/>
                          </a:solidFill>
                          <a:latin typeface="+mn-lt"/>
                          <a:ea typeface="+mn-ea"/>
                          <a:cs typeface="+mn-cs"/>
                        </a:rPr>
                        <a:t>Q</a:t>
                      </a:r>
                      <a:endParaRPr lang="zh-HK" altLang="en-US" sz="18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dirty="0"/>
                        <a:t>Computers</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Supply</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b="0" dirty="0">
                          <a:solidFill>
                            <a:schemeClr val="tx1"/>
                          </a:solidFill>
                          <a:latin typeface="+mn-lt"/>
                          <a:cs typeface="Arial" panose="020B0604020202020204" pitchFamily="34" charset="0"/>
                        </a:rPr>
                        <a:t>Elasticity of demand</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11" name="圓角矩形 10"/>
          <p:cNvSpPr/>
          <p:nvPr/>
        </p:nvSpPr>
        <p:spPr>
          <a:xfrm>
            <a:off x="3261600" y="3926319"/>
            <a:ext cx="5126400" cy="65480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1950" algn="l"/>
              </a:tabLst>
            </a:pPr>
            <a:r>
              <a:rPr lang="en-US" altLang="zh-TW" b="1" dirty="0">
                <a:solidFill>
                  <a:schemeClr val="tx1"/>
                </a:solidFill>
                <a:sym typeface="Wingdings 2"/>
              </a:rPr>
              <a:t>(2)	</a:t>
            </a:r>
            <a:r>
              <a:rPr lang="en-US" altLang="zh-HK" b="1" dirty="0">
                <a:solidFill>
                  <a:schemeClr val="tx1"/>
                </a:solidFill>
              </a:rPr>
              <a:t>Compare the percentage changes in quantity 	and price of the same good.</a:t>
            </a:r>
          </a:p>
        </p:txBody>
      </p:sp>
      <p:sp>
        <p:nvSpPr>
          <p:cNvPr id="5" name="矩形 4"/>
          <p:cNvSpPr/>
          <p:nvPr/>
        </p:nvSpPr>
        <p:spPr>
          <a:xfrm>
            <a:off x="5803640" y="5085184"/>
            <a:ext cx="2502608" cy="369332"/>
          </a:xfrm>
          <a:prstGeom prst="rect">
            <a:avLst/>
          </a:prstGeom>
        </p:spPr>
        <p:txBody>
          <a:bodyPr wrap="none">
            <a:spAutoFit/>
          </a:bodyPr>
          <a:lstStyle/>
          <a:p>
            <a:pPr algn="ctr">
              <a:defRPr/>
            </a:pPr>
            <a:r>
              <a:rPr lang="en-GB" altLang="zh-HK" dirty="0">
                <a:solidFill>
                  <a:srgbClr val="FF0000"/>
                </a:solidFill>
              </a:rPr>
              <a:t>%</a:t>
            </a:r>
            <a:r>
              <a:rPr lang="en-US" altLang="zh-HK" dirty="0">
                <a:solidFill>
                  <a:srgbClr val="FF0000"/>
                </a:solidFill>
                <a:sym typeface="Wingdings 3"/>
              </a:rPr>
              <a:t></a:t>
            </a:r>
            <a:r>
              <a:rPr lang="en-GB" altLang="zh-HK" dirty="0">
                <a:solidFill>
                  <a:srgbClr val="FF0000"/>
                </a:solidFill>
              </a:rPr>
              <a:t>P (10%) &gt; %</a:t>
            </a:r>
            <a:r>
              <a:rPr lang="en-US" altLang="zh-HK" dirty="0">
                <a:solidFill>
                  <a:srgbClr val="FF0000"/>
                </a:solidFill>
                <a:sym typeface="Wingdings 3"/>
              </a:rPr>
              <a:t></a:t>
            </a:r>
            <a:r>
              <a:rPr lang="en-GB" altLang="zh-HK" dirty="0">
                <a:solidFill>
                  <a:srgbClr val="FF0000"/>
                </a:solidFill>
              </a:rPr>
              <a:t>Q (3%)</a:t>
            </a:r>
            <a:endParaRPr lang="zh-HK" altLang="en-US" dirty="0">
              <a:solidFill>
                <a:srgbClr val="FF0000"/>
              </a:solidFill>
              <a:cs typeface="Arial" panose="020B0604020202020204" pitchFamily="34" charset="0"/>
            </a:endParaRPr>
          </a:p>
        </p:txBody>
      </p:sp>
    </p:spTree>
    <p:extLst>
      <p:ext uri="{BB962C8B-B14F-4D97-AF65-F5344CB8AC3E}">
        <p14:creationId xmlns:p14="http://schemas.microsoft.com/office/powerpoint/2010/main" val="3106846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5.3 (cont’d)</a:t>
            </a:r>
            <a:br>
              <a:rPr lang="en-US" altLang="zh-HK" dirty="0"/>
            </a:br>
            <a:r>
              <a:rPr lang="en-US" altLang="zh-HK" sz="2700" dirty="0"/>
              <a:t>Determine the price elasticity of demand or supply</a:t>
            </a:r>
            <a:endParaRPr lang="zh-HK" altLang="en-US" sz="2700" dirty="0"/>
          </a:p>
        </p:txBody>
      </p:sp>
      <p:sp>
        <p:nvSpPr>
          <p:cNvPr id="3" name="內容版面配置區 2"/>
          <p:cNvSpPr>
            <a:spLocks noGrp="1"/>
          </p:cNvSpPr>
          <p:nvPr>
            <p:ph idx="1"/>
          </p:nvPr>
        </p:nvSpPr>
        <p:spPr>
          <a:xfrm>
            <a:off x="457200" y="1196752"/>
            <a:ext cx="8363272" cy="5115246"/>
          </a:xfrm>
        </p:spPr>
        <p:txBody>
          <a:bodyPr/>
          <a:lstStyle/>
          <a:p>
            <a:r>
              <a:rPr lang="en-US" altLang="zh-HK" dirty="0"/>
              <a:t>Determine the types of demand or supply elasticity in each of the following independent events.</a:t>
            </a:r>
          </a:p>
          <a:p>
            <a:pPr>
              <a:tabLst>
                <a:tab pos="361950" algn="l"/>
              </a:tabLst>
            </a:pPr>
            <a:r>
              <a:rPr lang="en-US" altLang="zh-HK" dirty="0"/>
              <a:t>d.	The price of a CPU (Central Processing Unit) has 	decreased by 5%. At the same time, some computer 	manufacturers have gone bankrupt. As a result, the price 	of computers has decreased by 10% and the quantity 	sold has changed by 3%.</a:t>
            </a:r>
          </a:p>
          <a:p>
            <a:pPr>
              <a:tabLst>
                <a:tab pos="361950" algn="l"/>
              </a:tabLst>
            </a:pPr>
            <a:r>
              <a:rPr lang="en-US" altLang="zh-HK" dirty="0">
                <a:solidFill>
                  <a:srgbClr val="7030A0"/>
                </a:solidFill>
              </a:rPr>
              <a:t>Answer:</a:t>
            </a:r>
          </a:p>
          <a:p>
            <a:pPr>
              <a:tabLst>
                <a:tab pos="361950" algn="l"/>
              </a:tabLst>
            </a:pPr>
            <a:r>
              <a:rPr lang="en-US" altLang="zh-HK" dirty="0"/>
              <a:t>When the price of a CPU decreases, the cost of producing computers decreases and so the supply of computers increases. In addition, when there are fewer computer manufacturers in the market, the supply of computers decreases. </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116</a:t>
            </a:fld>
            <a:endParaRPr lang="zh-HK" altLang="en-US" dirty="0"/>
          </a:p>
        </p:txBody>
      </p:sp>
    </p:spTree>
    <p:extLst>
      <p:ext uri="{BB962C8B-B14F-4D97-AF65-F5344CB8AC3E}">
        <p14:creationId xmlns:p14="http://schemas.microsoft.com/office/powerpoint/2010/main" val="410024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5.3 (cont’d)</a:t>
            </a:r>
            <a:br>
              <a:rPr lang="en-US" altLang="zh-HK" dirty="0"/>
            </a:br>
            <a:r>
              <a:rPr lang="en-US" altLang="zh-HK" sz="2700" dirty="0"/>
              <a:t>Determine the price elasticity of demand or supply</a:t>
            </a:r>
            <a:endParaRPr lang="zh-HK" altLang="en-US" sz="2700" dirty="0"/>
          </a:p>
        </p:txBody>
      </p:sp>
      <p:sp>
        <p:nvSpPr>
          <p:cNvPr id="3" name="內容版面配置區 2"/>
          <p:cNvSpPr>
            <a:spLocks noGrp="1"/>
          </p:cNvSpPr>
          <p:nvPr>
            <p:ph idx="1"/>
          </p:nvPr>
        </p:nvSpPr>
        <p:spPr>
          <a:xfrm>
            <a:off x="457200" y="1196752"/>
            <a:ext cx="8363272" cy="4376583"/>
          </a:xfrm>
        </p:spPr>
        <p:txBody>
          <a:bodyPr/>
          <a:lstStyle/>
          <a:p>
            <a:r>
              <a:rPr lang="en-US" altLang="zh-HK" dirty="0"/>
              <a:t>Determine the types of demand or supply elasticity in each of the following independent events.</a:t>
            </a:r>
          </a:p>
          <a:p>
            <a:pPr>
              <a:tabLst>
                <a:tab pos="361950" algn="l"/>
              </a:tabLst>
            </a:pPr>
            <a:r>
              <a:rPr lang="en-US" altLang="zh-HK" dirty="0"/>
              <a:t>d.	The price of a CPU (Central Processing Unit) has 	decreased by 5%. At the same time, some computer 	manufacturers have gone bankrupt. As a result, the price 	of computers has decreased by 10% and the quantity 	sold has changed by 3%.</a:t>
            </a:r>
          </a:p>
          <a:p>
            <a:pPr>
              <a:tabLst>
                <a:tab pos="361950" algn="l"/>
              </a:tabLst>
            </a:pPr>
            <a:r>
              <a:rPr lang="en-US" altLang="zh-HK" dirty="0">
                <a:solidFill>
                  <a:srgbClr val="7030A0"/>
                </a:solidFill>
              </a:rPr>
              <a:t>Answer:</a:t>
            </a:r>
          </a:p>
          <a:p>
            <a:pPr>
              <a:tabLst>
                <a:tab pos="361950" algn="l"/>
              </a:tabLst>
            </a:pPr>
            <a:r>
              <a:rPr lang="en-US" altLang="zh-HK" dirty="0"/>
              <a:t>The percentage decrease in price is larger than the percentage increase in quantity demanded. Thus, the demand for computers is inelastic.</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117</a:t>
            </a:fld>
            <a:endParaRPr lang="zh-HK" altLang="en-US" dirty="0"/>
          </a:p>
        </p:txBody>
      </p:sp>
    </p:spTree>
    <p:extLst>
      <p:ext uri="{BB962C8B-B14F-4D97-AF65-F5344CB8AC3E}">
        <p14:creationId xmlns:p14="http://schemas.microsoft.com/office/powerpoint/2010/main" val="1364755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5.7	Factors affecting price elasticity of supply</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118</a:t>
            </a:fld>
            <a:endParaRPr lang="zh-HK" altLang="en-US" dirty="0"/>
          </a:p>
        </p:txBody>
      </p:sp>
    </p:spTree>
    <p:extLst>
      <p:ext uri="{BB962C8B-B14F-4D97-AF65-F5344CB8AC3E}">
        <p14:creationId xmlns:p14="http://schemas.microsoft.com/office/powerpoint/2010/main" val="25183238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119</a:t>
            </a:fld>
            <a:endParaRPr lang="zh-HK" altLang="en-US" dirty="0"/>
          </a:p>
        </p:txBody>
      </p:sp>
      <p:sp>
        <p:nvSpPr>
          <p:cNvPr id="3" name="內容版面配置區 2"/>
          <p:cNvSpPr>
            <a:spLocks noGrp="1"/>
          </p:cNvSpPr>
          <p:nvPr>
            <p:ph idx="1"/>
          </p:nvPr>
        </p:nvSpPr>
        <p:spPr>
          <a:xfrm>
            <a:off x="457200" y="2636912"/>
            <a:ext cx="8229600" cy="2609945"/>
          </a:xfrm>
        </p:spPr>
        <p:txBody>
          <a:bodyPr/>
          <a:lstStyle/>
          <a:p>
            <a:r>
              <a:rPr lang="en-US" altLang="zh-HK" dirty="0"/>
              <a:t>Their Q</a:t>
            </a:r>
            <a:r>
              <a:rPr lang="en-US" altLang="zh-HK" baseline="-25000" dirty="0"/>
              <a:t>S</a:t>
            </a:r>
            <a:r>
              <a:rPr lang="en-US" altLang="zh-HK" dirty="0"/>
              <a:t> will not </a:t>
            </a:r>
            <a:r>
              <a:rPr lang="en-US" altLang="zh-HK" dirty="0">
                <a:sym typeface="Wingdings 3"/>
              </a:rPr>
              <a:t></a:t>
            </a:r>
            <a:r>
              <a:rPr lang="en-US" altLang="zh-HK" dirty="0"/>
              <a:t> even when their prices </a:t>
            </a:r>
            <a:r>
              <a:rPr lang="en-US" altLang="zh-HK" dirty="0">
                <a:sym typeface="Wingdings 3"/>
              </a:rPr>
              <a:t></a:t>
            </a:r>
            <a:r>
              <a:rPr lang="en-US" altLang="zh-HK" dirty="0"/>
              <a:t>.</a:t>
            </a:r>
          </a:p>
          <a:p>
            <a:pPr>
              <a:spcBef>
                <a:spcPts val="1200"/>
              </a:spcBef>
            </a:pPr>
            <a:r>
              <a:rPr lang="en-US" altLang="zh-HK" dirty="0"/>
              <a:t>Example:</a:t>
            </a:r>
          </a:p>
          <a:p>
            <a:r>
              <a:rPr lang="en-US" altLang="zh-HK" dirty="0"/>
              <a:t>The supply of paintings by deceased </a:t>
            </a:r>
            <a:br>
              <a:rPr lang="en-US" altLang="zh-HK" dirty="0"/>
            </a:br>
            <a:r>
              <a:rPr lang="en-US" altLang="zh-HK" dirty="0"/>
              <a:t>masters is perfectly inelastic.</a:t>
            </a:r>
          </a:p>
          <a:p>
            <a:pPr>
              <a:tabLst>
                <a:tab pos="355600" algn="l"/>
              </a:tabLst>
            </a:pPr>
            <a:r>
              <a:rPr lang="zh-HK" altLang="en-US" dirty="0"/>
              <a:t>∵</a:t>
            </a:r>
            <a:r>
              <a:rPr lang="en-US" altLang="zh-HK" dirty="0"/>
              <a:t>	Sellers cannot increase Q</a:t>
            </a:r>
            <a:r>
              <a:rPr lang="en-US" altLang="zh-HK" baseline="-25000" dirty="0"/>
              <a:t>S</a:t>
            </a:r>
            <a:r>
              <a:rPr lang="en-US" altLang="zh-HK" dirty="0"/>
              <a:t> when </a:t>
            </a:r>
            <a:br>
              <a:rPr lang="en-US" altLang="zh-HK" dirty="0"/>
            </a:br>
            <a:r>
              <a:rPr lang="en-US" altLang="zh-HK" dirty="0"/>
              <a:t>	the price </a:t>
            </a:r>
            <a:r>
              <a:rPr lang="en-US" altLang="zh-HK" dirty="0">
                <a:sym typeface="Wingdings 3"/>
              </a:rPr>
              <a:t></a:t>
            </a:r>
            <a:r>
              <a:rPr lang="en-US" altLang="zh-HK" dirty="0"/>
              <a:t>.</a:t>
            </a:r>
            <a:endParaRPr lang="zh-HK" altLang="en-US" dirty="0"/>
          </a:p>
        </p:txBody>
      </p:sp>
      <p:sp>
        <p:nvSpPr>
          <p:cNvPr id="4" name="標題 3"/>
          <p:cNvSpPr>
            <a:spLocks noGrp="1"/>
          </p:cNvSpPr>
          <p:nvPr>
            <p:ph type="title"/>
          </p:nvPr>
        </p:nvSpPr>
        <p:spPr/>
        <p:txBody>
          <a:bodyPr/>
          <a:lstStyle/>
          <a:p>
            <a:r>
              <a:rPr lang="en-US" altLang="zh-HK" dirty="0"/>
              <a:t>A.	Available amount of the good</a:t>
            </a:r>
            <a:endParaRPr lang="zh-HK" altLang="en-US" dirty="0"/>
          </a:p>
        </p:txBody>
      </p:sp>
      <p:sp>
        <p:nvSpPr>
          <p:cNvPr id="5" name="內容版面配置區 5"/>
          <p:cNvSpPr txBox="1">
            <a:spLocks/>
          </p:cNvSpPr>
          <p:nvPr/>
        </p:nvSpPr>
        <p:spPr>
          <a:xfrm>
            <a:off x="468296" y="1196752"/>
            <a:ext cx="6768000" cy="1404000"/>
          </a:xfrm>
          <a:prstGeom prst="rect">
            <a:avLst/>
          </a:prstGeom>
          <a:solidFill>
            <a:schemeClr val="accent3">
              <a:lumMod val="20000"/>
              <a:lumOff val="80000"/>
            </a:schemeClr>
          </a:solidFill>
          <a:ln w="34925">
            <a:noFill/>
            <a:prstDash val="dash"/>
          </a:ln>
        </p:spPr>
        <p:txBody>
          <a:bodyPr vert="horz" wrap="square" lIns="91440" tIns="144000" rIns="91440" bIns="14400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The supply of goods with fixed available amounts or fixed capacities are perfectly inelastic.</a:t>
            </a:r>
            <a:endParaRPr lang="zh-HK"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3717032"/>
            <a:ext cx="3060112" cy="2408748"/>
          </a:xfrm>
          <a:prstGeom prst="rect">
            <a:avLst/>
          </a:prstGeom>
        </p:spPr>
      </p:pic>
    </p:spTree>
    <p:extLst>
      <p:ext uri="{BB962C8B-B14F-4D97-AF65-F5344CB8AC3E}">
        <p14:creationId xmlns:p14="http://schemas.microsoft.com/office/powerpoint/2010/main" val="3284885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1643527"/>
          </a:xfrm>
        </p:spPr>
        <p:txBody>
          <a:bodyPr/>
          <a:lstStyle/>
          <a:p>
            <a:r>
              <a:rPr lang="en-US" altLang="zh-HK" dirty="0"/>
              <a:t>Refer to Fig. 5.1.</a:t>
            </a:r>
          </a:p>
          <a:p>
            <a:pPr>
              <a:tabLst>
                <a:tab pos="355600" algn="l"/>
              </a:tabLst>
            </a:pPr>
            <a:r>
              <a:rPr lang="en-US" altLang="zh-HK" dirty="0"/>
              <a:t>a.	Suppose the market moves from </a:t>
            </a:r>
            <a:br>
              <a:rPr lang="en-US" altLang="zh-HK" dirty="0"/>
            </a:br>
            <a:r>
              <a:rPr lang="en-US" altLang="zh-HK" dirty="0"/>
              <a:t>	Point B to Point A. Calculate the </a:t>
            </a:r>
            <a:br>
              <a:rPr lang="en-US" altLang="zh-HK" dirty="0"/>
            </a:br>
            <a:r>
              <a:rPr lang="en-US" altLang="zh-HK" dirty="0"/>
              <a:t>	value of demand elasticity.</a:t>
            </a:r>
          </a:p>
        </p:txBody>
      </p:sp>
      <p:sp>
        <p:nvSpPr>
          <p:cNvPr id="2" name="標題 1"/>
          <p:cNvSpPr>
            <a:spLocks noGrp="1"/>
          </p:cNvSpPr>
          <p:nvPr>
            <p:ph type="title"/>
          </p:nvPr>
        </p:nvSpPr>
        <p:spPr>
          <a:xfrm>
            <a:off x="457200" y="188640"/>
            <a:ext cx="6851104" cy="720080"/>
          </a:xfrm>
        </p:spPr>
        <p:txBody>
          <a:bodyPr>
            <a:normAutofit/>
          </a:bodyPr>
          <a:lstStyle/>
          <a:p>
            <a:pPr>
              <a:spcBef>
                <a:spcPts val="1800"/>
              </a:spcBef>
            </a:pPr>
            <a:r>
              <a:rPr lang="en-US" altLang="zh-HK" dirty="0"/>
              <a:t>Test yourself 5.2</a:t>
            </a:r>
            <a:endParaRPr lang="zh-HK" altLang="en-US" sz="2700"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12</a:t>
            </a:fld>
            <a:endParaRPr lang="zh-HK" altLang="en-US" dirty="0"/>
          </a:p>
        </p:txBody>
      </p:sp>
      <p:grpSp>
        <p:nvGrpSpPr>
          <p:cNvPr id="153" name="群組 87"/>
          <p:cNvGrpSpPr>
            <a:grpSpLocks noChangeAspect="1"/>
          </p:cNvGrpSpPr>
          <p:nvPr/>
        </p:nvGrpSpPr>
        <p:grpSpPr bwMode="auto">
          <a:xfrm>
            <a:off x="6098809" y="1195200"/>
            <a:ext cx="2734726" cy="2488790"/>
            <a:chOff x="1251018" y="3456037"/>
            <a:chExt cx="3783214" cy="3441764"/>
          </a:xfrm>
        </p:grpSpPr>
        <p:cxnSp>
          <p:nvCxnSpPr>
            <p:cNvPr id="154" name="直線接點 153"/>
            <p:cNvCxnSpPr/>
            <p:nvPr/>
          </p:nvCxnSpPr>
          <p:spPr>
            <a:xfrm>
              <a:off x="2335211" y="4025712"/>
              <a:ext cx="2109795" cy="100770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55" name="群組 68"/>
            <p:cNvGrpSpPr>
              <a:grpSpLocks/>
            </p:cNvGrpSpPr>
            <p:nvPr/>
          </p:nvGrpSpPr>
          <p:grpSpPr bwMode="auto">
            <a:xfrm>
              <a:off x="1251018" y="3456037"/>
              <a:ext cx="3783214" cy="3441764"/>
              <a:chOff x="790635" y="2070943"/>
              <a:chExt cx="3783214" cy="3441764"/>
            </a:xfrm>
          </p:grpSpPr>
          <p:grpSp>
            <p:nvGrpSpPr>
              <p:cNvPr id="156" name="群組 1"/>
              <p:cNvGrpSpPr>
                <a:grpSpLocks/>
              </p:cNvGrpSpPr>
              <p:nvPr/>
            </p:nvGrpSpPr>
            <p:grpSpPr bwMode="auto">
              <a:xfrm>
                <a:off x="808708" y="2070943"/>
                <a:ext cx="3765141" cy="3441764"/>
                <a:chOff x="2729562" y="3046483"/>
                <a:chExt cx="3764450" cy="3440937"/>
              </a:xfrm>
            </p:grpSpPr>
            <p:cxnSp>
              <p:nvCxnSpPr>
                <p:cNvPr id="166" name="直線接點 165"/>
                <p:cNvCxnSpPr/>
                <p:nvPr/>
              </p:nvCxnSpPr>
              <p:spPr bwMode="auto">
                <a:xfrm>
                  <a:off x="3124097" y="3468469"/>
                  <a:ext cx="0" cy="198002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7" name="直線接點 166"/>
                <p:cNvCxnSpPr/>
                <p:nvPr/>
              </p:nvCxnSpPr>
              <p:spPr bwMode="auto">
                <a:xfrm flipH="1">
                  <a:off x="3124097" y="5440562"/>
                  <a:ext cx="2788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文字方塊 167"/>
                <p:cNvSpPr txBox="1"/>
                <p:nvPr/>
              </p:nvSpPr>
              <p:spPr bwMode="auto">
                <a:xfrm>
                  <a:off x="2827049" y="5307900"/>
                  <a:ext cx="526956" cy="371254"/>
                </a:xfrm>
                <a:prstGeom prst="rect">
                  <a:avLst/>
                </a:prstGeom>
                <a:noFill/>
              </p:spPr>
              <p:txBody>
                <a:bodyPr>
                  <a:spAutoFit/>
                </a:bodyPr>
                <a:lstStyle/>
                <a:p>
                  <a:pPr>
                    <a:defRPr/>
                  </a:pPr>
                  <a:r>
                    <a:rPr lang="en-US" altLang="zh-HK" dirty="0"/>
                    <a:t>0</a:t>
                  </a:r>
                  <a:endParaRPr lang="zh-HK" altLang="en-US" dirty="0"/>
                </a:p>
              </p:txBody>
            </p:sp>
            <p:sp>
              <p:nvSpPr>
                <p:cNvPr id="169" name="文字方塊 168"/>
                <p:cNvSpPr txBox="1"/>
                <p:nvPr/>
              </p:nvSpPr>
              <p:spPr bwMode="auto">
                <a:xfrm>
                  <a:off x="5834186" y="5168525"/>
                  <a:ext cx="497932" cy="510629"/>
                </a:xfrm>
                <a:prstGeom prst="rect">
                  <a:avLst/>
                </a:prstGeom>
                <a:noFill/>
              </p:spPr>
              <p:txBody>
                <a:bodyPr wrap="square">
                  <a:spAutoFit/>
                </a:bodyPr>
                <a:lstStyle/>
                <a:p>
                  <a:pPr>
                    <a:tabLst>
                      <a:tab pos="274638" algn="l"/>
                    </a:tabLst>
                    <a:defRPr/>
                  </a:pPr>
                  <a:r>
                    <a:rPr lang="en-US" altLang="zh-HK" dirty="0"/>
                    <a:t>Q </a:t>
                  </a:r>
                  <a:endParaRPr lang="zh-HK" altLang="en-US" dirty="0"/>
                </a:p>
              </p:txBody>
            </p:sp>
            <p:sp>
              <p:nvSpPr>
                <p:cNvPr id="170" name="文字方塊 169"/>
                <p:cNvSpPr txBox="1"/>
                <p:nvPr/>
              </p:nvSpPr>
              <p:spPr bwMode="auto">
                <a:xfrm>
                  <a:off x="2946824" y="3046483"/>
                  <a:ext cx="778712" cy="510629"/>
                </a:xfrm>
                <a:prstGeom prst="rect">
                  <a:avLst/>
                </a:prstGeom>
                <a:noFill/>
              </p:spPr>
              <p:txBody>
                <a:bodyPr wrap="square">
                  <a:spAutoFit/>
                </a:bodyPr>
                <a:lstStyle/>
                <a:p>
                  <a:pPr>
                    <a:defRPr/>
                  </a:pPr>
                  <a:r>
                    <a:rPr lang="en-US" altLang="zh-HK" dirty="0"/>
                    <a:t>P</a:t>
                  </a:r>
                  <a:endParaRPr lang="zh-HK" altLang="en-US" dirty="0"/>
                </a:p>
              </p:txBody>
            </p:sp>
            <p:cxnSp>
              <p:nvCxnSpPr>
                <p:cNvPr id="171" name="直線接點 170"/>
                <p:cNvCxnSpPr/>
                <p:nvPr/>
              </p:nvCxnSpPr>
              <p:spPr bwMode="auto">
                <a:xfrm flipH="1">
                  <a:off x="3047911" y="4374394"/>
                  <a:ext cx="7142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2" name="直線接點 171"/>
                <p:cNvCxnSpPr/>
                <p:nvPr/>
              </p:nvCxnSpPr>
              <p:spPr bwMode="auto">
                <a:xfrm flipH="1">
                  <a:off x="3051085" y="3968234"/>
                  <a:ext cx="73012"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3" name="文字方塊 172"/>
                <p:cNvSpPr txBox="1"/>
                <p:nvPr/>
              </p:nvSpPr>
              <p:spPr bwMode="auto">
                <a:xfrm>
                  <a:off x="2729562" y="4095899"/>
                  <a:ext cx="390455" cy="369669"/>
                </a:xfrm>
                <a:prstGeom prst="rect">
                  <a:avLst/>
                </a:prstGeom>
                <a:noFill/>
              </p:spPr>
              <p:txBody>
                <a:bodyPr>
                  <a:spAutoFit/>
                </a:bodyPr>
                <a:lstStyle/>
                <a:p>
                  <a:pPr>
                    <a:defRPr/>
                  </a:pPr>
                  <a:r>
                    <a:rPr lang="en-US" altLang="zh-HK" dirty="0"/>
                    <a:t>4</a:t>
                  </a:r>
                  <a:endParaRPr lang="zh-HK" altLang="en-US" dirty="0"/>
                </a:p>
              </p:txBody>
            </p:sp>
            <p:sp>
              <p:nvSpPr>
                <p:cNvPr id="174" name="文字方塊 173"/>
                <p:cNvSpPr txBox="1"/>
                <p:nvPr/>
              </p:nvSpPr>
              <p:spPr bwMode="auto">
                <a:xfrm>
                  <a:off x="2729562" y="3716712"/>
                  <a:ext cx="390455" cy="368081"/>
                </a:xfrm>
                <a:prstGeom prst="rect">
                  <a:avLst/>
                </a:prstGeom>
                <a:noFill/>
              </p:spPr>
              <p:txBody>
                <a:bodyPr>
                  <a:spAutoFit/>
                </a:bodyPr>
                <a:lstStyle/>
                <a:p>
                  <a:pPr>
                    <a:defRPr/>
                  </a:pPr>
                  <a:r>
                    <a:rPr lang="en-US" altLang="zh-HK" dirty="0"/>
                    <a:t>5</a:t>
                  </a:r>
                  <a:endParaRPr lang="zh-HK" altLang="en-US" dirty="0"/>
                </a:p>
              </p:txBody>
            </p:sp>
            <p:cxnSp>
              <p:nvCxnSpPr>
                <p:cNvPr id="175" name="直線接點 174"/>
                <p:cNvCxnSpPr/>
                <p:nvPr/>
              </p:nvCxnSpPr>
              <p:spPr bwMode="auto">
                <a:xfrm flipH="1">
                  <a:off x="4466880" y="5446908"/>
                  <a:ext cx="0" cy="7139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6" name="直線接點 175"/>
                <p:cNvCxnSpPr/>
                <p:nvPr/>
              </p:nvCxnSpPr>
              <p:spPr bwMode="auto">
                <a:xfrm flipH="1">
                  <a:off x="5396988" y="5446908"/>
                  <a:ext cx="0" cy="7139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7" name="文字方塊 176"/>
                <p:cNvSpPr txBox="1"/>
                <p:nvPr/>
              </p:nvSpPr>
              <p:spPr bwMode="auto">
                <a:xfrm>
                  <a:off x="4287895" y="5467535"/>
                  <a:ext cx="403152" cy="368081"/>
                </a:xfrm>
                <a:prstGeom prst="rect">
                  <a:avLst/>
                </a:prstGeom>
                <a:noFill/>
              </p:spPr>
              <p:txBody>
                <a:bodyPr>
                  <a:spAutoFit/>
                </a:bodyPr>
                <a:lstStyle/>
                <a:p>
                  <a:pPr>
                    <a:defRPr/>
                  </a:pPr>
                  <a:r>
                    <a:rPr lang="en-US" altLang="zh-HK" dirty="0"/>
                    <a:t>4</a:t>
                  </a:r>
                  <a:endParaRPr lang="zh-HK" altLang="en-US" baseline="-25000" dirty="0"/>
                </a:p>
              </p:txBody>
            </p:sp>
            <p:sp>
              <p:nvSpPr>
                <p:cNvPr id="178" name="文字方塊 177"/>
                <p:cNvSpPr txBox="1"/>
                <p:nvPr/>
              </p:nvSpPr>
              <p:spPr bwMode="auto">
                <a:xfrm>
                  <a:off x="5208479" y="5454841"/>
                  <a:ext cx="412676" cy="369669"/>
                </a:xfrm>
                <a:prstGeom prst="rect">
                  <a:avLst/>
                </a:prstGeom>
                <a:noFill/>
              </p:spPr>
              <p:txBody>
                <a:bodyPr>
                  <a:spAutoFit/>
                </a:bodyPr>
                <a:lstStyle/>
                <a:p>
                  <a:pPr>
                    <a:defRPr/>
                  </a:pPr>
                  <a:r>
                    <a:rPr lang="en-US" altLang="zh-HK" dirty="0"/>
                    <a:t>6</a:t>
                  </a:r>
                  <a:endParaRPr lang="zh-HK" altLang="en-US" baseline="-25000" dirty="0"/>
                </a:p>
              </p:txBody>
            </p:sp>
            <p:sp>
              <p:nvSpPr>
                <p:cNvPr id="179" name="文字方塊 178"/>
                <p:cNvSpPr txBox="1"/>
                <p:nvPr/>
              </p:nvSpPr>
              <p:spPr bwMode="auto">
                <a:xfrm>
                  <a:off x="4374213" y="3495810"/>
                  <a:ext cx="415850" cy="369669"/>
                </a:xfrm>
                <a:prstGeom prst="rect">
                  <a:avLst/>
                </a:prstGeom>
                <a:noFill/>
              </p:spPr>
              <p:txBody>
                <a:bodyPr>
                  <a:spAutoFit/>
                </a:bodyPr>
                <a:lstStyle/>
                <a:p>
                  <a:pPr>
                    <a:defRPr/>
                  </a:pPr>
                  <a:r>
                    <a:rPr lang="en-US" altLang="zh-HK" dirty="0"/>
                    <a:t>A</a:t>
                  </a:r>
                  <a:endParaRPr lang="zh-HK" altLang="en-US" baseline="-25000" dirty="0"/>
                </a:p>
              </p:txBody>
            </p:sp>
            <p:sp>
              <p:nvSpPr>
                <p:cNvPr id="180" name="文字方塊 179"/>
                <p:cNvSpPr txBox="1"/>
                <p:nvPr/>
              </p:nvSpPr>
              <p:spPr bwMode="auto">
                <a:xfrm>
                  <a:off x="5237657" y="3919421"/>
                  <a:ext cx="415850" cy="369669"/>
                </a:xfrm>
                <a:prstGeom prst="rect">
                  <a:avLst/>
                </a:prstGeom>
                <a:noFill/>
              </p:spPr>
              <p:txBody>
                <a:bodyPr>
                  <a:spAutoFit/>
                </a:bodyPr>
                <a:lstStyle/>
                <a:p>
                  <a:pPr>
                    <a:defRPr/>
                  </a:pPr>
                  <a:r>
                    <a:rPr lang="en-US" altLang="zh-HK" dirty="0"/>
                    <a:t>B</a:t>
                  </a:r>
                  <a:endParaRPr lang="zh-HK" altLang="en-US" baseline="-25000" dirty="0"/>
                </a:p>
              </p:txBody>
            </p:sp>
            <p:sp>
              <p:nvSpPr>
                <p:cNvPr id="181" name="文字方塊 180"/>
                <p:cNvSpPr txBox="1"/>
                <p:nvPr/>
              </p:nvSpPr>
              <p:spPr bwMode="auto">
                <a:xfrm>
                  <a:off x="5866803" y="4417231"/>
                  <a:ext cx="452356" cy="369668"/>
                </a:xfrm>
                <a:prstGeom prst="rect">
                  <a:avLst/>
                </a:prstGeom>
                <a:noFill/>
              </p:spPr>
              <p:txBody>
                <a:bodyPr>
                  <a:spAutoFit/>
                </a:bodyPr>
                <a:lstStyle/>
                <a:p>
                  <a:pPr>
                    <a:defRPr/>
                  </a:pPr>
                  <a:r>
                    <a:rPr lang="en-US" altLang="zh-HK" dirty="0"/>
                    <a:t>D</a:t>
                  </a:r>
                  <a:endParaRPr lang="zh-HK" altLang="en-US" dirty="0"/>
                </a:p>
              </p:txBody>
            </p:sp>
            <p:sp>
              <p:nvSpPr>
                <p:cNvPr id="182" name="文字方塊 181"/>
                <p:cNvSpPr txBox="1"/>
                <p:nvPr/>
              </p:nvSpPr>
              <p:spPr bwMode="auto">
                <a:xfrm>
                  <a:off x="2859110" y="5976791"/>
                  <a:ext cx="3634902" cy="510629"/>
                </a:xfrm>
                <a:prstGeom prst="rect">
                  <a:avLst/>
                </a:prstGeom>
                <a:noFill/>
              </p:spPr>
              <p:txBody>
                <a:bodyPr wrap="square">
                  <a:spAutoFit/>
                </a:bodyPr>
                <a:lstStyle/>
                <a:p>
                  <a:r>
                    <a:rPr lang="en-US" altLang="zh-HK" b="1" dirty="0"/>
                    <a:t>Fig. 5.1  (Reproduced)</a:t>
                  </a:r>
                </a:p>
              </p:txBody>
            </p:sp>
          </p:grpSp>
          <p:cxnSp>
            <p:nvCxnSpPr>
              <p:cNvPr id="157" name="直線接點 156"/>
              <p:cNvCxnSpPr/>
              <p:nvPr/>
            </p:nvCxnSpPr>
            <p:spPr>
              <a:xfrm flipV="1">
                <a:off x="1223951" y="2983397"/>
                <a:ext cx="1303343"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直線接點 157"/>
              <p:cNvCxnSpPr/>
              <p:nvPr/>
            </p:nvCxnSpPr>
            <p:spPr>
              <a:xfrm>
                <a:off x="3471859" y="3415045"/>
                <a:ext cx="0" cy="10569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9" name="直線接點 158"/>
              <p:cNvCxnSpPr/>
              <p:nvPr/>
            </p:nvCxnSpPr>
            <p:spPr>
              <a:xfrm flipV="1">
                <a:off x="1198551" y="3397589"/>
                <a:ext cx="230982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a:xfrm>
                <a:off x="2559044" y="3015136"/>
                <a:ext cx="0" cy="14060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直線單箭頭接點 160"/>
              <p:cNvCxnSpPr/>
              <p:nvPr/>
            </p:nvCxnSpPr>
            <p:spPr>
              <a:xfrm flipV="1">
                <a:off x="2830745" y="4663970"/>
                <a:ext cx="471489" cy="3174"/>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2" name="直線單箭頭接點 161"/>
              <p:cNvCxnSpPr/>
              <p:nvPr/>
            </p:nvCxnSpPr>
            <p:spPr>
              <a:xfrm flipH="1">
                <a:off x="790635" y="3034920"/>
                <a:ext cx="1587" cy="348493"/>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3" name="橢圓 162"/>
              <p:cNvSpPr/>
              <p:nvPr/>
            </p:nvSpPr>
            <p:spPr bwMode="auto">
              <a:xfrm>
                <a:off x="3422648" y="3335699"/>
                <a:ext cx="149407" cy="149354"/>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164" name="直線單箭頭接點 163"/>
              <p:cNvCxnSpPr/>
              <p:nvPr/>
            </p:nvCxnSpPr>
            <p:spPr>
              <a:xfrm>
                <a:off x="2901205" y="2901246"/>
                <a:ext cx="419102" cy="22217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5" name="橢圓 164"/>
              <p:cNvSpPr/>
              <p:nvPr/>
            </p:nvSpPr>
            <p:spPr bwMode="auto">
              <a:xfrm>
                <a:off x="2513005" y="2910397"/>
                <a:ext cx="149407" cy="149354"/>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graphicFrame>
        <p:nvGraphicFramePr>
          <p:cNvPr id="199" name="表格 198"/>
          <p:cNvGraphicFramePr>
            <a:graphicFrameLocks noGrp="1"/>
          </p:cNvGraphicFramePr>
          <p:nvPr>
            <p:extLst>
              <p:ext uri="{D42A27DB-BD31-4B8C-83A1-F6EECF244321}">
                <p14:modId xmlns:p14="http://schemas.microsoft.com/office/powerpoint/2010/main" val="4209011105"/>
              </p:ext>
            </p:extLst>
          </p:nvPr>
        </p:nvGraphicFramePr>
        <p:xfrm>
          <a:off x="539552" y="2924943"/>
          <a:ext cx="5616000" cy="3312369"/>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0000"/>
                    </a:ext>
                  </a:extLst>
                </a:gridCol>
                <a:gridCol w="3816000">
                  <a:extLst>
                    <a:ext uri="{9D8B030D-6E8A-4147-A177-3AD203B41FA5}">
                      <a16:colId xmlns:a16="http://schemas.microsoft.com/office/drawing/2014/main" val="20001"/>
                    </a:ext>
                  </a:extLst>
                </a:gridCol>
              </a:tblGrid>
              <a:tr h="1104123">
                <a:tc>
                  <a:txBody>
                    <a:bodyPr/>
                    <a:lstStyle/>
                    <a:p>
                      <a:r>
                        <a:rPr lang="en-GB" altLang="zh-HK" sz="2400" b="1" i="0" u="none" strike="noStrike" kern="1200" baseline="0" dirty="0">
                          <a:solidFill>
                            <a:schemeClr val="tx1"/>
                          </a:solidFill>
                          <a:latin typeface="+mn-lt"/>
                          <a:ea typeface="+mn-ea"/>
                          <a:cs typeface="+mn-cs"/>
                        </a:rPr>
                        <a:t>Percentage</a:t>
                      </a:r>
                    </a:p>
                    <a:p>
                      <a:r>
                        <a:rPr lang="en-GB" altLang="zh-HK" sz="2400" b="1" i="0" u="none" strike="noStrike" kern="1200" baseline="0" dirty="0">
                          <a:solidFill>
                            <a:schemeClr val="tx1"/>
                          </a:solidFill>
                          <a:latin typeface="+mn-lt"/>
                          <a:ea typeface="+mn-ea"/>
                          <a:cs typeface="+mn-cs"/>
                        </a:rPr>
                        <a:t>change in </a:t>
                      </a:r>
                      <a:r>
                        <a:rPr lang="en-GB" altLang="zh-HK" sz="2400" b="1" i="0" u="none" strike="noStrike" kern="1200" baseline="0" dirty="0" err="1">
                          <a:solidFill>
                            <a:schemeClr val="tx1"/>
                          </a:solidFill>
                          <a:latin typeface="+mn-lt"/>
                          <a:ea typeface="+mn-ea"/>
                          <a:cs typeface="+mn-cs"/>
                        </a:rPr>
                        <a:t>Q</a:t>
                      </a:r>
                      <a:r>
                        <a:rPr lang="en-GB" altLang="zh-HK" sz="2400" b="1" i="0" u="none" strike="noStrike" kern="1200" baseline="-25000" dirty="0" err="1">
                          <a:solidFill>
                            <a:schemeClr val="tx1"/>
                          </a:solidFill>
                          <a:latin typeface="+mn-lt"/>
                          <a:ea typeface="+mn-ea"/>
                          <a:cs typeface="+mn-cs"/>
                        </a:rPr>
                        <a:t>d</a:t>
                      </a:r>
                      <a:endParaRPr lang="zh-HK" altLang="en-US" sz="2400" b="1" baseline="-25000"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altLang="zh-HK" sz="2400" dirty="0">
                        <a:solidFill>
                          <a:schemeClr val="tx1"/>
                        </a:solidFill>
                      </a:endParaRPr>
                    </a:p>
                    <a:p>
                      <a:pPr algn="ctr"/>
                      <a:r>
                        <a:rPr lang="en-US" altLang="zh-HK" sz="2400" baseline="0" dirty="0">
                          <a:solidFill>
                            <a:schemeClr val="tx1"/>
                          </a:solidFill>
                        </a:rPr>
                        <a:t> </a:t>
                      </a:r>
                      <a:endParaRPr lang="en-US" altLang="zh-HK" sz="240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0"/>
                  </a:ext>
                </a:extLst>
              </a:tr>
              <a:tr h="1104123">
                <a:tc>
                  <a:txBody>
                    <a:bodyPr/>
                    <a:lstStyle/>
                    <a:p>
                      <a:r>
                        <a:rPr lang="en-US" altLang="zh-HK" sz="2400" b="1" dirty="0">
                          <a:solidFill>
                            <a:schemeClr val="tx1"/>
                          </a:solidFill>
                          <a:latin typeface="+mn-lt"/>
                        </a:rPr>
                        <a:t>Percentage</a:t>
                      </a:r>
                    </a:p>
                    <a:p>
                      <a:r>
                        <a:rPr lang="en-US" altLang="zh-HK" sz="2400" b="1" dirty="0">
                          <a:solidFill>
                            <a:schemeClr val="tx1"/>
                          </a:solidFill>
                          <a:latin typeface="+mn-lt"/>
                        </a:rPr>
                        <a:t>change in P</a:t>
                      </a:r>
                      <a:endParaRPr lang="zh-HK" altLang="en-US" sz="2400" b="1"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HK" sz="2400" b="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1"/>
                  </a:ext>
                </a:extLst>
              </a:tr>
              <a:tr h="1104123">
                <a:tc>
                  <a:txBody>
                    <a:bodyPr/>
                    <a:lstStyle/>
                    <a:p>
                      <a:r>
                        <a:rPr lang="en-GB" altLang="zh-HK" sz="2400" b="1" dirty="0">
                          <a:latin typeface="+mn-lt"/>
                          <a:cs typeface="Arial" panose="020B0604020202020204" pitchFamily="34" charset="0"/>
                        </a:rPr>
                        <a:t>E</a:t>
                      </a:r>
                      <a:r>
                        <a:rPr lang="en-GB" altLang="zh-HK" sz="2400" b="1" baseline="-25000" dirty="0">
                          <a:latin typeface="+mn-lt"/>
                          <a:cs typeface="Arial" panose="020B0604020202020204" pitchFamily="34" charset="0"/>
                        </a:rPr>
                        <a:t>d</a:t>
                      </a:r>
                      <a:endParaRPr lang="zh-HK" altLang="en-US" sz="2400" b="1"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HK" sz="2400" b="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zh-HK" altLang="en-US" sz="2400" b="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2"/>
                  </a:ext>
                </a:extLst>
              </a:tr>
            </a:tbl>
          </a:graphicData>
        </a:graphic>
      </p:graphicFrame>
      <p:grpSp>
        <p:nvGrpSpPr>
          <p:cNvPr id="200" name="群組 199"/>
          <p:cNvGrpSpPr/>
          <p:nvPr/>
        </p:nvGrpSpPr>
        <p:grpSpPr>
          <a:xfrm>
            <a:off x="2303607" y="3040187"/>
            <a:ext cx="3708271" cy="892869"/>
            <a:chOff x="1367785" y="3688258"/>
            <a:chExt cx="3708271" cy="892869"/>
          </a:xfrm>
        </p:grpSpPr>
        <p:sp>
          <p:nvSpPr>
            <p:cNvPr id="201" name="內容版面配置區 2"/>
            <p:cNvSpPr txBox="1">
              <a:spLocks/>
            </p:cNvSpPr>
            <p:nvPr/>
          </p:nvSpPr>
          <p:spPr bwMode="auto">
            <a:xfrm>
              <a:off x="2559819" y="3832274"/>
              <a:ext cx="2516237"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sym typeface="Wingdings 2"/>
                </a:rPr>
                <a:t>× 100% = −40%</a:t>
              </a:r>
              <a:endParaRPr lang="en-US" altLang="zh-HK" kern="0" dirty="0">
                <a:solidFill>
                  <a:srgbClr val="FF0000"/>
                </a:solidFill>
                <a:cs typeface="Arial" panose="020B0604020202020204" pitchFamily="34" charset="0"/>
              </a:endParaRPr>
            </a:p>
          </p:txBody>
        </p:sp>
        <p:sp>
          <p:nvSpPr>
            <p:cNvPr id="202" name="內容版面配置區 2"/>
            <p:cNvSpPr txBox="1">
              <a:spLocks/>
            </p:cNvSpPr>
            <p:nvPr/>
          </p:nvSpPr>
          <p:spPr bwMode="auto">
            <a:xfrm>
              <a:off x="1621438" y="3688258"/>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rPr>
                <a:t>4 ‒ 6</a:t>
              </a:r>
              <a:r>
                <a:rPr lang="en-US" altLang="zh-HK" baseline="-25000" dirty="0">
                  <a:solidFill>
                    <a:srgbClr val="FF0000"/>
                  </a:solidFill>
                  <a:cs typeface="Arial" panose="020B0604020202020204" pitchFamily="34" charset="0"/>
                </a:rPr>
                <a:t> </a:t>
              </a:r>
              <a:endParaRPr lang="en-US" altLang="zh-HK" kern="0" dirty="0">
                <a:solidFill>
                  <a:srgbClr val="FF0000"/>
                </a:solidFill>
                <a:cs typeface="Arial" panose="020B0604020202020204" pitchFamily="34" charset="0"/>
              </a:endParaRPr>
            </a:p>
          </p:txBody>
        </p:sp>
        <p:sp>
          <p:nvSpPr>
            <p:cNvPr id="203" name="內容版面配置區 2"/>
            <p:cNvSpPr txBox="1">
              <a:spLocks/>
            </p:cNvSpPr>
            <p:nvPr/>
          </p:nvSpPr>
          <p:spPr bwMode="auto">
            <a:xfrm>
              <a:off x="1367785"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rPr>
                <a:t>(4</a:t>
              </a:r>
              <a:r>
                <a:rPr lang="en-US" altLang="zh-HK" baseline="-25000" dirty="0">
                  <a:solidFill>
                    <a:srgbClr val="FF0000"/>
                  </a:solidFill>
                  <a:cs typeface="Arial" panose="020B0604020202020204" pitchFamily="34" charset="0"/>
                </a:rPr>
                <a:t> </a:t>
              </a:r>
              <a:r>
                <a:rPr lang="en-US" altLang="zh-HK" dirty="0">
                  <a:solidFill>
                    <a:srgbClr val="FF0000"/>
                  </a:solidFill>
                  <a:cs typeface="Arial" panose="020B0604020202020204" pitchFamily="34" charset="0"/>
                </a:rPr>
                <a:t>+ 6)/2</a:t>
              </a:r>
              <a:r>
                <a:rPr lang="en-US" altLang="zh-HK" baseline="-25000" dirty="0">
                  <a:solidFill>
                    <a:srgbClr val="FF0000"/>
                  </a:solidFill>
                  <a:cs typeface="Arial" panose="020B0604020202020204" pitchFamily="34" charset="0"/>
                </a:rPr>
                <a:t> </a:t>
              </a:r>
              <a:endParaRPr lang="en-US" altLang="zh-HK" kern="0" dirty="0">
                <a:solidFill>
                  <a:srgbClr val="FF0000"/>
                </a:solidFill>
                <a:cs typeface="Arial" panose="020B0604020202020204" pitchFamily="34" charset="0"/>
              </a:endParaRPr>
            </a:p>
          </p:txBody>
        </p:sp>
        <p:cxnSp>
          <p:nvCxnSpPr>
            <p:cNvPr id="204" name="直線接點 203"/>
            <p:cNvCxnSpPr/>
            <p:nvPr/>
          </p:nvCxnSpPr>
          <p:spPr bwMode="auto">
            <a:xfrm>
              <a:off x="1547663" y="4077071"/>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5" name="群組 204"/>
          <p:cNvGrpSpPr/>
          <p:nvPr/>
        </p:nvGrpSpPr>
        <p:grpSpPr>
          <a:xfrm>
            <a:off x="2375615" y="4120306"/>
            <a:ext cx="3888595" cy="921643"/>
            <a:chOff x="1439793" y="3659484"/>
            <a:chExt cx="3888595" cy="921643"/>
          </a:xfrm>
        </p:grpSpPr>
        <p:sp>
          <p:nvSpPr>
            <p:cNvPr id="206" name="內容版面配置區 2"/>
            <p:cNvSpPr txBox="1">
              <a:spLocks/>
            </p:cNvSpPr>
            <p:nvPr/>
          </p:nvSpPr>
          <p:spPr bwMode="auto">
            <a:xfrm>
              <a:off x="2811988" y="3833663"/>
              <a:ext cx="2516400"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sym typeface="Wingdings 2"/>
                </a:rPr>
                <a:t>× 100% = +22.2% (corr. to 1 </a:t>
              </a:r>
              <a:r>
                <a:rPr lang="en-US" altLang="zh-HK" dirty="0" err="1">
                  <a:solidFill>
                    <a:srgbClr val="FF0000"/>
                  </a:solidFill>
                  <a:cs typeface="Arial" panose="020B0604020202020204" pitchFamily="34" charset="0"/>
                  <a:sym typeface="Wingdings 2"/>
                </a:rPr>
                <a:t>d.p.</a:t>
              </a:r>
              <a:r>
                <a:rPr lang="en-US" altLang="zh-HK" dirty="0">
                  <a:solidFill>
                    <a:srgbClr val="FF0000"/>
                  </a:solidFill>
                  <a:cs typeface="Arial" panose="020B0604020202020204" pitchFamily="34" charset="0"/>
                  <a:sym typeface="Wingdings 2"/>
                </a:rPr>
                <a:t>)</a:t>
              </a:r>
              <a:endParaRPr lang="en-US" altLang="zh-HK" kern="0" dirty="0">
                <a:solidFill>
                  <a:srgbClr val="FF0000"/>
                </a:solidFill>
                <a:cs typeface="Arial" panose="020B0604020202020204" pitchFamily="34" charset="0"/>
              </a:endParaRPr>
            </a:p>
            <a:p>
              <a:pPr marL="0" indent="0" algn="ctr">
                <a:defRPr/>
              </a:pPr>
              <a:endParaRPr lang="en-US" altLang="zh-HK" kern="0" dirty="0">
                <a:solidFill>
                  <a:srgbClr val="FF0000"/>
                </a:solidFill>
                <a:cs typeface="Arial" panose="020B0604020202020204" pitchFamily="34" charset="0"/>
              </a:endParaRPr>
            </a:p>
          </p:txBody>
        </p:sp>
        <p:sp>
          <p:nvSpPr>
            <p:cNvPr id="207" name="內容版面配置區 2"/>
            <p:cNvSpPr txBox="1">
              <a:spLocks/>
            </p:cNvSpPr>
            <p:nvPr/>
          </p:nvSpPr>
          <p:spPr bwMode="auto">
            <a:xfrm>
              <a:off x="1655817" y="3659484"/>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rPr>
                <a:t>$5 ‒ $4</a:t>
              </a:r>
              <a:r>
                <a:rPr lang="en-US" altLang="zh-HK" baseline="-25000" dirty="0">
                  <a:solidFill>
                    <a:srgbClr val="FF0000"/>
                  </a:solidFill>
                  <a:cs typeface="Arial" panose="020B0604020202020204" pitchFamily="34" charset="0"/>
                </a:rPr>
                <a:t> </a:t>
              </a:r>
              <a:endParaRPr lang="en-US" altLang="zh-HK" kern="0" dirty="0">
                <a:solidFill>
                  <a:srgbClr val="FF0000"/>
                </a:solidFill>
                <a:cs typeface="Arial" panose="020B0604020202020204" pitchFamily="34" charset="0"/>
              </a:endParaRPr>
            </a:p>
          </p:txBody>
        </p:sp>
        <p:sp>
          <p:nvSpPr>
            <p:cNvPr id="208" name="內容版面配置區 2"/>
            <p:cNvSpPr txBox="1">
              <a:spLocks/>
            </p:cNvSpPr>
            <p:nvPr/>
          </p:nvSpPr>
          <p:spPr bwMode="auto">
            <a:xfrm>
              <a:off x="1439793"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rPr>
                <a:t>($5</a:t>
              </a:r>
              <a:r>
                <a:rPr lang="en-US" altLang="zh-HK" baseline="-25000" dirty="0">
                  <a:solidFill>
                    <a:srgbClr val="FF0000"/>
                  </a:solidFill>
                  <a:cs typeface="Arial" panose="020B0604020202020204" pitchFamily="34" charset="0"/>
                </a:rPr>
                <a:t> </a:t>
              </a:r>
              <a:r>
                <a:rPr lang="en-US" altLang="zh-HK" dirty="0">
                  <a:solidFill>
                    <a:srgbClr val="FF0000"/>
                  </a:solidFill>
                  <a:cs typeface="Arial" panose="020B0604020202020204" pitchFamily="34" charset="0"/>
                </a:rPr>
                <a:t>+ $4)/2</a:t>
              </a:r>
              <a:r>
                <a:rPr lang="en-US" altLang="zh-HK" baseline="-25000" dirty="0">
                  <a:solidFill>
                    <a:srgbClr val="FF0000"/>
                  </a:solidFill>
                  <a:cs typeface="Arial" panose="020B0604020202020204" pitchFamily="34" charset="0"/>
                </a:rPr>
                <a:t> </a:t>
              </a:r>
              <a:endParaRPr lang="en-US" altLang="zh-HK" kern="0" dirty="0">
                <a:solidFill>
                  <a:srgbClr val="FF0000"/>
                </a:solidFill>
                <a:cs typeface="Arial" panose="020B0604020202020204" pitchFamily="34" charset="0"/>
              </a:endParaRPr>
            </a:p>
          </p:txBody>
        </p:sp>
        <p:cxnSp>
          <p:nvCxnSpPr>
            <p:cNvPr id="209" name="直線接點 208"/>
            <p:cNvCxnSpPr/>
            <p:nvPr/>
          </p:nvCxnSpPr>
          <p:spPr bwMode="auto">
            <a:xfrm>
              <a:off x="1547663" y="4077071"/>
              <a:ext cx="136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0" name="群組 209"/>
          <p:cNvGrpSpPr/>
          <p:nvPr/>
        </p:nvGrpSpPr>
        <p:grpSpPr>
          <a:xfrm>
            <a:off x="2267744" y="5229200"/>
            <a:ext cx="3599975" cy="892869"/>
            <a:chOff x="1331922" y="3688258"/>
            <a:chExt cx="3599975" cy="892869"/>
          </a:xfrm>
        </p:grpSpPr>
        <p:sp>
          <p:nvSpPr>
            <p:cNvPr id="211" name="內容版面配置區 2"/>
            <p:cNvSpPr txBox="1">
              <a:spLocks/>
            </p:cNvSpPr>
            <p:nvPr/>
          </p:nvSpPr>
          <p:spPr bwMode="auto">
            <a:xfrm>
              <a:off x="2734171" y="3832274"/>
              <a:ext cx="2197726"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defRPr/>
              </a:pPr>
              <a:r>
                <a:rPr lang="en-US" altLang="zh-HK" dirty="0">
                  <a:solidFill>
                    <a:srgbClr val="FF0000"/>
                  </a:solidFill>
                  <a:cs typeface="Arial" panose="020B0604020202020204" pitchFamily="34" charset="0"/>
                  <a:sym typeface="Wingdings 2"/>
                </a:rPr>
                <a:t>= −1.8 </a:t>
              </a:r>
              <a:br>
                <a:rPr lang="en-US" altLang="zh-HK" dirty="0">
                  <a:solidFill>
                    <a:srgbClr val="FF0000"/>
                  </a:solidFill>
                  <a:cs typeface="Arial" panose="020B0604020202020204" pitchFamily="34" charset="0"/>
                  <a:sym typeface="Wingdings 2"/>
                </a:rPr>
              </a:br>
              <a:r>
                <a:rPr lang="en-US" altLang="zh-HK" dirty="0">
                  <a:solidFill>
                    <a:srgbClr val="FF0000"/>
                  </a:solidFill>
                  <a:cs typeface="Arial" panose="020B0604020202020204" pitchFamily="34" charset="0"/>
                  <a:sym typeface="Wingdings 2"/>
                </a:rPr>
                <a:t>(corr. to 1 </a:t>
              </a:r>
              <a:r>
                <a:rPr lang="en-US" altLang="zh-HK" dirty="0" err="1">
                  <a:solidFill>
                    <a:srgbClr val="FF0000"/>
                  </a:solidFill>
                  <a:cs typeface="Arial" panose="020B0604020202020204" pitchFamily="34" charset="0"/>
                  <a:sym typeface="Wingdings 2"/>
                </a:rPr>
                <a:t>d.p.</a:t>
              </a:r>
              <a:r>
                <a:rPr lang="en-US" altLang="zh-HK" dirty="0">
                  <a:solidFill>
                    <a:srgbClr val="FF0000"/>
                  </a:solidFill>
                  <a:cs typeface="Arial" panose="020B0604020202020204" pitchFamily="34" charset="0"/>
                  <a:sym typeface="Wingdings 2"/>
                </a:rPr>
                <a:t>)</a:t>
              </a:r>
              <a:endParaRPr lang="en-US" altLang="zh-HK" kern="0" dirty="0">
                <a:solidFill>
                  <a:srgbClr val="FF0000"/>
                </a:solidFill>
                <a:cs typeface="Arial" panose="020B0604020202020204" pitchFamily="34" charset="0"/>
              </a:endParaRPr>
            </a:p>
            <a:p>
              <a:pPr marL="0" indent="0" algn="ctr">
                <a:defRPr/>
              </a:pPr>
              <a:endParaRPr lang="en-US" altLang="zh-HK" kern="0" dirty="0">
                <a:solidFill>
                  <a:srgbClr val="FF0000"/>
                </a:solidFill>
                <a:cs typeface="Arial" panose="020B0604020202020204" pitchFamily="34" charset="0"/>
              </a:endParaRPr>
            </a:p>
          </p:txBody>
        </p:sp>
        <p:sp>
          <p:nvSpPr>
            <p:cNvPr id="212" name="內容版面配置區 2"/>
            <p:cNvSpPr txBox="1">
              <a:spLocks/>
            </p:cNvSpPr>
            <p:nvPr/>
          </p:nvSpPr>
          <p:spPr bwMode="auto">
            <a:xfrm>
              <a:off x="1583809" y="3688258"/>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sym typeface="Wingdings 2"/>
                </a:rPr>
                <a:t>−</a:t>
              </a:r>
              <a:r>
                <a:rPr lang="en-US" altLang="zh-HK" dirty="0">
                  <a:solidFill>
                    <a:srgbClr val="FF0000"/>
                  </a:solidFill>
                  <a:cs typeface="Arial" panose="020B0604020202020204" pitchFamily="34" charset="0"/>
                </a:rPr>
                <a:t>40%</a:t>
              </a:r>
              <a:endParaRPr lang="en-US" altLang="zh-HK" kern="0" dirty="0">
                <a:solidFill>
                  <a:srgbClr val="FF0000"/>
                </a:solidFill>
                <a:cs typeface="Arial" panose="020B0604020202020204" pitchFamily="34" charset="0"/>
              </a:endParaRPr>
            </a:p>
          </p:txBody>
        </p:sp>
        <p:sp>
          <p:nvSpPr>
            <p:cNvPr id="213" name="內容版面配置區 2"/>
            <p:cNvSpPr txBox="1">
              <a:spLocks/>
            </p:cNvSpPr>
            <p:nvPr/>
          </p:nvSpPr>
          <p:spPr bwMode="auto">
            <a:xfrm>
              <a:off x="1331922"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sym typeface="Wingdings 2"/>
                </a:rPr>
                <a:t>+22.2%</a:t>
              </a:r>
              <a:endParaRPr lang="en-US" altLang="zh-HK" kern="0" dirty="0">
                <a:solidFill>
                  <a:srgbClr val="FF0000"/>
                </a:solidFill>
                <a:cs typeface="Arial" panose="020B0604020202020204" pitchFamily="34" charset="0"/>
              </a:endParaRPr>
            </a:p>
          </p:txBody>
        </p:sp>
        <p:cxnSp>
          <p:nvCxnSpPr>
            <p:cNvPr id="214" name="直線接點 213"/>
            <p:cNvCxnSpPr/>
            <p:nvPr/>
          </p:nvCxnSpPr>
          <p:spPr bwMode="auto">
            <a:xfrm>
              <a:off x="1547663" y="4077071"/>
              <a:ext cx="118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5730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500"/>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
                                        </p:tgtEl>
                                        <p:attrNameLst>
                                          <p:attrName>style.visibility</p:attrName>
                                        </p:attrNameLst>
                                      </p:cBhvr>
                                      <p:to>
                                        <p:strVal val="visible"/>
                                      </p:to>
                                    </p:set>
                                    <p:animEffect transition="in" filter="fade">
                                      <p:cBhvr>
                                        <p:cTn id="1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120</a:t>
            </a:fld>
            <a:endParaRPr lang="zh-HK" altLang="en-US" dirty="0"/>
          </a:p>
        </p:txBody>
      </p:sp>
      <p:sp>
        <p:nvSpPr>
          <p:cNvPr id="3" name="內容版面配置區 2"/>
          <p:cNvSpPr>
            <a:spLocks noGrp="1"/>
          </p:cNvSpPr>
          <p:nvPr>
            <p:ph idx="1"/>
          </p:nvPr>
        </p:nvSpPr>
        <p:spPr>
          <a:xfrm>
            <a:off x="457200" y="1196752"/>
            <a:ext cx="8229600" cy="830997"/>
          </a:xfrm>
        </p:spPr>
        <p:txBody>
          <a:bodyPr/>
          <a:lstStyle/>
          <a:p>
            <a:r>
              <a:rPr lang="en-US" altLang="zh-HK" dirty="0"/>
              <a:t>In general, the easier a firm can adjust the factors of production for a product, the </a:t>
            </a:r>
            <a:r>
              <a:rPr lang="en-US" altLang="zh-HK" b="1" dirty="0">
                <a:solidFill>
                  <a:srgbClr val="0070C0"/>
                </a:solidFill>
              </a:rPr>
              <a:t>more elastic </a:t>
            </a:r>
            <a:r>
              <a:rPr lang="en-US" altLang="zh-HK" dirty="0"/>
              <a:t>its supply will be.</a:t>
            </a:r>
            <a:endParaRPr lang="zh-HK" altLang="en-US" dirty="0"/>
          </a:p>
        </p:txBody>
      </p:sp>
      <p:sp>
        <p:nvSpPr>
          <p:cNvPr id="4" name="標題 3"/>
          <p:cNvSpPr>
            <a:spLocks noGrp="1"/>
          </p:cNvSpPr>
          <p:nvPr>
            <p:ph type="title"/>
          </p:nvPr>
        </p:nvSpPr>
        <p:spPr/>
        <p:txBody>
          <a:bodyPr/>
          <a:lstStyle/>
          <a:p>
            <a:r>
              <a:rPr lang="en-US" altLang="zh-HK" sz="3200" dirty="0"/>
              <a:t>B.	Ease of adjusting factors of production</a:t>
            </a:r>
            <a:endParaRPr lang="zh-HK" altLang="en-US" sz="3200" dirty="0"/>
          </a:p>
        </p:txBody>
      </p:sp>
      <p:grpSp>
        <p:nvGrpSpPr>
          <p:cNvPr id="5" name="群組 3"/>
          <p:cNvGrpSpPr>
            <a:grpSpLocks/>
          </p:cNvGrpSpPr>
          <p:nvPr/>
        </p:nvGrpSpPr>
        <p:grpSpPr bwMode="auto">
          <a:xfrm>
            <a:off x="2051720" y="2132856"/>
            <a:ext cx="5111960" cy="1008112"/>
            <a:chOff x="909476" y="2225809"/>
            <a:chExt cx="4646198" cy="894896"/>
          </a:xfrm>
        </p:grpSpPr>
        <p:sp>
          <p:nvSpPr>
            <p:cNvPr id="6" name="矩形 5"/>
            <p:cNvSpPr/>
            <p:nvPr/>
          </p:nvSpPr>
          <p:spPr>
            <a:xfrm>
              <a:off x="909476" y="2225809"/>
              <a:ext cx="4580752" cy="8948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1039817" y="2318294"/>
              <a:ext cx="3272360" cy="73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en-US" altLang="zh-HK" sz="2400" dirty="0"/>
                <a:t>Ease of adjusting factors of production </a:t>
              </a:r>
              <a:r>
                <a:rPr lang="en-US" altLang="zh-HK" sz="2400" dirty="0">
                  <a:sym typeface="Wingdings 3"/>
                </a:rPr>
                <a:t></a:t>
              </a:r>
              <a:endParaRPr lang="zh-HK" altLang="en-US" sz="2400" dirty="0"/>
            </a:p>
          </p:txBody>
        </p:sp>
        <p:sp>
          <p:nvSpPr>
            <p:cNvPr id="8" name="矩形 8"/>
            <p:cNvSpPr>
              <a:spLocks noChangeArrowheads="1"/>
            </p:cNvSpPr>
            <p:nvPr/>
          </p:nvSpPr>
          <p:spPr bwMode="auto">
            <a:xfrm>
              <a:off x="4181283" y="2481493"/>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S</a:t>
              </a:r>
              <a:r>
                <a:rPr lang="en-US" altLang="zh-HK" sz="2400" dirty="0"/>
                <a:t> </a:t>
              </a:r>
              <a:r>
                <a:rPr lang="en-US" altLang="zh-HK" sz="2400" dirty="0">
                  <a:sym typeface="Wingdings 3"/>
                </a:rPr>
                <a:t></a:t>
              </a:r>
            </a:p>
          </p:txBody>
        </p:sp>
      </p:grpSp>
      <p:sp>
        <p:nvSpPr>
          <p:cNvPr id="9" name="內容版面配置區 2"/>
          <p:cNvSpPr txBox="1">
            <a:spLocks/>
          </p:cNvSpPr>
          <p:nvPr/>
        </p:nvSpPr>
        <p:spPr>
          <a:xfrm>
            <a:off x="457200" y="3246075"/>
            <a:ext cx="8229600" cy="2086725"/>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Some products require mainly unskilled </a:t>
            </a:r>
            <a:r>
              <a:rPr lang="en-US" altLang="zh-HK" dirty="0" err="1"/>
              <a:t>labour</a:t>
            </a:r>
            <a:r>
              <a:rPr lang="en-US" altLang="zh-HK" dirty="0"/>
              <a:t> to produce (e.g., </a:t>
            </a:r>
            <a:r>
              <a:rPr lang="en-GB" altLang="zh-HK" dirty="0"/>
              <a:t>delivery services)</a:t>
            </a:r>
            <a:r>
              <a:rPr lang="en-US" altLang="zh-HK" dirty="0"/>
              <a:t>.</a:t>
            </a:r>
          </a:p>
          <a:p>
            <a:pPr>
              <a:tabLst>
                <a:tab pos="355600" algn="l"/>
              </a:tabLst>
            </a:pPr>
            <a:r>
              <a:rPr lang="en-US" altLang="zh-HK" dirty="0">
                <a:sym typeface="Wingdings" panose="05000000000000000000" pitchFamily="2" charset="2"/>
              </a:rPr>
              <a:t>	When price</a:t>
            </a:r>
            <a:r>
              <a:rPr lang="en-US" altLang="zh-HK" dirty="0">
                <a:sym typeface="Wingdings 3"/>
              </a:rPr>
              <a:t> </a:t>
            </a:r>
            <a:r>
              <a:rPr lang="en-US" altLang="zh-HK" dirty="0">
                <a:sym typeface="Wingdings" panose="05000000000000000000" pitchFamily="2" charset="2"/>
              </a:rPr>
              <a:t>, the firms can easily increase their </a:t>
            </a:r>
            <a:r>
              <a:rPr lang="en-US" altLang="zh-HK" dirty="0"/>
              <a:t>Q</a:t>
            </a:r>
            <a:r>
              <a:rPr lang="en-US" altLang="zh-HK" baseline="-25000" dirty="0"/>
              <a:t>S </a:t>
            </a:r>
            <a:r>
              <a:rPr lang="en-US" altLang="zh-HK" dirty="0">
                <a:sym typeface="Wingdings" panose="05000000000000000000" pitchFamily="2" charset="2"/>
              </a:rPr>
              <a:t>by 	hiring more unskilled </a:t>
            </a:r>
            <a:r>
              <a:rPr lang="en-US" altLang="zh-HK" dirty="0" err="1">
                <a:sym typeface="Wingdings" panose="05000000000000000000" pitchFamily="2" charset="2"/>
              </a:rPr>
              <a:t>labour</a:t>
            </a:r>
            <a:r>
              <a:rPr lang="en-US" altLang="zh-HK" dirty="0">
                <a:sym typeface="Wingdings" panose="05000000000000000000" pitchFamily="2" charset="2"/>
              </a:rPr>
              <a:t>.</a:t>
            </a:r>
          </a:p>
          <a:p>
            <a:pPr>
              <a:tabLst>
                <a:tab pos="355600" algn="l"/>
              </a:tabLst>
            </a:pPr>
            <a:r>
              <a:rPr lang="en-US" altLang="zh-HK" dirty="0">
                <a:sym typeface="Wingdings" panose="05000000000000000000" pitchFamily="2" charset="2"/>
              </a:rPr>
              <a:t>	The supply of these products tends to be more elastic.</a:t>
            </a:r>
            <a:endParaRPr lang="zh-HK" altLang="en-US" dirty="0"/>
          </a:p>
        </p:txBody>
      </p:sp>
    </p:spTree>
    <p:extLst>
      <p:ext uri="{BB962C8B-B14F-4D97-AF65-F5344CB8AC3E}">
        <p14:creationId xmlns:p14="http://schemas.microsoft.com/office/powerpoint/2010/main" val="2317970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121</a:t>
            </a:fld>
            <a:endParaRPr lang="zh-HK" altLang="en-US" dirty="0"/>
          </a:p>
        </p:txBody>
      </p:sp>
      <p:sp>
        <p:nvSpPr>
          <p:cNvPr id="3" name="內容版面配置區 2"/>
          <p:cNvSpPr>
            <a:spLocks noGrp="1"/>
          </p:cNvSpPr>
          <p:nvPr>
            <p:ph idx="1"/>
          </p:nvPr>
        </p:nvSpPr>
        <p:spPr>
          <a:xfrm>
            <a:off x="457200" y="1196752"/>
            <a:ext cx="8229600" cy="4967514"/>
          </a:xfrm>
        </p:spPr>
        <p:txBody>
          <a:bodyPr/>
          <a:lstStyle/>
          <a:p>
            <a:r>
              <a:rPr lang="en-US" altLang="zh-HK" dirty="0"/>
              <a:t>Factor mobility refers to the willingness and ease of a factor of production to change from one industry to another, or to move from one area </a:t>
            </a:r>
            <a:r>
              <a:rPr lang="en-GB" altLang="zh-HK" dirty="0"/>
              <a:t>to another.</a:t>
            </a:r>
          </a:p>
          <a:p>
            <a:r>
              <a:rPr lang="en-US" altLang="zh-HK" dirty="0"/>
              <a:t>To increase Q</a:t>
            </a:r>
            <a:r>
              <a:rPr lang="en-US" altLang="zh-HK" baseline="-25000" dirty="0"/>
              <a:t>S</a:t>
            </a:r>
            <a:r>
              <a:rPr lang="en-US" altLang="zh-HK" dirty="0"/>
              <a:t> when the price </a:t>
            </a:r>
            <a:r>
              <a:rPr lang="en-US" altLang="zh-HK" dirty="0">
                <a:sym typeface="Wingdings 3"/>
              </a:rPr>
              <a:t> </a:t>
            </a:r>
            <a:r>
              <a:rPr lang="en-US" altLang="zh-HK" dirty="0"/>
              <a:t>:</a:t>
            </a:r>
          </a:p>
          <a:p>
            <a:pPr>
              <a:tabLst>
                <a:tab pos="355600" algn="l"/>
              </a:tabLst>
            </a:pPr>
            <a:r>
              <a:rPr lang="en-US" altLang="zh-HK" dirty="0">
                <a:sym typeface="Wingdings" panose="05000000000000000000" pitchFamily="2" charset="2"/>
              </a:rPr>
              <a:t>	Firms need more factors and may have to draw them 	from other industries or areas.</a:t>
            </a:r>
          </a:p>
          <a:p>
            <a:pPr marL="342900" indent="-342900">
              <a:buFont typeface="Wingdings" pitchFamily="2" charset="2"/>
              <a:buChar char="à"/>
              <a:tabLst>
                <a:tab pos="355600" algn="l"/>
              </a:tabLst>
            </a:pPr>
            <a:r>
              <a:rPr lang="en-US" altLang="zh-HK" dirty="0">
                <a:sym typeface="Wingdings" panose="05000000000000000000" pitchFamily="2" charset="2"/>
              </a:rPr>
              <a:t>The supply will tend to be </a:t>
            </a:r>
            <a:r>
              <a:rPr lang="en-US" altLang="zh-HK" b="1" dirty="0">
                <a:solidFill>
                  <a:srgbClr val="0070C0"/>
                </a:solidFill>
                <a:sym typeface="Wingdings" panose="05000000000000000000" pitchFamily="2" charset="2"/>
              </a:rPr>
              <a:t>less elastic </a:t>
            </a:r>
            <a:r>
              <a:rPr lang="en-US" altLang="zh-HK" dirty="0">
                <a:sym typeface="Wingdings" panose="05000000000000000000" pitchFamily="2" charset="2"/>
              </a:rPr>
              <a:t>if it is difficult to 	move factors across industries or areas.</a:t>
            </a:r>
          </a:p>
          <a:p>
            <a:pPr marL="342900" indent="-342900">
              <a:buFont typeface="Wingdings" pitchFamily="2" charset="2"/>
              <a:buChar char="à"/>
              <a:tabLst>
                <a:tab pos="355600" algn="l"/>
              </a:tabLst>
            </a:pPr>
            <a:endParaRPr lang="en-US" altLang="zh-HK" dirty="0">
              <a:sym typeface="Wingdings" panose="05000000000000000000" pitchFamily="2" charset="2"/>
            </a:endParaRPr>
          </a:p>
          <a:p>
            <a:pPr>
              <a:tabLst>
                <a:tab pos="355600" algn="l"/>
              </a:tabLst>
            </a:pPr>
            <a:endParaRPr lang="en-US" altLang="zh-HK" dirty="0">
              <a:sym typeface="Wingdings" panose="05000000000000000000" pitchFamily="2" charset="2"/>
            </a:endParaRPr>
          </a:p>
          <a:p>
            <a:pPr>
              <a:tabLst>
                <a:tab pos="355600" algn="l"/>
              </a:tabLst>
            </a:pPr>
            <a:r>
              <a:rPr lang="en-US" altLang="zh-HK" dirty="0" err="1">
                <a:sym typeface="Wingdings" panose="05000000000000000000" pitchFamily="2" charset="2"/>
              </a:rPr>
              <a:t>Specialised</a:t>
            </a:r>
            <a:r>
              <a:rPr lang="en-US" altLang="zh-HK" dirty="0">
                <a:sym typeface="Wingdings" panose="05000000000000000000" pitchFamily="2" charset="2"/>
              </a:rPr>
              <a:t> factors such as skilled or professional workers are less mobile. </a:t>
            </a:r>
          </a:p>
        </p:txBody>
      </p:sp>
      <p:sp>
        <p:nvSpPr>
          <p:cNvPr id="4" name="標題 3"/>
          <p:cNvSpPr>
            <a:spLocks noGrp="1"/>
          </p:cNvSpPr>
          <p:nvPr>
            <p:ph type="title"/>
          </p:nvPr>
        </p:nvSpPr>
        <p:spPr/>
        <p:txBody>
          <a:bodyPr/>
          <a:lstStyle/>
          <a:p>
            <a:r>
              <a:rPr lang="en-US" altLang="zh-HK" dirty="0"/>
              <a:t>C.	Factor mobility</a:t>
            </a:r>
            <a:endParaRPr lang="zh-HK" altLang="en-US" dirty="0"/>
          </a:p>
        </p:txBody>
      </p:sp>
      <p:grpSp>
        <p:nvGrpSpPr>
          <p:cNvPr id="5" name="群組 3"/>
          <p:cNvGrpSpPr>
            <a:grpSpLocks/>
          </p:cNvGrpSpPr>
          <p:nvPr/>
        </p:nvGrpSpPr>
        <p:grpSpPr bwMode="auto">
          <a:xfrm>
            <a:off x="2339754" y="4581128"/>
            <a:ext cx="4104454" cy="615950"/>
            <a:chOff x="1431949" y="2225809"/>
            <a:chExt cx="3730486" cy="546776"/>
          </a:xfrm>
        </p:grpSpPr>
        <p:sp>
          <p:nvSpPr>
            <p:cNvPr id="6" name="矩形 5"/>
            <p:cNvSpPr/>
            <p:nvPr/>
          </p:nvSpPr>
          <p:spPr>
            <a:xfrm>
              <a:off x="1431949" y="2225809"/>
              <a:ext cx="3599123" cy="546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1431949" y="2289646"/>
              <a:ext cx="2585163"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en-US" altLang="zh-HK" sz="2400" dirty="0"/>
                <a:t>Factor mobility </a:t>
              </a:r>
              <a:r>
                <a:rPr lang="en-US" altLang="zh-HK" sz="2400" dirty="0">
                  <a:sym typeface="Wingdings 3"/>
                </a:rPr>
                <a:t></a:t>
              </a:r>
              <a:endParaRPr lang="zh-HK" altLang="en-US" sz="2400" dirty="0"/>
            </a:p>
          </p:txBody>
        </p:sp>
        <p:sp>
          <p:nvSpPr>
            <p:cNvPr id="8" name="矩形 8"/>
            <p:cNvSpPr>
              <a:spLocks noChangeArrowheads="1"/>
            </p:cNvSpPr>
            <p:nvPr/>
          </p:nvSpPr>
          <p:spPr bwMode="auto">
            <a:xfrm>
              <a:off x="3788044" y="2277313"/>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S</a:t>
              </a:r>
              <a:r>
                <a:rPr lang="en-US" altLang="zh-HK" sz="2400" dirty="0"/>
                <a:t> </a:t>
              </a:r>
              <a:r>
                <a:rPr lang="en-US" altLang="zh-HK" sz="2400" dirty="0">
                  <a:sym typeface="Wingdings 3"/>
                </a:rPr>
                <a:t></a:t>
              </a:r>
              <a:endParaRPr lang="zh-HK" altLang="en-US" sz="2400" dirty="0"/>
            </a:p>
          </p:txBody>
        </p:sp>
      </p:grpSp>
    </p:spTree>
    <p:extLst>
      <p:ext uri="{BB962C8B-B14F-4D97-AF65-F5344CB8AC3E}">
        <p14:creationId xmlns:p14="http://schemas.microsoft.com/office/powerpoint/2010/main" val="856127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122</a:t>
            </a:fld>
            <a:endParaRPr lang="zh-HK" altLang="en-US" dirty="0"/>
          </a:p>
        </p:txBody>
      </p:sp>
      <p:sp>
        <p:nvSpPr>
          <p:cNvPr id="3" name="內容版面配置區 2"/>
          <p:cNvSpPr>
            <a:spLocks noGrp="1"/>
          </p:cNvSpPr>
          <p:nvPr>
            <p:ph idx="1"/>
          </p:nvPr>
        </p:nvSpPr>
        <p:spPr>
          <a:xfrm>
            <a:off x="457200" y="1196752"/>
            <a:ext cx="8229600" cy="4555093"/>
          </a:xfrm>
        </p:spPr>
        <p:txBody>
          <a:bodyPr/>
          <a:lstStyle/>
          <a:p>
            <a:r>
              <a:rPr lang="en-US" altLang="zh-HK" dirty="0"/>
              <a:t>Reserve capacity is the amount of resources which are ready to be put into production.</a:t>
            </a:r>
          </a:p>
          <a:p>
            <a:pPr>
              <a:spcBef>
                <a:spcPts val="1200"/>
              </a:spcBef>
            </a:pPr>
            <a:r>
              <a:rPr lang="en-US" altLang="zh-HK" dirty="0"/>
              <a:t>A firm’s supply will tend to be </a:t>
            </a:r>
            <a:r>
              <a:rPr lang="en-US" altLang="zh-HK" b="1" dirty="0">
                <a:solidFill>
                  <a:srgbClr val="0070C0"/>
                </a:solidFill>
              </a:rPr>
              <a:t>more elastic </a:t>
            </a:r>
            <a:r>
              <a:rPr lang="en-US" altLang="zh-HK" dirty="0"/>
              <a:t>if it keeps a higher reserve capacity. </a:t>
            </a:r>
          </a:p>
          <a:p>
            <a:pPr>
              <a:spcBef>
                <a:spcPts val="1200"/>
              </a:spcBef>
            </a:pPr>
            <a:endParaRPr lang="en-US" altLang="zh-HK" dirty="0"/>
          </a:p>
          <a:p>
            <a:pPr>
              <a:spcBef>
                <a:spcPts val="2400"/>
              </a:spcBef>
            </a:pPr>
            <a:r>
              <a:rPr lang="en-US" altLang="zh-HK" dirty="0"/>
              <a:t>The reserve capacity can be used to increase the Q</a:t>
            </a:r>
            <a:r>
              <a:rPr lang="en-US" altLang="zh-HK" baseline="-25000" dirty="0"/>
              <a:t>S</a:t>
            </a:r>
            <a:r>
              <a:rPr lang="en-US" altLang="zh-HK" dirty="0"/>
              <a:t> in response to a price increase.</a:t>
            </a:r>
          </a:p>
          <a:p>
            <a:pPr>
              <a:spcBef>
                <a:spcPts val="1200"/>
              </a:spcBef>
            </a:pPr>
            <a:r>
              <a:rPr lang="en-US" altLang="zh-HK" dirty="0"/>
              <a:t>Example: </a:t>
            </a:r>
          </a:p>
          <a:p>
            <a:pPr>
              <a:spcBef>
                <a:spcPts val="0"/>
              </a:spcBef>
            </a:pPr>
            <a:r>
              <a:rPr lang="en-US" altLang="zh-HK" dirty="0"/>
              <a:t>If an app developer has servers with higher storage and traffic capacity, it can increase the Q</a:t>
            </a:r>
            <a:r>
              <a:rPr lang="en-US" altLang="zh-HK" baseline="-25000" dirty="0"/>
              <a:t>S </a:t>
            </a:r>
            <a:r>
              <a:rPr lang="en-US" altLang="zh-HK" dirty="0"/>
              <a:t>to a larger extent.</a:t>
            </a:r>
            <a:endParaRPr lang="zh-HK" altLang="en-US" dirty="0"/>
          </a:p>
        </p:txBody>
      </p:sp>
      <p:sp>
        <p:nvSpPr>
          <p:cNvPr id="4" name="標題 3"/>
          <p:cNvSpPr>
            <a:spLocks noGrp="1"/>
          </p:cNvSpPr>
          <p:nvPr>
            <p:ph type="title"/>
          </p:nvPr>
        </p:nvSpPr>
        <p:spPr/>
        <p:txBody>
          <a:bodyPr/>
          <a:lstStyle/>
          <a:p>
            <a:r>
              <a:rPr lang="en-US" altLang="zh-HK" dirty="0"/>
              <a:t>D.	Reserve capacity</a:t>
            </a:r>
            <a:endParaRPr lang="zh-HK" altLang="en-US" dirty="0"/>
          </a:p>
        </p:txBody>
      </p:sp>
      <p:grpSp>
        <p:nvGrpSpPr>
          <p:cNvPr id="5" name="群組 3"/>
          <p:cNvGrpSpPr>
            <a:grpSpLocks/>
          </p:cNvGrpSpPr>
          <p:nvPr/>
        </p:nvGrpSpPr>
        <p:grpSpPr bwMode="auto">
          <a:xfrm>
            <a:off x="2303745" y="2957066"/>
            <a:ext cx="4428495" cy="615950"/>
            <a:chOff x="1137433" y="2225809"/>
            <a:chExt cx="4025002" cy="546776"/>
          </a:xfrm>
        </p:grpSpPr>
        <p:sp>
          <p:nvSpPr>
            <p:cNvPr id="6" name="矩形 5"/>
            <p:cNvSpPr/>
            <p:nvPr/>
          </p:nvSpPr>
          <p:spPr>
            <a:xfrm>
              <a:off x="1137433" y="2225809"/>
              <a:ext cx="3893639" cy="546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1137433" y="2289646"/>
              <a:ext cx="2781506"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en-US" altLang="zh-HK" sz="2400" dirty="0"/>
                <a:t>Reserve capacity </a:t>
              </a:r>
              <a:r>
                <a:rPr lang="en-US" altLang="zh-HK" sz="2400" dirty="0">
                  <a:sym typeface="Wingdings 3"/>
                </a:rPr>
                <a:t></a:t>
              </a:r>
              <a:endParaRPr lang="zh-HK" altLang="en-US" sz="2400" dirty="0"/>
            </a:p>
          </p:txBody>
        </p:sp>
        <p:sp>
          <p:nvSpPr>
            <p:cNvPr id="8" name="矩形 8"/>
            <p:cNvSpPr>
              <a:spLocks noChangeArrowheads="1"/>
            </p:cNvSpPr>
            <p:nvPr/>
          </p:nvSpPr>
          <p:spPr bwMode="auto">
            <a:xfrm>
              <a:off x="3788044" y="2277313"/>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S</a:t>
              </a:r>
              <a:r>
                <a:rPr lang="en-US" altLang="zh-HK" sz="2400" dirty="0"/>
                <a:t> </a:t>
              </a:r>
              <a:r>
                <a:rPr lang="en-US" altLang="zh-HK" sz="2400" dirty="0">
                  <a:sym typeface="Wingdings 3"/>
                </a:rPr>
                <a:t></a:t>
              </a:r>
              <a:endParaRPr lang="zh-HK" altLang="en-US" sz="2400" dirty="0"/>
            </a:p>
          </p:txBody>
        </p:sp>
      </p:grpSp>
    </p:spTree>
    <p:extLst>
      <p:ext uri="{BB962C8B-B14F-4D97-AF65-F5344CB8AC3E}">
        <p14:creationId xmlns:p14="http://schemas.microsoft.com/office/powerpoint/2010/main" val="4247060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123</a:t>
            </a:fld>
            <a:endParaRPr lang="zh-HK" altLang="en-US" dirty="0"/>
          </a:p>
        </p:txBody>
      </p:sp>
      <p:sp>
        <p:nvSpPr>
          <p:cNvPr id="3" name="內容版面配置區 2"/>
          <p:cNvSpPr>
            <a:spLocks noGrp="1"/>
          </p:cNvSpPr>
          <p:nvPr>
            <p:ph idx="1"/>
          </p:nvPr>
        </p:nvSpPr>
        <p:spPr>
          <a:xfrm>
            <a:off x="457200" y="1196752"/>
            <a:ext cx="8229600" cy="3416320"/>
          </a:xfrm>
        </p:spPr>
        <p:txBody>
          <a:bodyPr/>
          <a:lstStyle/>
          <a:p>
            <a:r>
              <a:rPr lang="en-US" altLang="zh-HK" dirty="0"/>
              <a:t>To increase Q</a:t>
            </a:r>
            <a:r>
              <a:rPr lang="en-US" altLang="zh-HK" baseline="-25000" dirty="0"/>
              <a:t>S </a:t>
            </a:r>
            <a:r>
              <a:rPr lang="en-US" altLang="zh-HK" dirty="0"/>
              <a:t>:</a:t>
            </a:r>
          </a:p>
          <a:p>
            <a:pPr>
              <a:tabLst>
                <a:tab pos="355600" algn="l"/>
              </a:tabLst>
            </a:pPr>
            <a:r>
              <a:rPr lang="en-US" altLang="zh-HK" dirty="0">
                <a:sym typeface="Wingdings" panose="05000000000000000000" pitchFamily="2" charset="2"/>
              </a:rPr>
              <a:t>	F</a:t>
            </a:r>
            <a:r>
              <a:rPr lang="en-US" altLang="zh-HK" dirty="0"/>
              <a:t>irms need time to expand their production capacity by 	employing more factors of production.</a:t>
            </a:r>
          </a:p>
          <a:p>
            <a:pPr>
              <a:tabLst>
                <a:tab pos="355600" algn="l"/>
              </a:tabLst>
            </a:pPr>
            <a:r>
              <a:rPr lang="en-US" altLang="zh-HK" dirty="0">
                <a:sym typeface="Wingdings" panose="05000000000000000000" pitchFamily="2" charset="2"/>
              </a:rPr>
              <a:t>	If more time is allowed for firms to adjust their production 	plans, </a:t>
            </a:r>
            <a:r>
              <a:rPr lang="en-US" altLang="zh-HK" dirty="0"/>
              <a:t>Q</a:t>
            </a:r>
            <a:r>
              <a:rPr lang="en-US" altLang="zh-HK" baseline="-25000" dirty="0"/>
              <a:t>S</a:t>
            </a:r>
            <a:r>
              <a:rPr lang="en-US" altLang="zh-HK" dirty="0">
                <a:sym typeface="Wingdings" panose="05000000000000000000" pitchFamily="2" charset="2"/>
              </a:rPr>
              <a:t> can be increased by a greater percentage.</a:t>
            </a:r>
          </a:p>
          <a:p>
            <a:pPr>
              <a:tabLst>
                <a:tab pos="355600" algn="l"/>
              </a:tabLst>
            </a:pPr>
            <a:r>
              <a:rPr lang="en-US" altLang="zh-HK" dirty="0">
                <a:sym typeface="Wingdings" panose="05000000000000000000" pitchFamily="2" charset="2"/>
              </a:rPr>
              <a:t>	The </a:t>
            </a:r>
            <a:r>
              <a:rPr lang="en-US" altLang="zh-HK" b="1" dirty="0">
                <a:solidFill>
                  <a:srgbClr val="0070C0"/>
                </a:solidFill>
                <a:sym typeface="Wingdings" panose="05000000000000000000" pitchFamily="2" charset="2"/>
              </a:rPr>
              <a:t>elasticity of supply is higher</a:t>
            </a:r>
            <a:r>
              <a:rPr lang="en-US" altLang="zh-HK" dirty="0">
                <a:sym typeface="Wingdings" panose="05000000000000000000" pitchFamily="2" charset="2"/>
              </a:rPr>
              <a:t>.</a:t>
            </a:r>
          </a:p>
          <a:p>
            <a:pPr>
              <a:tabLst>
                <a:tab pos="355600" algn="l"/>
              </a:tabLst>
            </a:pPr>
            <a:endParaRPr lang="en-US" altLang="zh-HK" dirty="0"/>
          </a:p>
          <a:p>
            <a:pPr>
              <a:tabLst>
                <a:tab pos="355600" algn="l"/>
              </a:tabLst>
            </a:pPr>
            <a:endParaRPr lang="zh-HK" altLang="en-US" dirty="0"/>
          </a:p>
        </p:txBody>
      </p:sp>
      <p:sp>
        <p:nvSpPr>
          <p:cNvPr id="4" name="標題 3"/>
          <p:cNvSpPr>
            <a:spLocks noGrp="1"/>
          </p:cNvSpPr>
          <p:nvPr>
            <p:ph type="title"/>
          </p:nvPr>
        </p:nvSpPr>
        <p:spPr/>
        <p:txBody>
          <a:bodyPr/>
          <a:lstStyle/>
          <a:p>
            <a:r>
              <a:rPr lang="en-US" altLang="zh-HK" dirty="0"/>
              <a:t>E.	Adjustment time</a:t>
            </a:r>
            <a:endParaRPr lang="zh-HK" altLang="en-US" dirty="0"/>
          </a:p>
        </p:txBody>
      </p:sp>
      <p:grpSp>
        <p:nvGrpSpPr>
          <p:cNvPr id="9" name="群組 3"/>
          <p:cNvGrpSpPr>
            <a:grpSpLocks/>
          </p:cNvGrpSpPr>
          <p:nvPr/>
        </p:nvGrpSpPr>
        <p:grpSpPr bwMode="auto">
          <a:xfrm>
            <a:off x="2051720" y="3861048"/>
            <a:ext cx="4895936" cy="1008112"/>
            <a:chOff x="1105818" y="2225809"/>
            <a:chExt cx="4449856" cy="894896"/>
          </a:xfrm>
        </p:grpSpPr>
        <p:sp>
          <p:nvSpPr>
            <p:cNvPr id="10" name="矩形 9"/>
            <p:cNvSpPr/>
            <p:nvPr/>
          </p:nvSpPr>
          <p:spPr>
            <a:xfrm>
              <a:off x="1105818" y="2225809"/>
              <a:ext cx="4384410" cy="8948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1" name="矩形 8"/>
            <p:cNvSpPr>
              <a:spLocks noChangeArrowheads="1"/>
            </p:cNvSpPr>
            <p:nvPr/>
          </p:nvSpPr>
          <p:spPr bwMode="auto">
            <a:xfrm>
              <a:off x="1105818" y="2318294"/>
              <a:ext cx="3272360" cy="73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en-US" altLang="zh-HK" sz="2400" dirty="0"/>
                <a:t>Time allowed for adjusting production </a:t>
              </a:r>
              <a:r>
                <a:rPr lang="en-US" altLang="zh-HK" sz="2400" dirty="0">
                  <a:sym typeface="Wingdings 3"/>
                </a:rPr>
                <a:t></a:t>
              </a:r>
              <a:endParaRPr lang="zh-HK" altLang="en-US" sz="2400" dirty="0"/>
            </a:p>
          </p:txBody>
        </p:sp>
        <p:sp>
          <p:nvSpPr>
            <p:cNvPr id="12" name="矩形 8"/>
            <p:cNvSpPr>
              <a:spLocks noChangeArrowheads="1"/>
            </p:cNvSpPr>
            <p:nvPr/>
          </p:nvSpPr>
          <p:spPr bwMode="auto">
            <a:xfrm>
              <a:off x="4181283" y="2481493"/>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S</a:t>
              </a:r>
              <a:r>
                <a:rPr lang="en-US" altLang="zh-HK" sz="2400" dirty="0"/>
                <a:t> </a:t>
              </a:r>
              <a:r>
                <a:rPr lang="en-US" altLang="zh-HK" sz="2400" dirty="0">
                  <a:sym typeface="Wingdings 3"/>
                </a:rPr>
                <a:t></a:t>
              </a:r>
            </a:p>
          </p:txBody>
        </p:sp>
      </p:grpSp>
    </p:spTree>
    <p:extLst>
      <p:ext uri="{BB962C8B-B14F-4D97-AF65-F5344CB8AC3E}">
        <p14:creationId xmlns:p14="http://schemas.microsoft.com/office/powerpoint/2010/main" val="2257683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124</a:t>
            </a:fld>
            <a:endParaRPr lang="zh-HK" altLang="en-US" dirty="0"/>
          </a:p>
        </p:txBody>
      </p:sp>
      <p:sp>
        <p:nvSpPr>
          <p:cNvPr id="3" name="內容版面配置區 2"/>
          <p:cNvSpPr>
            <a:spLocks noGrp="1"/>
          </p:cNvSpPr>
          <p:nvPr>
            <p:ph idx="1"/>
          </p:nvPr>
        </p:nvSpPr>
        <p:spPr>
          <a:xfrm>
            <a:off x="457200" y="1196752"/>
            <a:ext cx="8229600" cy="4235006"/>
          </a:xfrm>
        </p:spPr>
        <p:txBody>
          <a:bodyPr/>
          <a:lstStyle/>
          <a:p>
            <a:r>
              <a:rPr lang="en-US" altLang="zh-HK" dirty="0"/>
              <a:t>Example:</a:t>
            </a:r>
          </a:p>
          <a:p>
            <a:r>
              <a:rPr lang="en-US" altLang="zh-HK" dirty="0"/>
              <a:t>It takes a long time to build new residential housing.</a:t>
            </a:r>
          </a:p>
          <a:p>
            <a:pPr>
              <a:spcBef>
                <a:spcPts val="1200"/>
              </a:spcBef>
            </a:pPr>
            <a:r>
              <a:rPr lang="en-US" altLang="zh-HK" dirty="0"/>
              <a:t>Suppose the price of new housing increases.</a:t>
            </a:r>
          </a:p>
          <a:p>
            <a:pPr>
              <a:tabLst>
                <a:tab pos="355600" algn="l"/>
              </a:tabLst>
            </a:pPr>
            <a:r>
              <a:rPr lang="en-US" altLang="zh-HK" dirty="0">
                <a:sym typeface="Wingdings" panose="05000000000000000000" pitchFamily="2" charset="2"/>
              </a:rPr>
              <a:t>	If developers have more time to respond to a price 	change, the </a:t>
            </a:r>
            <a:r>
              <a:rPr lang="en-US" altLang="zh-HK" dirty="0"/>
              <a:t>Q</a:t>
            </a:r>
            <a:r>
              <a:rPr lang="en-US" altLang="zh-HK" baseline="-25000" dirty="0"/>
              <a:t>S </a:t>
            </a:r>
            <a:r>
              <a:rPr lang="en-US" altLang="zh-HK" dirty="0">
                <a:sym typeface="Wingdings" panose="05000000000000000000" pitchFamily="2" charset="2"/>
              </a:rPr>
              <a:t>of new residential buildings will increase 	by a greater extent.</a:t>
            </a:r>
            <a:endParaRPr lang="en-US" altLang="zh-HK" dirty="0"/>
          </a:p>
          <a:p>
            <a:pPr>
              <a:tabLst>
                <a:tab pos="355600" algn="l"/>
              </a:tabLst>
            </a:pPr>
            <a:r>
              <a:rPr lang="en-US" altLang="zh-HK" dirty="0">
                <a:sym typeface="Wingdings" panose="05000000000000000000" pitchFamily="2" charset="2"/>
              </a:rPr>
              <a:t>	The supply elasticity over a </a:t>
            </a:r>
            <a:br>
              <a:rPr lang="en-US" altLang="zh-HK" dirty="0">
                <a:sym typeface="Wingdings" panose="05000000000000000000" pitchFamily="2" charset="2"/>
              </a:rPr>
            </a:br>
            <a:r>
              <a:rPr lang="en-US" altLang="zh-HK" dirty="0">
                <a:sym typeface="Wingdings" panose="05000000000000000000" pitchFamily="2" charset="2"/>
              </a:rPr>
              <a:t>	longer period of time is more </a:t>
            </a:r>
            <a:br>
              <a:rPr lang="en-US" altLang="zh-HK" dirty="0">
                <a:sym typeface="Wingdings" panose="05000000000000000000" pitchFamily="2" charset="2"/>
              </a:rPr>
            </a:br>
            <a:r>
              <a:rPr lang="en-US" altLang="zh-HK" dirty="0">
                <a:sym typeface="Wingdings" panose="05000000000000000000" pitchFamily="2" charset="2"/>
              </a:rPr>
              <a:t>	elastic.</a:t>
            </a:r>
            <a:endParaRPr lang="en-US" altLang="zh-HK" dirty="0"/>
          </a:p>
          <a:p>
            <a:pPr>
              <a:tabLst>
                <a:tab pos="355600" algn="l"/>
              </a:tabLst>
            </a:pPr>
            <a:endParaRPr lang="zh-HK" altLang="en-US" dirty="0"/>
          </a:p>
        </p:txBody>
      </p:sp>
      <p:sp>
        <p:nvSpPr>
          <p:cNvPr id="4" name="標題 3"/>
          <p:cNvSpPr>
            <a:spLocks noGrp="1"/>
          </p:cNvSpPr>
          <p:nvPr>
            <p:ph type="title"/>
          </p:nvPr>
        </p:nvSpPr>
        <p:spPr/>
        <p:txBody>
          <a:bodyPr/>
          <a:lstStyle/>
          <a:p>
            <a:r>
              <a:rPr lang="en-US" altLang="zh-HK" dirty="0"/>
              <a:t>E.	Adjustment time</a:t>
            </a:r>
            <a:endParaRPr lang="zh-HK"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0092" y="3717032"/>
            <a:ext cx="3527884" cy="2351923"/>
          </a:xfrm>
          <a:prstGeom prst="rect">
            <a:avLst/>
          </a:prstGeom>
        </p:spPr>
      </p:pic>
    </p:spTree>
    <p:extLst>
      <p:ext uri="{BB962C8B-B14F-4D97-AF65-F5344CB8AC3E}">
        <p14:creationId xmlns:p14="http://schemas.microsoft.com/office/powerpoint/2010/main" val="117552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125</a:t>
            </a:fld>
            <a:endParaRPr lang="zh-HK" altLang="en-US" dirty="0"/>
          </a:p>
        </p:txBody>
      </p:sp>
      <p:sp>
        <p:nvSpPr>
          <p:cNvPr id="3" name="內容版面配置區 2"/>
          <p:cNvSpPr>
            <a:spLocks noGrp="1"/>
          </p:cNvSpPr>
          <p:nvPr>
            <p:ph idx="1"/>
          </p:nvPr>
        </p:nvSpPr>
        <p:spPr>
          <a:xfrm>
            <a:off x="457200" y="1196752"/>
            <a:ext cx="8229600" cy="3939540"/>
          </a:xfrm>
        </p:spPr>
        <p:txBody>
          <a:bodyPr/>
          <a:lstStyle/>
          <a:p>
            <a:r>
              <a:rPr lang="en-US" altLang="zh-HK" dirty="0"/>
              <a:t>If new firms can easily enter the market, more new firms can supply the good in addition to existing firms when the price of the good </a:t>
            </a:r>
            <a:r>
              <a:rPr lang="en-US" altLang="zh-HK" dirty="0">
                <a:sym typeface="Wingdings 3"/>
              </a:rPr>
              <a:t></a:t>
            </a:r>
            <a:r>
              <a:rPr lang="en-US" altLang="zh-HK" dirty="0"/>
              <a:t>.</a:t>
            </a:r>
          </a:p>
          <a:p>
            <a:pPr>
              <a:tabLst>
                <a:tab pos="355600" algn="l"/>
              </a:tabLst>
            </a:pPr>
            <a:r>
              <a:rPr lang="en-US" altLang="zh-HK" dirty="0">
                <a:sym typeface="Wingdings" panose="05000000000000000000" pitchFamily="2" charset="2"/>
              </a:rPr>
              <a:t>	</a:t>
            </a:r>
            <a:r>
              <a:rPr lang="en-US" altLang="zh-HK" dirty="0"/>
              <a:t>The market supply will tend to be </a:t>
            </a:r>
            <a:r>
              <a:rPr lang="en-US" altLang="zh-HK" b="1" dirty="0">
                <a:solidFill>
                  <a:srgbClr val="0070C0"/>
                </a:solidFill>
              </a:rPr>
              <a:t>more elastic</a:t>
            </a:r>
            <a:r>
              <a:rPr lang="en-US" altLang="zh-HK" dirty="0"/>
              <a:t>.</a:t>
            </a:r>
          </a:p>
          <a:p>
            <a:pPr>
              <a:tabLst>
                <a:tab pos="355600" algn="l"/>
              </a:tabLst>
            </a:pPr>
            <a:endParaRPr lang="en-US" altLang="zh-HK" dirty="0"/>
          </a:p>
          <a:p>
            <a:pPr>
              <a:tabLst>
                <a:tab pos="355600" algn="l"/>
              </a:tabLst>
            </a:pPr>
            <a:endParaRPr lang="en-US" altLang="zh-HK" dirty="0"/>
          </a:p>
          <a:p>
            <a:pPr>
              <a:spcBef>
                <a:spcPts val="1200"/>
              </a:spcBef>
              <a:tabLst>
                <a:tab pos="355600" algn="l"/>
              </a:tabLst>
            </a:pPr>
            <a:r>
              <a:rPr lang="en-US" altLang="zh-HK" dirty="0"/>
              <a:t>Example:</a:t>
            </a:r>
          </a:p>
          <a:p>
            <a:pPr>
              <a:tabLst>
                <a:tab pos="355600" algn="l"/>
              </a:tabLst>
            </a:pPr>
            <a:r>
              <a:rPr lang="en-US" altLang="zh-HK" dirty="0"/>
              <a:t>It is easy for new firms to enter the fast food market.</a:t>
            </a:r>
          </a:p>
          <a:p>
            <a:pPr>
              <a:tabLst>
                <a:tab pos="355600" algn="l"/>
              </a:tabLst>
            </a:pPr>
            <a:r>
              <a:rPr lang="en-US" altLang="zh-HK" dirty="0">
                <a:sym typeface="Wingdings" panose="05000000000000000000" pitchFamily="2" charset="2"/>
              </a:rPr>
              <a:t>	</a:t>
            </a:r>
            <a:r>
              <a:rPr lang="en-US" altLang="zh-HK" dirty="0"/>
              <a:t>The market supply of fast food is quite elastic.</a:t>
            </a:r>
          </a:p>
        </p:txBody>
      </p:sp>
      <p:sp>
        <p:nvSpPr>
          <p:cNvPr id="4" name="標題 3"/>
          <p:cNvSpPr>
            <a:spLocks noGrp="1"/>
          </p:cNvSpPr>
          <p:nvPr>
            <p:ph type="title"/>
          </p:nvPr>
        </p:nvSpPr>
        <p:spPr/>
        <p:txBody>
          <a:bodyPr/>
          <a:lstStyle/>
          <a:p>
            <a:r>
              <a:rPr lang="en-US" altLang="zh-HK" dirty="0"/>
              <a:t>E.	Ease of entry</a:t>
            </a:r>
            <a:endParaRPr lang="zh-HK" altLang="en-US" dirty="0"/>
          </a:p>
        </p:txBody>
      </p:sp>
      <p:grpSp>
        <p:nvGrpSpPr>
          <p:cNvPr id="9" name="群組 3"/>
          <p:cNvGrpSpPr>
            <a:grpSpLocks/>
          </p:cNvGrpSpPr>
          <p:nvPr/>
        </p:nvGrpSpPr>
        <p:grpSpPr bwMode="auto">
          <a:xfrm>
            <a:off x="1331639" y="2996952"/>
            <a:ext cx="5832649" cy="615950"/>
            <a:chOff x="-138785" y="2225809"/>
            <a:chExt cx="5301220" cy="546776"/>
          </a:xfrm>
        </p:grpSpPr>
        <p:sp>
          <p:nvSpPr>
            <p:cNvPr id="10" name="矩形 9"/>
            <p:cNvSpPr/>
            <p:nvPr/>
          </p:nvSpPr>
          <p:spPr>
            <a:xfrm>
              <a:off x="-40050" y="2225809"/>
              <a:ext cx="5071591" cy="546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1" name="矩形 8"/>
            <p:cNvSpPr>
              <a:spLocks noChangeArrowheads="1"/>
            </p:cNvSpPr>
            <p:nvPr/>
          </p:nvSpPr>
          <p:spPr bwMode="auto">
            <a:xfrm>
              <a:off x="-138785" y="2289646"/>
              <a:ext cx="4188618"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en-US" altLang="zh-HK" sz="2400" dirty="0"/>
                <a:t>Ease of entry for new firms </a:t>
              </a:r>
              <a:r>
                <a:rPr lang="en-US" altLang="zh-HK" sz="2400" dirty="0">
                  <a:sym typeface="Wingdings 3"/>
                </a:rPr>
                <a:t></a:t>
              </a:r>
              <a:endParaRPr lang="zh-HK" altLang="en-US" sz="2400" dirty="0"/>
            </a:p>
          </p:txBody>
        </p:sp>
        <p:sp>
          <p:nvSpPr>
            <p:cNvPr id="12" name="矩形 8"/>
            <p:cNvSpPr>
              <a:spLocks noChangeArrowheads="1"/>
            </p:cNvSpPr>
            <p:nvPr/>
          </p:nvSpPr>
          <p:spPr bwMode="auto">
            <a:xfrm>
              <a:off x="3788044" y="2277313"/>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S</a:t>
              </a:r>
              <a:r>
                <a:rPr lang="en-US" altLang="zh-HK" sz="2400" dirty="0"/>
                <a:t> </a:t>
              </a:r>
              <a:r>
                <a:rPr lang="en-US" altLang="zh-HK" sz="2400" dirty="0">
                  <a:sym typeface="Wingdings 3"/>
                </a:rPr>
                <a:t></a:t>
              </a:r>
              <a:endParaRPr lang="zh-HK" altLang="en-US" sz="2400" dirty="0"/>
            </a:p>
          </p:txBody>
        </p:sp>
      </p:grpSp>
    </p:spTree>
    <p:extLst>
      <p:ext uri="{BB962C8B-B14F-4D97-AF65-F5344CB8AC3E}">
        <p14:creationId xmlns:p14="http://schemas.microsoft.com/office/powerpoint/2010/main" val="4081725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en-US" altLang="zh-HK" dirty="0"/>
              <a:t>Test yourself 5.9</a:t>
            </a:r>
            <a:endParaRPr lang="zh-HK" altLang="en-US" sz="2700" dirty="0"/>
          </a:p>
        </p:txBody>
      </p:sp>
      <p:sp>
        <p:nvSpPr>
          <p:cNvPr id="3" name="內容版面配置區 2"/>
          <p:cNvSpPr>
            <a:spLocks noGrp="1"/>
          </p:cNvSpPr>
          <p:nvPr>
            <p:ph idx="1"/>
          </p:nvPr>
        </p:nvSpPr>
        <p:spPr>
          <a:xfrm>
            <a:off x="457200" y="1196752"/>
            <a:ext cx="8229600" cy="1569660"/>
          </a:xfrm>
        </p:spPr>
        <p:txBody>
          <a:bodyPr/>
          <a:lstStyle/>
          <a:p>
            <a:r>
              <a:rPr lang="en-US" altLang="zh-HK" dirty="0"/>
              <a:t>Suppose a country is self-sufficient in timber and its supply of timber is fixed. But then a fire destroys half of the country’s forest. What will happen to the total income of forest owners?</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126</a:t>
            </a:fld>
            <a:endParaRPr lang="zh-HK" altLang="en-US" dirty="0"/>
          </a:p>
        </p:txBody>
      </p:sp>
      <p:sp>
        <p:nvSpPr>
          <p:cNvPr id="30" name="內容版面配置區 2"/>
          <p:cNvSpPr txBox="1">
            <a:spLocks/>
          </p:cNvSpPr>
          <p:nvPr/>
        </p:nvSpPr>
        <p:spPr>
          <a:xfrm>
            <a:off x="457200" y="2767568"/>
            <a:ext cx="4762872" cy="3416320"/>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This leads to a decrease in the supply of timber (S</a:t>
            </a:r>
            <a:r>
              <a:rPr lang="en-US" altLang="zh-HK"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en-US" altLang="zh-HK" baseline="-25000" dirty="0">
                <a:sym typeface="Wingdings" panose="05000000000000000000" pitchFamily="2" charset="2"/>
              </a:rPr>
              <a:t> </a:t>
            </a:r>
            <a:r>
              <a:rPr lang="en-US" altLang="zh-HK" dirty="0">
                <a:solidFill>
                  <a:srgbClr val="FF0000"/>
                </a:solidFill>
                <a:sym typeface="Wingdings" panose="05000000000000000000" pitchFamily="2" charset="2"/>
              </a:rPr>
              <a:t></a:t>
            </a:r>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S</a:t>
            </a:r>
            <a:r>
              <a:rPr lang="en-US" altLang="zh-HK"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The price of timber increases and the quantity transacted decreases. The total income will increase, decrease or remain unchanged, depending on the elasticity of demand for timber between P</a:t>
            </a:r>
            <a:r>
              <a:rPr lang="en-US" altLang="zh-HK"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and P</a:t>
            </a:r>
            <a:r>
              <a:rPr lang="en-US" altLang="zh-HK"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p>
        </p:txBody>
      </p:sp>
      <p:grpSp>
        <p:nvGrpSpPr>
          <p:cNvPr id="6" name="群組 5"/>
          <p:cNvGrpSpPr/>
          <p:nvPr/>
        </p:nvGrpSpPr>
        <p:grpSpPr>
          <a:xfrm>
            <a:off x="5222161" y="2780928"/>
            <a:ext cx="3310279" cy="2632878"/>
            <a:chOff x="2809385" y="3798691"/>
            <a:chExt cx="3310279" cy="2632878"/>
          </a:xfrm>
        </p:grpSpPr>
        <p:grpSp>
          <p:nvGrpSpPr>
            <p:cNvPr id="7" name="群組 6"/>
            <p:cNvGrpSpPr/>
            <p:nvPr/>
          </p:nvGrpSpPr>
          <p:grpSpPr>
            <a:xfrm>
              <a:off x="2809385" y="3798691"/>
              <a:ext cx="3310279" cy="2632878"/>
              <a:chOff x="1008689" y="2385221"/>
              <a:chExt cx="3310279" cy="2632878"/>
            </a:xfrm>
          </p:grpSpPr>
          <p:cxnSp>
            <p:nvCxnSpPr>
              <p:cNvPr id="16" name="直線接點 15"/>
              <p:cNvCxnSpPr/>
              <p:nvPr/>
            </p:nvCxnSpPr>
            <p:spPr bwMode="auto">
              <a:xfrm>
                <a:off x="1973138" y="2937536"/>
                <a:ext cx="1481734" cy="1451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auto">
              <a:xfrm>
                <a:off x="1357313" y="2701925"/>
                <a:ext cx="0" cy="19796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auto">
              <a:xfrm flipH="1">
                <a:off x="1357313" y="4673600"/>
                <a:ext cx="26352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bwMode="auto">
              <a:xfrm>
                <a:off x="1114425" y="4524375"/>
                <a:ext cx="527050" cy="371475"/>
              </a:xfrm>
              <a:prstGeom prst="rect">
                <a:avLst/>
              </a:prstGeom>
              <a:noFill/>
            </p:spPr>
            <p:txBody>
              <a:bodyPr>
                <a:spAutoFit/>
              </a:bodyPr>
              <a:lstStyle/>
              <a:p>
                <a:pPr>
                  <a:defRPr/>
                </a:pPr>
                <a:r>
                  <a:rPr lang="en-US" altLang="zh-HK" dirty="0">
                    <a:solidFill>
                      <a:srgbClr val="FF0000"/>
                    </a:solidFill>
                    <a:ea typeface="新細明體" charset="-120"/>
                  </a:rPr>
                  <a:t>0</a:t>
                </a:r>
                <a:endParaRPr lang="zh-HK" altLang="en-US" dirty="0">
                  <a:solidFill>
                    <a:srgbClr val="FF0000"/>
                  </a:solidFill>
                  <a:ea typeface="新細明體" charset="-120"/>
                </a:endParaRPr>
              </a:p>
            </p:txBody>
          </p:sp>
          <p:sp>
            <p:nvSpPr>
              <p:cNvPr id="20" name="文字方塊 19"/>
              <p:cNvSpPr txBox="1"/>
              <p:nvPr/>
            </p:nvSpPr>
            <p:spPr bwMode="auto">
              <a:xfrm>
                <a:off x="1216624" y="2385221"/>
                <a:ext cx="395536" cy="369332"/>
              </a:xfrm>
              <a:prstGeom prst="rect">
                <a:avLst/>
              </a:prstGeom>
              <a:noFill/>
            </p:spPr>
            <p:txBody>
              <a:bodyPr wrap="square">
                <a:spAutoFit/>
              </a:bodyPr>
              <a:lstStyle/>
              <a:p>
                <a:pPr>
                  <a:defRPr/>
                </a:pPr>
                <a:r>
                  <a:rPr lang="en-US" altLang="zh-HK" dirty="0">
                    <a:solidFill>
                      <a:srgbClr val="FF0000"/>
                    </a:solidFill>
                    <a:ea typeface="新細明體" charset="-120"/>
                  </a:rPr>
                  <a:t>P</a:t>
                </a:r>
                <a:endParaRPr lang="zh-HK" altLang="en-US" dirty="0">
                  <a:solidFill>
                    <a:srgbClr val="FF0000"/>
                  </a:solidFill>
                  <a:ea typeface="新細明體" charset="-120"/>
                </a:endParaRPr>
              </a:p>
            </p:txBody>
          </p:sp>
          <p:sp>
            <p:nvSpPr>
              <p:cNvPr id="21" name="文字方塊 20"/>
              <p:cNvSpPr txBox="1"/>
              <p:nvPr/>
            </p:nvSpPr>
            <p:spPr bwMode="auto">
              <a:xfrm>
                <a:off x="2773940" y="4637133"/>
                <a:ext cx="517252" cy="369332"/>
              </a:xfrm>
              <a:prstGeom prst="rect">
                <a:avLst/>
              </a:prstGeom>
              <a:noFill/>
            </p:spPr>
            <p:txBody>
              <a:bodyPr wrap="square">
                <a:spAutoFit/>
              </a:bodyPr>
              <a:lstStyle/>
              <a:p>
                <a:pPr>
                  <a:defRPr/>
                </a:pPr>
                <a:r>
                  <a:rPr lang="en-US" altLang="zh-TW" dirty="0">
                    <a:solidFill>
                      <a:srgbClr val="FF0000"/>
                    </a:solidFill>
                    <a:ea typeface="新細明體" charset="-120"/>
                  </a:rPr>
                  <a:t>Q</a:t>
                </a:r>
                <a:r>
                  <a:rPr lang="en-US" altLang="zh-TW" baseline="-25000" dirty="0">
                    <a:solidFill>
                      <a:srgbClr val="FF0000"/>
                    </a:solidFill>
                    <a:ea typeface="新細明體" charset="-120"/>
                  </a:rPr>
                  <a:t>1</a:t>
                </a:r>
                <a:endParaRPr lang="zh-HK" altLang="en-US" baseline="-25000" dirty="0">
                  <a:solidFill>
                    <a:srgbClr val="FF0000"/>
                  </a:solidFill>
                  <a:ea typeface="新細明體" charset="-120"/>
                </a:endParaRPr>
              </a:p>
            </p:txBody>
          </p:sp>
          <p:sp>
            <p:nvSpPr>
              <p:cNvPr id="22" name="文字方塊 21"/>
              <p:cNvSpPr txBox="1"/>
              <p:nvPr/>
            </p:nvSpPr>
            <p:spPr bwMode="auto">
              <a:xfrm>
                <a:off x="3911600" y="4494213"/>
                <a:ext cx="407368" cy="369332"/>
              </a:xfrm>
              <a:prstGeom prst="rect">
                <a:avLst/>
              </a:prstGeom>
              <a:noFill/>
            </p:spPr>
            <p:txBody>
              <a:bodyPr wrap="square">
                <a:spAutoFit/>
              </a:bodyPr>
              <a:lstStyle/>
              <a:p>
                <a:pPr marL="87313" indent="-87313">
                  <a:defRPr/>
                </a:pPr>
                <a:r>
                  <a:rPr lang="en-US" altLang="zh-TW" dirty="0">
                    <a:solidFill>
                      <a:srgbClr val="FF0000"/>
                    </a:solidFill>
                    <a:ea typeface="新細明體" charset="-120"/>
                  </a:rPr>
                  <a:t>Q</a:t>
                </a:r>
                <a:endParaRPr lang="zh-HK" altLang="en-US" dirty="0">
                  <a:solidFill>
                    <a:srgbClr val="FF0000"/>
                  </a:solidFill>
                  <a:ea typeface="新細明體" charset="-120"/>
                </a:endParaRPr>
              </a:p>
            </p:txBody>
          </p:sp>
          <p:cxnSp>
            <p:nvCxnSpPr>
              <p:cNvPr id="23" name="直線單箭頭接點 22"/>
              <p:cNvCxnSpPr/>
              <p:nvPr/>
            </p:nvCxnSpPr>
            <p:spPr bwMode="auto">
              <a:xfrm flipH="1">
                <a:off x="2528632" y="4856341"/>
                <a:ext cx="288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bwMode="auto">
              <a:xfrm>
                <a:off x="3382980" y="4204530"/>
                <a:ext cx="361476" cy="369887"/>
              </a:xfrm>
              <a:prstGeom prst="rect">
                <a:avLst/>
              </a:prstGeom>
              <a:noFill/>
            </p:spPr>
            <p:txBody>
              <a:bodyPr wrap="square">
                <a:spAutoFit/>
              </a:bodyPr>
              <a:lstStyle/>
              <a:p>
                <a:pPr>
                  <a:defRPr/>
                </a:pPr>
                <a:r>
                  <a:rPr lang="en-US" altLang="zh-TW" dirty="0">
                    <a:solidFill>
                      <a:srgbClr val="FF0000"/>
                    </a:solidFill>
                    <a:ea typeface="新細明體" charset="-120"/>
                  </a:rPr>
                  <a:t>D</a:t>
                </a:r>
                <a:endParaRPr lang="zh-HK" altLang="en-US" baseline="-25000" dirty="0">
                  <a:solidFill>
                    <a:srgbClr val="FF0000"/>
                  </a:solidFill>
                  <a:ea typeface="新細明體" charset="-120"/>
                </a:endParaRPr>
              </a:p>
            </p:txBody>
          </p:sp>
          <p:cxnSp>
            <p:nvCxnSpPr>
              <p:cNvPr id="25" name="直線接點 24"/>
              <p:cNvCxnSpPr/>
              <p:nvPr/>
            </p:nvCxnSpPr>
            <p:spPr bwMode="auto">
              <a:xfrm flipH="1" flipV="1">
                <a:off x="1357313" y="3830077"/>
                <a:ext cx="1578422"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bwMode="auto">
              <a:xfrm rot="5400000" flipH="1">
                <a:off x="1006616" y="3546657"/>
                <a:ext cx="288000" cy="0"/>
              </a:xfrm>
              <a:prstGeom prst="straightConnector1">
                <a:avLst/>
              </a:prstGeom>
              <a:ln w="190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bwMode="auto">
              <a:xfrm>
                <a:off x="1008689" y="3052957"/>
                <a:ext cx="387447" cy="369332"/>
              </a:xfrm>
              <a:prstGeom prst="rect">
                <a:avLst/>
              </a:prstGeom>
              <a:noFill/>
            </p:spPr>
            <p:txBody>
              <a:bodyPr wrap="square">
                <a:spAutoFit/>
              </a:bodyPr>
              <a:lstStyle/>
              <a:p>
                <a:pPr>
                  <a:defRPr/>
                </a:pPr>
                <a:r>
                  <a:rPr lang="en-US" altLang="zh-TW" dirty="0">
                    <a:solidFill>
                      <a:srgbClr val="FF0000"/>
                    </a:solidFill>
                    <a:ea typeface="新細明體" charset="-120"/>
                  </a:rPr>
                  <a:t>P</a:t>
                </a:r>
                <a:r>
                  <a:rPr lang="en-US" altLang="zh-TW" baseline="-25000" dirty="0">
                    <a:solidFill>
                      <a:srgbClr val="FF0000"/>
                    </a:solidFill>
                    <a:ea typeface="新細明體" charset="-120"/>
                  </a:rPr>
                  <a:t>2</a:t>
                </a:r>
                <a:endParaRPr lang="zh-HK" altLang="en-US" baseline="-25000" dirty="0">
                  <a:solidFill>
                    <a:srgbClr val="FF0000"/>
                  </a:solidFill>
                  <a:ea typeface="新細明體" charset="-120"/>
                </a:endParaRPr>
              </a:p>
            </p:txBody>
          </p:sp>
          <p:cxnSp>
            <p:nvCxnSpPr>
              <p:cNvPr id="32" name="直線接點 31"/>
              <p:cNvCxnSpPr/>
              <p:nvPr/>
            </p:nvCxnSpPr>
            <p:spPr bwMode="auto">
              <a:xfrm flipH="1">
                <a:off x="1377950" y="3349531"/>
                <a:ext cx="99230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bwMode="auto">
              <a:xfrm>
                <a:off x="2217539" y="4648767"/>
                <a:ext cx="496465" cy="369332"/>
              </a:xfrm>
              <a:prstGeom prst="rect">
                <a:avLst/>
              </a:prstGeom>
              <a:noFill/>
            </p:spPr>
            <p:txBody>
              <a:bodyPr wrap="square">
                <a:spAutoFit/>
              </a:bodyPr>
              <a:lstStyle/>
              <a:p>
                <a:pPr>
                  <a:defRPr/>
                </a:pPr>
                <a:r>
                  <a:rPr lang="en-US" altLang="zh-TW" dirty="0">
                    <a:solidFill>
                      <a:srgbClr val="FF0000"/>
                    </a:solidFill>
                    <a:ea typeface="新細明體" charset="-120"/>
                  </a:rPr>
                  <a:t>Q</a:t>
                </a:r>
                <a:r>
                  <a:rPr lang="en-US" altLang="zh-TW" baseline="-25000" dirty="0">
                    <a:solidFill>
                      <a:srgbClr val="FF0000"/>
                    </a:solidFill>
                    <a:ea typeface="新細明體" charset="-120"/>
                  </a:rPr>
                  <a:t>2</a:t>
                </a:r>
                <a:endParaRPr lang="zh-HK" altLang="en-US" baseline="-25000" dirty="0">
                  <a:solidFill>
                    <a:srgbClr val="FF0000"/>
                  </a:solidFill>
                  <a:ea typeface="新細明體" charset="-120"/>
                </a:endParaRPr>
              </a:p>
            </p:txBody>
          </p:sp>
          <p:sp>
            <p:nvSpPr>
              <p:cNvPr id="36" name="文字方塊 35"/>
              <p:cNvSpPr txBox="1"/>
              <p:nvPr/>
            </p:nvSpPr>
            <p:spPr bwMode="auto">
              <a:xfrm>
                <a:off x="1010128" y="3645411"/>
                <a:ext cx="387447" cy="369332"/>
              </a:xfrm>
              <a:prstGeom prst="rect">
                <a:avLst/>
              </a:prstGeom>
              <a:noFill/>
            </p:spPr>
            <p:txBody>
              <a:bodyPr wrap="square">
                <a:spAutoFit/>
              </a:bodyPr>
              <a:lstStyle/>
              <a:p>
                <a:pPr>
                  <a:defRPr/>
                </a:pPr>
                <a:r>
                  <a:rPr lang="en-US" altLang="zh-TW" dirty="0">
                    <a:solidFill>
                      <a:srgbClr val="FF0000"/>
                    </a:solidFill>
                    <a:ea typeface="新細明體" charset="-120"/>
                  </a:rPr>
                  <a:t>P</a:t>
                </a:r>
                <a:r>
                  <a:rPr lang="en-US" altLang="zh-TW" baseline="-25000" dirty="0">
                    <a:solidFill>
                      <a:srgbClr val="FF0000"/>
                    </a:solidFill>
                    <a:ea typeface="新細明體" charset="-120"/>
                  </a:rPr>
                  <a:t>1</a:t>
                </a:r>
                <a:endParaRPr lang="zh-HK" altLang="en-US" baseline="-25000" dirty="0">
                  <a:solidFill>
                    <a:srgbClr val="FF0000"/>
                  </a:solidFill>
                  <a:ea typeface="新細明體" charset="-120"/>
                </a:endParaRPr>
              </a:p>
            </p:txBody>
          </p:sp>
        </p:grpSp>
        <p:sp>
          <p:nvSpPr>
            <p:cNvPr id="8" name="文字方塊 7"/>
            <p:cNvSpPr txBox="1"/>
            <p:nvPr/>
          </p:nvSpPr>
          <p:spPr bwMode="auto">
            <a:xfrm>
              <a:off x="4059427" y="3933056"/>
              <a:ext cx="400869" cy="369332"/>
            </a:xfrm>
            <a:prstGeom prst="rect">
              <a:avLst/>
            </a:prstGeom>
            <a:noFill/>
          </p:spPr>
          <p:txBody>
            <a:bodyPr wrap="square">
              <a:spAutoFit/>
            </a:bodyPr>
            <a:lstStyle/>
            <a:p>
              <a:pPr>
                <a:defRPr/>
              </a:pPr>
              <a:r>
                <a:rPr lang="en-US" altLang="zh-HK" dirty="0">
                  <a:solidFill>
                    <a:srgbClr val="FF0000"/>
                  </a:solidFill>
                  <a:ea typeface="新細明體" charset="-120"/>
                </a:rPr>
                <a:t>S</a:t>
              </a:r>
              <a:r>
                <a:rPr lang="en-US" altLang="zh-TW" baseline="-25000" dirty="0">
                  <a:solidFill>
                    <a:srgbClr val="FF0000"/>
                  </a:solidFill>
                  <a:ea typeface="新細明體" charset="-120"/>
                </a:rPr>
                <a:t>2</a:t>
              </a:r>
              <a:endParaRPr lang="zh-HK" altLang="en-US" baseline="-25000" dirty="0">
                <a:solidFill>
                  <a:srgbClr val="FF0000"/>
                </a:solidFill>
                <a:ea typeface="新細明體" charset="-120"/>
              </a:endParaRPr>
            </a:p>
          </p:txBody>
        </p:sp>
        <p:cxnSp>
          <p:nvCxnSpPr>
            <p:cNvPr id="9" name="直線接點 8"/>
            <p:cNvCxnSpPr/>
            <p:nvPr/>
          </p:nvCxnSpPr>
          <p:spPr bwMode="auto">
            <a:xfrm flipH="1">
              <a:off x="4716016" y="4291484"/>
              <a:ext cx="7937" cy="1795463"/>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flipH="1">
              <a:off x="4213300" y="4296246"/>
              <a:ext cx="7937" cy="1797050"/>
            </a:xfrm>
            <a:prstGeom prst="line">
              <a:avLst/>
            </a:prstGeom>
            <a:ln w="38100">
              <a:solidFill>
                <a:srgbClr val="FF6969"/>
              </a:solidFill>
              <a:prstDash val="solid"/>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bwMode="auto">
            <a:xfrm>
              <a:off x="4532338" y="3933056"/>
              <a:ext cx="507206" cy="369887"/>
            </a:xfrm>
            <a:prstGeom prst="rect">
              <a:avLst/>
            </a:prstGeom>
            <a:noFill/>
          </p:spPr>
          <p:txBody>
            <a:bodyPr wrap="square">
              <a:spAutoFit/>
            </a:bodyPr>
            <a:lstStyle/>
            <a:p>
              <a:pPr>
                <a:defRPr/>
              </a:pPr>
              <a:r>
                <a:rPr lang="en-US" altLang="zh-HK" dirty="0">
                  <a:solidFill>
                    <a:srgbClr val="FF0000"/>
                  </a:solidFill>
                  <a:ea typeface="新細明體" charset="-120"/>
                </a:rPr>
                <a:t>S</a:t>
              </a:r>
              <a:r>
                <a:rPr lang="en-US" altLang="zh-TW" baseline="-25000" dirty="0">
                  <a:solidFill>
                    <a:srgbClr val="FF0000"/>
                  </a:solidFill>
                  <a:ea typeface="新細明體" charset="-120"/>
                </a:rPr>
                <a:t>1</a:t>
              </a:r>
              <a:endParaRPr lang="zh-HK" altLang="en-US" baseline="-25000" dirty="0">
                <a:solidFill>
                  <a:srgbClr val="FF0000"/>
                </a:solidFill>
                <a:ea typeface="新細明體" charset="-120"/>
              </a:endParaRPr>
            </a:p>
          </p:txBody>
        </p:sp>
        <p:cxnSp>
          <p:nvCxnSpPr>
            <p:cNvPr id="13" name="直線單箭頭接點 12"/>
            <p:cNvCxnSpPr/>
            <p:nvPr/>
          </p:nvCxnSpPr>
          <p:spPr bwMode="auto">
            <a:xfrm flipH="1">
              <a:off x="4283968" y="4557514"/>
              <a:ext cx="369888"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橢圓 13"/>
            <p:cNvSpPr/>
            <p:nvPr/>
          </p:nvSpPr>
          <p:spPr bwMode="auto">
            <a:xfrm>
              <a:off x="4665173" y="5198020"/>
              <a:ext cx="103187" cy="103188"/>
            </a:xfrm>
            <a:prstGeom prst="ellipse">
              <a:avLst/>
            </a:prstGeom>
            <a:solidFill>
              <a:srgbClr val="FF00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5" name="橢圓 14"/>
            <p:cNvSpPr/>
            <p:nvPr/>
          </p:nvSpPr>
          <p:spPr bwMode="auto">
            <a:xfrm>
              <a:off x="4170949" y="4701575"/>
              <a:ext cx="103187" cy="103188"/>
            </a:xfrm>
            <a:prstGeom prst="ellipse">
              <a:avLst/>
            </a:prstGeom>
            <a:solidFill>
              <a:srgbClr val="FF696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1057213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dirty="0"/>
              <a:t>Test yourself 5.10</a:t>
            </a:r>
            <a:endParaRPr lang="zh-HK" altLang="en-US" sz="3300" dirty="0"/>
          </a:p>
        </p:txBody>
      </p:sp>
      <p:sp>
        <p:nvSpPr>
          <p:cNvPr id="3" name="內容版面配置區 2"/>
          <p:cNvSpPr>
            <a:spLocks noGrp="1"/>
          </p:cNvSpPr>
          <p:nvPr>
            <p:ph idx="1"/>
          </p:nvPr>
        </p:nvSpPr>
        <p:spPr>
          <a:xfrm>
            <a:off x="457200" y="1196752"/>
            <a:ext cx="8229600" cy="1274195"/>
          </a:xfrm>
        </p:spPr>
        <p:txBody>
          <a:bodyPr/>
          <a:lstStyle/>
          <a:p>
            <a:r>
              <a:rPr lang="en-US" altLang="zh-HK" dirty="0"/>
              <a:t>Explain if the following statements are true, false or uncertain.</a:t>
            </a:r>
          </a:p>
          <a:p>
            <a:pPr>
              <a:tabLst>
                <a:tab pos="361950" algn="l"/>
              </a:tabLst>
            </a:pPr>
            <a:r>
              <a:rPr lang="en-US" altLang="zh-HK" dirty="0"/>
              <a:t>a.	The supply of land is less elastic than that of </a:t>
            </a:r>
            <a:r>
              <a:rPr lang="en-US" altLang="zh-HK" dirty="0" err="1"/>
              <a:t>labour</a:t>
            </a:r>
            <a:r>
              <a:rPr lang="en-US" altLang="zh-HK" dirty="0"/>
              <a:t>.</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127</a:t>
            </a:fld>
            <a:endParaRPr lang="zh-HK" altLang="en-US" dirty="0"/>
          </a:p>
        </p:txBody>
      </p:sp>
      <p:sp>
        <p:nvSpPr>
          <p:cNvPr id="5" name="文字方塊 4"/>
          <p:cNvSpPr txBox="1"/>
          <p:nvPr/>
        </p:nvSpPr>
        <p:spPr>
          <a:xfrm>
            <a:off x="827584" y="2492896"/>
            <a:ext cx="7848872" cy="1200329"/>
          </a:xfrm>
          <a:prstGeom prst="rect">
            <a:avLst/>
          </a:prstGeom>
          <a:noFill/>
        </p:spPr>
        <p:txBody>
          <a:bodyPr wrap="square" rtlCol="0">
            <a:spAutoFit/>
          </a:bodyPr>
          <a:lstStyle/>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True. This is because the amount of land (natural resources) is independent of price, and hence its supply is perfectly inelastic.</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275008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dirty="0"/>
              <a:t>Test yourself 5.10</a:t>
            </a:r>
            <a:endParaRPr lang="zh-HK" altLang="en-US" dirty="0"/>
          </a:p>
        </p:txBody>
      </p:sp>
      <p:sp>
        <p:nvSpPr>
          <p:cNvPr id="3" name="內容版面配置區 2"/>
          <p:cNvSpPr>
            <a:spLocks noGrp="1"/>
          </p:cNvSpPr>
          <p:nvPr>
            <p:ph idx="1"/>
          </p:nvPr>
        </p:nvSpPr>
        <p:spPr>
          <a:xfrm>
            <a:off x="457200" y="1196752"/>
            <a:ext cx="8229600" cy="1643527"/>
          </a:xfrm>
        </p:spPr>
        <p:txBody>
          <a:bodyPr/>
          <a:lstStyle/>
          <a:p>
            <a:r>
              <a:rPr lang="en-US" altLang="zh-HK" dirty="0"/>
              <a:t>Explain if the following statements are true, false or uncertain.</a:t>
            </a:r>
          </a:p>
          <a:p>
            <a:pPr>
              <a:tabLst>
                <a:tab pos="361950" algn="l"/>
              </a:tabLst>
            </a:pPr>
            <a:r>
              <a:rPr lang="en-US" altLang="zh-HK" dirty="0"/>
              <a:t>b.	The supply of accountants is less elastic than that of 	waiters.</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128</a:t>
            </a:fld>
            <a:endParaRPr lang="zh-HK" altLang="en-US" dirty="0"/>
          </a:p>
        </p:txBody>
      </p:sp>
      <p:sp>
        <p:nvSpPr>
          <p:cNvPr id="5" name="文字方塊 4"/>
          <p:cNvSpPr txBox="1"/>
          <p:nvPr/>
        </p:nvSpPr>
        <p:spPr>
          <a:xfrm>
            <a:off x="827584" y="2852936"/>
            <a:ext cx="7848872" cy="1200329"/>
          </a:xfrm>
          <a:prstGeom prst="rect">
            <a:avLst/>
          </a:prstGeom>
          <a:noFill/>
        </p:spPr>
        <p:txBody>
          <a:bodyPr wrap="square" rtlCol="0">
            <a:spAutoFit/>
          </a:bodyPr>
          <a:lstStyle/>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True. This is because accountants require more professional skills, and hence they take more time for training.</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702159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t>Take this challenge 5.1</a:t>
            </a:r>
            <a:br>
              <a:rPr lang="en-US" altLang="zh-HK" dirty="0"/>
            </a:br>
            <a:r>
              <a:rPr lang="en-US" altLang="zh-HK" dirty="0"/>
              <a:t>Reasons for a certain type of elasticity</a:t>
            </a:r>
            <a:endParaRPr lang="zh-HK" altLang="en-US" dirty="0"/>
          </a:p>
        </p:txBody>
      </p:sp>
      <p:sp>
        <p:nvSpPr>
          <p:cNvPr id="3" name="內容版面配置區 2"/>
          <p:cNvSpPr>
            <a:spLocks noGrp="1"/>
          </p:cNvSpPr>
          <p:nvPr>
            <p:ph idx="1"/>
          </p:nvPr>
        </p:nvSpPr>
        <p:spPr>
          <a:xfrm>
            <a:off x="457200" y="1196752"/>
            <a:ext cx="8229600" cy="2973122"/>
          </a:xfrm>
        </p:spPr>
        <p:txBody>
          <a:bodyPr/>
          <a:lstStyle/>
          <a:p>
            <a:r>
              <a:rPr lang="en-US" altLang="zh-HK" dirty="0"/>
              <a:t>As Good X has become popular, its price and quantity transacted changes by 12% and 24%, respectively. Which of the following best explains the above changes?</a:t>
            </a:r>
          </a:p>
          <a:p>
            <a:pPr>
              <a:tabLst>
                <a:tab pos="447675" algn="l"/>
              </a:tabLst>
            </a:pPr>
            <a:r>
              <a:rPr lang="en-US" altLang="zh-HK" dirty="0"/>
              <a:t>A.	Good X has many close substitutes.</a:t>
            </a:r>
          </a:p>
          <a:p>
            <a:pPr>
              <a:tabLst>
                <a:tab pos="447675" algn="l"/>
              </a:tabLst>
            </a:pPr>
            <a:r>
              <a:rPr lang="en-US" altLang="zh-HK" dirty="0"/>
              <a:t>B.	It is not easy to enter the market for Good X.</a:t>
            </a:r>
          </a:p>
          <a:p>
            <a:pPr>
              <a:tabLst>
                <a:tab pos="447675" algn="l"/>
              </a:tabLst>
            </a:pPr>
            <a:r>
              <a:rPr lang="en-US" altLang="zh-HK" dirty="0"/>
              <a:t>C.	Good X is a necessity.</a:t>
            </a:r>
          </a:p>
          <a:p>
            <a:pPr>
              <a:tabLst>
                <a:tab pos="447675" algn="l"/>
              </a:tabLst>
            </a:pPr>
            <a:r>
              <a:rPr lang="en-US" altLang="zh-HK" dirty="0"/>
              <a:t>D.	It is easy to obtain the raw material for Good X.</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129</a:t>
            </a:fld>
            <a:endParaRPr lang="zh-HK" altLang="en-US" dirty="0"/>
          </a:p>
        </p:txBody>
      </p:sp>
    </p:spTree>
    <p:extLst>
      <p:ext uri="{BB962C8B-B14F-4D97-AF65-F5344CB8AC3E}">
        <p14:creationId xmlns:p14="http://schemas.microsoft.com/office/powerpoint/2010/main" val="145766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1274195"/>
          </a:xfrm>
        </p:spPr>
        <p:txBody>
          <a:bodyPr/>
          <a:lstStyle/>
          <a:p>
            <a:r>
              <a:rPr lang="en-US" altLang="zh-HK" dirty="0"/>
              <a:t>Refer to Fig. 5.1.</a:t>
            </a:r>
          </a:p>
          <a:p>
            <a:pPr>
              <a:tabLst>
                <a:tab pos="355600" algn="l"/>
              </a:tabLst>
            </a:pPr>
            <a:r>
              <a:rPr lang="en-US" altLang="zh-HK" dirty="0"/>
              <a:t>b.	Are the demand elasticities in </a:t>
            </a:r>
            <a:br>
              <a:rPr lang="en-US" altLang="zh-HK" dirty="0"/>
            </a:br>
            <a:r>
              <a:rPr lang="en-US" altLang="zh-HK" dirty="0"/>
              <a:t>	Table 5.1 and (a) the same?</a:t>
            </a:r>
          </a:p>
        </p:txBody>
      </p:sp>
      <p:sp>
        <p:nvSpPr>
          <p:cNvPr id="2" name="標題 1"/>
          <p:cNvSpPr>
            <a:spLocks noGrp="1"/>
          </p:cNvSpPr>
          <p:nvPr>
            <p:ph type="title"/>
          </p:nvPr>
        </p:nvSpPr>
        <p:spPr>
          <a:xfrm>
            <a:off x="457200" y="188640"/>
            <a:ext cx="6851104" cy="720080"/>
          </a:xfrm>
        </p:spPr>
        <p:txBody>
          <a:bodyPr>
            <a:normAutofit/>
          </a:bodyPr>
          <a:lstStyle/>
          <a:p>
            <a:pPr>
              <a:spcBef>
                <a:spcPts val="1800"/>
              </a:spcBef>
            </a:pPr>
            <a:r>
              <a:rPr lang="en-US" altLang="zh-HK" dirty="0"/>
              <a:t>Test yourself 5.2 (cont’d) </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13</a:t>
            </a:fld>
            <a:endParaRPr lang="zh-HK" altLang="en-US" dirty="0"/>
          </a:p>
        </p:txBody>
      </p:sp>
      <p:grpSp>
        <p:nvGrpSpPr>
          <p:cNvPr id="153" name="群組 87"/>
          <p:cNvGrpSpPr>
            <a:grpSpLocks noChangeAspect="1"/>
          </p:cNvGrpSpPr>
          <p:nvPr/>
        </p:nvGrpSpPr>
        <p:grpSpPr bwMode="auto">
          <a:xfrm>
            <a:off x="6098809" y="1195200"/>
            <a:ext cx="2734726" cy="2488790"/>
            <a:chOff x="1251018" y="3456037"/>
            <a:chExt cx="3783214" cy="3441764"/>
          </a:xfrm>
        </p:grpSpPr>
        <p:cxnSp>
          <p:nvCxnSpPr>
            <p:cNvPr id="154" name="直線接點 153"/>
            <p:cNvCxnSpPr/>
            <p:nvPr/>
          </p:nvCxnSpPr>
          <p:spPr>
            <a:xfrm>
              <a:off x="2335211" y="4025712"/>
              <a:ext cx="2109795" cy="100770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55" name="群組 68"/>
            <p:cNvGrpSpPr>
              <a:grpSpLocks/>
            </p:cNvGrpSpPr>
            <p:nvPr/>
          </p:nvGrpSpPr>
          <p:grpSpPr bwMode="auto">
            <a:xfrm>
              <a:off x="1251018" y="3456037"/>
              <a:ext cx="3783214" cy="3441764"/>
              <a:chOff x="790635" y="2070943"/>
              <a:chExt cx="3783214" cy="3441764"/>
            </a:xfrm>
          </p:grpSpPr>
          <p:grpSp>
            <p:nvGrpSpPr>
              <p:cNvPr id="156" name="群組 1"/>
              <p:cNvGrpSpPr>
                <a:grpSpLocks/>
              </p:cNvGrpSpPr>
              <p:nvPr/>
            </p:nvGrpSpPr>
            <p:grpSpPr bwMode="auto">
              <a:xfrm>
                <a:off x="808708" y="2070943"/>
                <a:ext cx="3765141" cy="3441764"/>
                <a:chOff x="2729562" y="3046483"/>
                <a:chExt cx="3764450" cy="3440937"/>
              </a:xfrm>
            </p:grpSpPr>
            <p:cxnSp>
              <p:nvCxnSpPr>
                <p:cNvPr id="166" name="直線接點 165"/>
                <p:cNvCxnSpPr/>
                <p:nvPr/>
              </p:nvCxnSpPr>
              <p:spPr bwMode="auto">
                <a:xfrm>
                  <a:off x="3124097" y="3468469"/>
                  <a:ext cx="0" cy="198002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7" name="直線接點 166"/>
                <p:cNvCxnSpPr/>
                <p:nvPr/>
              </p:nvCxnSpPr>
              <p:spPr bwMode="auto">
                <a:xfrm flipH="1">
                  <a:off x="3124097" y="5440562"/>
                  <a:ext cx="2788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文字方塊 167"/>
                <p:cNvSpPr txBox="1"/>
                <p:nvPr/>
              </p:nvSpPr>
              <p:spPr bwMode="auto">
                <a:xfrm>
                  <a:off x="2827049" y="5307900"/>
                  <a:ext cx="526956" cy="371254"/>
                </a:xfrm>
                <a:prstGeom prst="rect">
                  <a:avLst/>
                </a:prstGeom>
                <a:noFill/>
              </p:spPr>
              <p:txBody>
                <a:bodyPr>
                  <a:spAutoFit/>
                </a:bodyPr>
                <a:lstStyle/>
                <a:p>
                  <a:pPr>
                    <a:defRPr/>
                  </a:pPr>
                  <a:r>
                    <a:rPr lang="en-US" altLang="zh-HK" dirty="0"/>
                    <a:t>0</a:t>
                  </a:r>
                  <a:endParaRPr lang="zh-HK" altLang="en-US" dirty="0"/>
                </a:p>
              </p:txBody>
            </p:sp>
            <p:sp>
              <p:nvSpPr>
                <p:cNvPr id="169" name="文字方塊 168"/>
                <p:cNvSpPr txBox="1"/>
                <p:nvPr/>
              </p:nvSpPr>
              <p:spPr bwMode="auto">
                <a:xfrm>
                  <a:off x="5834186" y="5168525"/>
                  <a:ext cx="497932" cy="510629"/>
                </a:xfrm>
                <a:prstGeom prst="rect">
                  <a:avLst/>
                </a:prstGeom>
                <a:noFill/>
              </p:spPr>
              <p:txBody>
                <a:bodyPr wrap="square">
                  <a:spAutoFit/>
                </a:bodyPr>
                <a:lstStyle/>
                <a:p>
                  <a:pPr>
                    <a:tabLst>
                      <a:tab pos="274638" algn="l"/>
                    </a:tabLst>
                    <a:defRPr/>
                  </a:pPr>
                  <a:r>
                    <a:rPr lang="en-US" altLang="zh-HK" dirty="0"/>
                    <a:t>Q </a:t>
                  </a:r>
                  <a:endParaRPr lang="zh-HK" altLang="en-US" dirty="0"/>
                </a:p>
              </p:txBody>
            </p:sp>
            <p:sp>
              <p:nvSpPr>
                <p:cNvPr id="170" name="文字方塊 169"/>
                <p:cNvSpPr txBox="1"/>
                <p:nvPr/>
              </p:nvSpPr>
              <p:spPr bwMode="auto">
                <a:xfrm>
                  <a:off x="2946824" y="3046483"/>
                  <a:ext cx="778712" cy="510629"/>
                </a:xfrm>
                <a:prstGeom prst="rect">
                  <a:avLst/>
                </a:prstGeom>
                <a:noFill/>
              </p:spPr>
              <p:txBody>
                <a:bodyPr wrap="square">
                  <a:spAutoFit/>
                </a:bodyPr>
                <a:lstStyle/>
                <a:p>
                  <a:pPr>
                    <a:defRPr/>
                  </a:pPr>
                  <a:r>
                    <a:rPr lang="en-US" altLang="zh-HK" dirty="0"/>
                    <a:t>P</a:t>
                  </a:r>
                  <a:endParaRPr lang="zh-HK" altLang="en-US" dirty="0"/>
                </a:p>
              </p:txBody>
            </p:sp>
            <p:cxnSp>
              <p:nvCxnSpPr>
                <p:cNvPr id="171" name="直線接點 170"/>
                <p:cNvCxnSpPr/>
                <p:nvPr/>
              </p:nvCxnSpPr>
              <p:spPr bwMode="auto">
                <a:xfrm flipH="1">
                  <a:off x="3047911" y="4374394"/>
                  <a:ext cx="7142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2" name="直線接點 171"/>
                <p:cNvCxnSpPr/>
                <p:nvPr/>
              </p:nvCxnSpPr>
              <p:spPr bwMode="auto">
                <a:xfrm flipH="1">
                  <a:off x="3051085" y="3968234"/>
                  <a:ext cx="73012"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3" name="文字方塊 172"/>
                <p:cNvSpPr txBox="1"/>
                <p:nvPr/>
              </p:nvSpPr>
              <p:spPr bwMode="auto">
                <a:xfrm>
                  <a:off x="2729562" y="4095899"/>
                  <a:ext cx="390455" cy="369669"/>
                </a:xfrm>
                <a:prstGeom prst="rect">
                  <a:avLst/>
                </a:prstGeom>
                <a:noFill/>
              </p:spPr>
              <p:txBody>
                <a:bodyPr>
                  <a:spAutoFit/>
                </a:bodyPr>
                <a:lstStyle/>
                <a:p>
                  <a:pPr>
                    <a:defRPr/>
                  </a:pPr>
                  <a:r>
                    <a:rPr lang="en-US" altLang="zh-HK" dirty="0"/>
                    <a:t>4</a:t>
                  </a:r>
                  <a:endParaRPr lang="zh-HK" altLang="en-US" dirty="0"/>
                </a:p>
              </p:txBody>
            </p:sp>
            <p:sp>
              <p:nvSpPr>
                <p:cNvPr id="174" name="文字方塊 173"/>
                <p:cNvSpPr txBox="1"/>
                <p:nvPr/>
              </p:nvSpPr>
              <p:spPr bwMode="auto">
                <a:xfrm>
                  <a:off x="2729562" y="3716712"/>
                  <a:ext cx="390455" cy="368081"/>
                </a:xfrm>
                <a:prstGeom prst="rect">
                  <a:avLst/>
                </a:prstGeom>
                <a:noFill/>
              </p:spPr>
              <p:txBody>
                <a:bodyPr>
                  <a:spAutoFit/>
                </a:bodyPr>
                <a:lstStyle/>
                <a:p>
                  <a:pPr>
                    <a:defRPr/>
                  </a:pPr>
                  <a:r>
                    <a:rPr lang="en-US" altLang="zh-HK" dirty="0"/>
                    <a:t>5</a:t>
                  </a:r>
                  <a:endParaRPr lang="zh-HK" altLang="en-US" dirty="0"/>
                </a:p>
              </p:txBody>
            </p:sp>
            <p:cxnSp>
              <p:nvCxnSpPr>
                <p:cNvPr id="175" name="直線接點 174"/>
                <p:cNvCxnSpPr/>
                <p:nvPr/>
              </p:nvCxnSpPr>
              <p:spPr bwMode="auto">
                <a:xfrm flipH="1">
                  <a:off x="4466880" y="5446908"/>
                  <a:ext cx="0" cy="7139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6" name="直線接點 175"/>
                <p:cNvCxnSpPr/>
                <p:nvPr/>
              </p:nvCxnSpPr>
              <p:spPr bwMode="auto">
                <a:xfrm flipH="1">
                  <a:off x="5396988" y="5446908"/>
                  <a:ext cx="0" cy="7139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7" name="文字方塊 176"/>
                <p:cNvSpPr txBox="1"/>
                <p:nvPr/>
              </p:nvSpPr>
              <p:spPr bwMode="auto">
                <a:xfrm>
                  <a:off x="4287895" y="5467535"/>
                  <a:ext cx="403152" cy="368081"/>
                </a:xfrm>
                <a:prstGeom prst="rect">
                  <a:avLst/>
                </a:prstGeom>
                <a:noFill/>
              </p:spPr>
              <p:txBody>
                <a:bodyPr>
                  <a:spAutoFit/>
                </a:bodyPr>
                <a:lstStyle/>
                <a:p>
                  <a:pPr>
                    <a:defRPr/>
                  </a:pPr>
                  <a:r>
                    <a:rPr lang="en-US" altLang="zh-HK" dirty="0"/>
                    <a:t>4</a:t>
                  </a:r>
                  <a:endParaRPr lang="zh-HK" altLang="en-US" baseline="-25000" dirty="0"/>
                </a:p>
              </p:txBody>
            </p:sp>
            <p:sp>
              <p:nvSpPr>
                <p:cNvPr id="178" name="文字方塊 177"/>
                <p:cNvSpPr txBox="1"/>
                <p:nvPr/>
              </p:nvSpPr>
              <p:spPr bwMode="auto">
                <a:xfrm>
                  <a:off x="5208479" y="5454841"/>
                  <a:ext cx="412676" cy="369669"/>
                </a:xfrm>
                <a:prstGeom prst="rect">
                  <a:avLst/>
                </a:prstGeom>
                <a:noFill/>
              </p:spPr>
              <p:txBody>
                <a:bodyPr>
                  <a:spAutoFit/>
                </a:bodyPr>
                <a:lstStyle/>
                <a:p>
                  <a:pPr>
                    <a:defRPr/>
                  </a:pPr>
                  <a:r>
                    <a:rPr lang="en-US" altLang="zh-HK" dirty="0"/>
                    <a:t>6</a:t>
                  </a:r>
                  <a:endParaRPr lang="zh-HK" altLang="en-US" baseline="-25000" dirty="0"/>
                </a:p>
              </p:txBody>
            </p:sp>
            <p:sp>
              <p:nvSpPr>
                <p:cNvPr id="179" name="文字方塊 178"/>
                <p:cNvSpPr txBox="1"/>
                <p:nvPr/>
              </p:nvSpPr>
              <p:spPr bwMode="auto">
                <a:xfrm>
                  <a:off x="4374213" y="3495810"/>
                  <a:ext cx="415850" cy="369669"/>
                </a:xfrm>
                <a:prstGeom prst="rect">
                  <a:avLst/>
                </a:prstGeom>
                <a:noFill/>
              </p:spPr>
              <p:txBody>
                <a:bodyPr>
                  <a:spAutoFit/>
                </a:bodyPr>
                <a:lstStyle/>
                <a:p>
                  <a:pPr>
                    <a:defRPr/>
                  </a:pPr>
                  <a:r>
                    <a:rPr lang="en-US" altLang="zh-HK" dirty="0"/>
                    <a:t>A</a:t>
                  </a:r>
                  <a:endParaRPr lang="zh-HK" altLang="en-US" baseline="-25000" dirty="0"/>
                </a:p>
              </p:txBody>
            </p:sp>
            <p:sp>
              <p:nvSpPr>
                <p:cNvPr id="180" name="文字方塊 179"/>
                <p:cNvSpPr txBox="1"/>
                <p:nvPr/>
              </p:nvSpPr>
              <p:spPr bwMode="auto">
                <a:xfrm>
                  <a:off x="5237657" y="3919421"/>
                  <a:ext cx="415850" cy="369669"/>
                </a:xfrm>
                <a:prstGeom prst="rect">
                  <a:avLst/>
                </a:prstGeom>
                <a:noFill/>
              </p:spPr>
              <p:txBody>
                <a:bodyPr>
                  <a:spAutoFit/>
                </a:bodyPr>
                <a:lstStyle/>
                <a:p>
                  <a:pPr>
                    <a:defRPr/>
                  </a:pPr>
                  <a:r>
                    <a:rPr lang="en-US" altLang="zh-HK" dirty="0"/>
                    <a:t>B</a:t>
                  </a:r>
                  <a:endParaRPr lang="zh-HK" altLang="en-US" baseline="-25000" dirty="0"/>
                </a:p>
              </p:txBody>
            </p:sp>
            <p:sp>
              <p:nvSpPr>
                <p:cNvPr id="181" name="文字方塊 180"/>
                <p:cNvSpPr txBox="1"/>
                <p:nvPr/>
              </p:nvSpPr>
              <p:spPr bwMode="auto">
                <a:xfrm>
                  <a:off x="5866803" y="4417231"/>
                  <a:ext cx="452356" cy="369668"/>
                </a:xfrm>
                <a:prstGeom prst="rect">
                  <a:avLst/>
                </a:prstGeom>
                <a:noFill/>
              </p:spPr>
              <p:txBody>
                <a:bodyPr>
                  <a:spAutoFit/>
                </a:bodyPr>
                <a:lstStyle/>
                <a:p>
                  <a:pPr>
                    <a:defRPr/>
                  </a:pPr>
                  <a:r>
                    <a:rPr lang="en-US" altLang="zh-HK" dirty="0"/>
                    <a:t>D</a:t>
                  </a:r>
                  <a:endParaRPr lang="zh-HK" altLang="en-US" dirty="0"/>
                </a:p>
              </p:txBody>
            </p:sp>
            <p:sp>
              <p:nvSpPr>
                <p:cNvPr id="182" name="文字方塊 181"/>
                <p:cNvSpPr txBox="1"/>
                <p:nvPr/>
              </p:nvSpPr>
              <p:spPr bwMode="auto">
                <a:xfrm>
                  <a:off x="2859110" y="5976791"/>
                  <a:ext cx="3634902" cy="510629"/>
                </a:xfrm>
                <a:prstGeom prst="rect">
                  <a:avLst/>
                </a:prstGeom>
                <a:noFill/>
              </p:spPr>
              <p:txBody>
                <a:bodyPr wrap="square">
                  <a:spAutoFit/>
                </a:bodyPr>
                <a:lstStyle/>
                <a:p>
                  <a:r>
                    <a:rPr lang="en-US" altLang="zh-HK" b="1" dirty="0"/>
                    <a:t>Fig. 5.1  (Reproduced)</a:t>
                  </a:r>
                </a:p>
              </p:txBody>
            </p:sp>
          </p:grpSp>
          <p:cxnSp>
            <p:nvCxnSpPr>
              <p:cNvPr id="157" name="直線接點 156"/>
              <p:cNvCxnSpPr/>
              <p:nvPr/>
            </p:nvCxnSpPr>
            <p:spPr>
              <a:xfrm flipV="1">
                <a:off x="1223951" y="2983397"/>
                <a:ext cx="1303343"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直線接點 157"/>
              <p:cNvCxnSpPr/>
              <p:nvPr/>
            </p:nvCxnSpPr>
            <p:spPr>
              <a:xfrm>
                <a:off x="3471859" y="3415045"/>
                <a:ext cx="0" cy="10569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9" name="直線接點 158"/>
              <p:cNvCxnSpPr/>
              <p:nvPr/>
            </p:nvCxnSpPr>
            <p:spPr>
              <a:xfrm flipV="1">
                <a:off x="1198551" y="3397589"/>
                <a:ext cx="230982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a:xfrm>
                <a:off x="2559044" y="3015136"/>
                <a:ext cx="0" cy="14060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直線單箭頭接點 160"/>
              <p:cNvCxnSpPr/>
              <p:nvPr/>
            </p:nvCxnSpPr>
            <p:spPr>
              <a:xfrm flipV="1">
                <a:off x="2830745" y="4663970"/>
                <a:ext cx="471489" cy="3174"/>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2" name="直線單箭頭接點 161"/>
              <p:cNvCxnSpPr/>
              <p:nvPr/>
            </p:nvCxnSpPr>
            <p:spPr>
              <a:xfrm flipH="1">
                <a:off x="790635" y="3034920"/>
                <a:ext cx="1587" cy="348493"/>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3" name="橢圓 162"/>
              <p:cNvSpPr/>
              <p:nvPr/>
            </p:nvSpPr>
            <p:spPr bwMode="auto">
              <a:xfrm>
                <a:off x="3422648" y="3335699"/>
                <a:ext cx="149407" cy="149354"/>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164" name="直線單箭頭接點 163"/>
              <p:cNvCxnSpPr/>
              <p:nvPr/>
            </p:nvCxnSpPr>
            <p:spPr>
              <a:xfrm>
                <a:off x="2901205" y="2901246"/>
                <a:ext cx="419102" cy="22217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5" name="橢圓 164"/>
              <p:cNvSpPr/>
              <p:nvPr/>
            </p:nvSpPr>
            <p:spPr bwMode="auto">
              <a:xfrm>
                <a:off x="2513005" y="2910397"/>
                <a:ext cx="149407" cy="149354"/>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51" name="內容版面配置區 2"/>
          <p:cNvSpPr txBox="1">
            <a:spLocks/>
          </p:cNvSpPr>
          <p:nvPr/>
        </p:nvSpPr>
        <p:spPr>
          <a:xfrm>
            <a:off x="827584" y="3903439"/>
            <a:ext cx="7859216" cy="1569660"/>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Yes. Although the resulting percentage changes in </a:t>
            </a:r>
            <a:r>
              <a:rPr lang="en-US" altLang="zh-HK" dirty="0" err="1">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Q</a:t>
            </a:r>
            <a:r>
              <a:rPr lang="en-US" altLang="zh-HK" baseline="-25000" dirty="0" err="1">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d</a:t>
            </a:r>
            <a:r>
              <a:rPr lang="en-US" altLang="zh-HK"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and P have different signs, the absolute values of the percentage changes are the same. As a result, the demand elasticities are the same.</a:t>
            </a:r>
          </a:p>
        </p:txBody>
      </p:sp>
    </p:spTree>
    <p:extLst>
      <p:ext uri="{BB962C8B-B14F-4D97-AF65-F5344CB8AC3E}">
        <p14:creationId xmlns:p14="http://schemas.microsoft.com/office/powerpoint/2010/main" val="627431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t>Take this challenge 5.1</a:t>
            </a:r>
            <a:br>
              <a:rPr lang="en-US" altLang="zh-HK" dirty="0"/>
            </a:br>
            <a:r>
              <a:rPr lang="en-US" altLang="zh-HK" dirty="0"/>
              <a:t>Reasons for a certain type of elasticity</a:t>
            </a:r>
            <a:endParaRPr lang="zh-HK" altLang="en-US" dirty="0"/>
          </a:p>
        </p:txBody>
      </p:sp>
      <p:sp>
        <p:nvSpPr>
          <p:cNvPr id="3" name="內容版面配置區 2"/>
          <p:cNvSpPr>
            <a:spLocks noGrp="1"/>
          </p:cNvSpPr>
          <p:nvPr>
            <p:ph idx="1"/>
          </p:nvPr>
        </p:nvSpPr>
        <p:spPr>
          <a:xfrm>
            <a:off x="457200" y="1196752"/>
            <a:ext cx="8229600" cy="1200329"/>
          </a:xfrm>
        </p:spPr>
        <p:txBody>
          <a:bodyPr/>
          <a:lstStyle/>
          <a:p>
            <a:r>
              <a:rPr lang="en-US" altLang="zh-HK" dirty="0"/>
              <a:t>As Good X has become popular, its price and quantity transacted changes by 12% and 24%, respectively. Which of the following best explains the above changes?</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130</a:t>
            </a:fld>
            <a:endParaRPr lang="zh-HK" altLang="en-US" dirty="0"/>
          </a:p>
        </p:txBody>
      </p:sp>
      <p:sp>
        <p:nvSpPr>
          <p:cNvPr id="5" name="內容版面配置區 2"/>
          <p:cNvSpPr txBox="1">
            <a:spLocks/>
          </p:cNvSpPr>
          <p:nvPr/>
        </p:nvSpPr>
        <p:spPr>
          <a:xfrm>
            <a:off x="457200" y="2636912"/>
            <a:ext cx="8229600" cy="2825389"/>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7030A0"/>
                </a:solidFill>
              </a:rPr>
              <a:t>Question analysis:</a:t>
            </a:r>
          </a:p>
          <a:p>
            <a:pPr marL="342900" indent="-342900">
              <a:buFont typeface="Arial" panose="020B0604020202020204" pitchFamily="34" charset="0"/>
              <a:buChar char="•"/>
            </a:pPr>
            <a:r>
              <a:rPr lang="en-US" altLang="zh-HK" kern="0" dirty="0">
                <a:sym typeface="Wingdings 2" pitchFamily="18" charset="2"/>
              </a:rPr>
              <a:t>Determine whether the demand for or supply of Good X is affected. In this case, as there is only an </a:t>
            </a:r>
            <a:r>
              <a:rPr lang="en-US" altLang="zh-HK" b="1" dirty="0">
                <a:solidFill>
                  <a:srgbClr val="0070C0"/>
                </a:solidFill>
                <a:sym typeface="Wingdings 2" pitchFamily="18" charset="2"/>
              </a:rPr>
              <a:t>increase in demand</a:t>
            </a:r>
            <a:r>
              <a:rPr lang="en-US" altLang="zh-HK" kern="0" dirty="0">
                <a:sym typeface="Wingdings 2" pitchFamily="18" charset="2"/>
              </a:rPr>
              <a:t>, we can find the </a:t>
            </a:r>
            <a:r>
              <a:rPr lang="en-US" altLang="zh-HK" b="1" dirty="0">
                <a:solidFill>
                  <a:srgbClr val="0070C0"/>
                </a:solidFill>
                <a:sym typeface="Wingdings 2" pitchFamily="18" charset="2"/>
              </a:rPr>
              <a:t>supply elasticity</a:t>
            </a:r>
            <a:r>
              <a:rPr lang="en-US" altLang="zh-HK" kern="0" dirty="0">
                <a:sym typeface="Wingdings 2" pitchFamily="18" charset="2"/>
              </a:rPr>
              <a:t>.</a:t>
            </a:r>
          </a:p>
          <a:p>
            <a:pPr marL="342900" indent="-342900">
              <a:buFont typeface="Arial" panose="020B0604020202020204" pitchFamily="34" charset="0"/>
              <a:buChar char="•"/>
            </a:pPr>
            <a:r>
              <a:rPr lang="en-US" altLang="zh-HK" dirty="0"/>
              <a:t>Then, we need to determine whether the supply (or demand) is elastic or inelastic. </a:t>
            </a:r>
            <a:br>
              <a:rPr lang="en-US" altLang="zh-HK" dirty="0"/>
            </a:br>
            <a:r>
              <a:rPr lang="en-US" altLang="zh-HK" dirty="0"/>
              <a:t>In this case, the </a:t>
            </a:r>
            <a:r>
              <a:rPr lang="en-US" altLang="zh-HK" b="1" dirty="0">
                <a:solidFill>
                  <a:srgbClr val="0070C0"/>
                </a:solidFill>
              </a:rPr>
              <a:t>supply is elastic</a:t>
            </a:r>
            <a:r>
              <a:rPr lang="en-US" altLang="zh-HK" dirty="0"/>
              <a:t>.</a:t>
            </a:r>
          </a:p>
        </p:txBody>
      </p:sp>
      <p:cxnSp>
        <p:nvCxnSpPr>
          <p:cNvPr id="6" name="直線接點 5"/>
          <p:cNvCxnSpPr/>
          <p:nvPr/>
        </p:nvCxnSpPr>
        <p:spPr>
          <a:xfrm>
            <a:off x="2685002" y="1613810"/>
            <a:ext cx="21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3689342" y="1958860"/>
            <a:ext cx="190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97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t>Take this challenge 5.1</a:t>
            </a:r>
            <a:br>
              <a:rPr lang="en-US" altLang="zh-HK" dirty="0"/>
            </a:br>
            <a:r>
              <a:rPr lang="en-US" altLang="zh-HK" dirty="0"/>
              <a:t>Reasons for a certain type of elasticity</a:t>
            </a:r>
            <a:endParaRPr lang="zh-HK" altLang="en-US" dirty="0"/>
          </a:p>
        </p:txBody>
      </p:sp>
      <p:sp>
        <p:nvSpPr>
          <p:cNvPr id="3" name="內容版面配置區 2"/>
          <p:cNvSpPr>
            <a:spLocks noGrp="1"/>
          </p:cNvSpPr>
          <p:nvPr>
            <p:ph idx="1"/>
          </p:nvPr>
        </p:nvSpPr>
        <p:spPr>
          <a:xfrm>
            <a:off x="457200" y="1196752"/>
            <a:ext cx="8229600" cy="2973122"/>
          </a:xfrm>
        </p:spPr>
        <p:txBody>
          <a:bodyPr/>
          <a:lstStyle/>
          <a:p>
            <a:r>
              <a:rPr lang="en-US" altLang="zh-HK" dirty="0"/>
              <a:t>As Good X has become popular, its price and quantity transacted changes by 12% and 24%, respectively. Which of the following best explains the above changes?</a:t>
            </a:r>
          </a:p>
          <a:p>
            <a:pPr>
              <a:tabLst>
                <a:tab pos="447675" algn="l"/>
              </a:tabLst>
            </a:pPr>
            <a:r>
              <a:rPr lang="en-US" altLang="zh-HK" dirty="0"/>
              <a:t>A.	Good X has many close substitutes.</a:t>
            </a:r>
          </a:p>
          <a:p>
            <a:pPr>
              <a:tabLst>
                <a:tab pos="447675" algn="l"/>
              </a:tabLst>
            </a:pPr>
            <a:r>
              <a:rPr lang="en-US" altLang="zh-HK" dirty="0"/>
              <a:t>B.	It is not easy to enter the market for Good X.</a:t>
            </a:r>
          </a:p>
          <a:p>
            <a:pPr>
              <a:tabLst>
                <a:tab pos="447675" algn="l"/>
              </a:tabLst>
            </a:pPr>
            <a:r>
              <a:rPr lang="en-US" altLang="zh-HK" dirty="0"/>
              <a:t>C.	Good X is a necessity.</a:t>
            </a:r>
          </a:p>
          <a:p>
            <a:pPr>
              <a:tabLst>
                <a:tab pos="447675" algn="l"/>
              </a:tabLst>
            </a:pPr>
            <a:r>
              <a:rPr lang="en-US" altLang="zh-HK" dirty="0"/>
              <a:t>D.	It is easy to obtain the raw material for Good X.</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131</a:t>
            </a:fld>
            <a:endParaRPr lang="zh-HK" altLang="en-US" dirty="0"/>
          </a:p>
        </p:txBody>
      </p:sp>
      <p:sp>
        <p:nvSpPr>
          <p:cNvPr id="5" name="內容版面配置區 2"/>
          <p:cNvSpPr txBox="1">
            <a:spLocks/>
          </p:cNvSpPr>
          <p:nvPr/>
        </p:nvSpPr>
        <p:spPr>
          <a:xfrm>
            <a:off x="457200" y="4294800"/>
            <a:ext cx="8229600" cy="904863"/>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7030A0"/>
                </a:solidFill>
              </a:rPr>
              <a:t>Question analysis:</a:t>
            </a:r>
          </a:p>
          <a:p>
            <a:pPr marL="342900" indent="-342900">
              <a:buFont typeface="Arial" panose="020B0604020202020204" pitchFamily="34" charset="0"/>
              <a:buChar char="•"/>
            </a:pPr>
            <a:r>
              <a:rPr lang="en-US" altLang="zh-HK" kern="0" dirty="0">
                <a:sym typeface="Wingdings 2" pitchFamily="18" charset="2"/>
              </a:rPr>
              <a:t>Determine how each option affects the </a:t>
            </a:r>
            <a:r>
              <a:rPr lang="en-US" altLang="zh-HK" b="1" dirty="0">
                <a:solidFill>
                  <a:srgbClr val="0070C0"/>
                </a:solidFill>
                <a:sym typeface="Wingdings 2" pitchFamily="18" charset="2"/>
              </a:rPr>
              <a:t>supply elasticity</a:t>
            </a:r>
            <a:r>
              <a:rPr lang="en-US" altLang="zh-HK" kern="0" dirty="0">
                <a:sym typeface="Wingdings 2" pitchFamily="18" charset="2"/>
              </a:rPr>
              <a:t>.</a:t>
            </a:r>
            <a:endParaRPr lang="en-US" altLang="zh-HK" dirty="0"/>
          </a:p>
        </p:txBody>
      </p:sp>
      <p:cxnSp>
        <p:nvCxnSpPr>
          <p:cNvPr id="6" name="直線接點 5"/>
          <p:cNvCxnSpPr/>
          <p:nvPr/>
        </p:nvCxnSpPr>
        <p:spPr>
          <a:xfrm>
            <a:off x="2685002" y="1613810"/>
            <a:ext cx="21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3689342" y="1958860"/>
            <a:ext cx="190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內容版面配置區 2"/>
          <p:cNvSpPr txBox="1">
            <a:spLocks/>
          </p:cNvSpPr>
          <p:nvPr/>
        </p:nvSpPr>
        <p:spPr>
          <a:xfrm>
            <a:off x="7302484" y="3663133"/>
            <a:ext cx="1738390" cy="769441"/>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sz="2200" dirty="0">
                <a:solidFill>
                  <a:srgbClr val="FF0000"/>
                </a:solidFill>
                <a:latin typeface="+mj-lt"/>
              </a:rPr>
              <a:t>Supply is more</a:t>
            </a:r>
            <a:r>
              <a:rPr lang="en-US" altLang="zh-HK" sz="2200" dirty="0">
                <a:solidFill>
                  <a:srgbClr val="FF0000"/>
                </a:solidFill>
                <a:latin typeface="+mj-lt"/>
                <a:sym typeface="Wingdings" panose="05000000000000000000" pitchFamily="2" charset="2"/>
              </a:rPr>
              <a:t> elastic  </a:t>
            </a:r>
            <a:endParaRPr lang="en-US" altLang="zh-HK" sz="2200" dirty="0">
              <a:solidFill>
                <a:srgbClr val="FF0000"/>
              </a:solidFill>
              <a:latin typeface="+mj-lt"/>
            </a:endParaRPr>
          </a:p>
        </p:txBody>
      </p:sp>
      <p:sp>
        <p:nvSpPr>
          <p:cNvPr id="17" name="內容版面配置區 2"/>
          <p:cNvSpPr txBox="1">
            <a:spLocks/>
          </p:cNvSpPr>
          <p:nvPr/>
        </p:nvSpPr>
        <p:spPr>
          <a:xfrm>
            <a:off x="5908874" y="2369559"/>
            <a:ext cx="3132000" cy="430887"/>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sz="2200" dirty="0">
                <a:solidFill>
                  <a:srgbClr val="FF0000"/>
                </a:solidFill>
                <a:latin typeface="+mj-lt"/>
              </a:rPr>
              <a:t>Demand is m</a:t>
            </a:r>
            <a:r>
              <a:rPr lang="en-US" altLang="zh-HK" sz="2200" dirty="0">
                <a:solidFill>
                  <a:srgbClr val="FF0000"/>
                </a:solidFill>
                <a:latin typeface="+mj-lt"/>
                <a:sym typeface="Wingdings" panose="05000000000000000000" pitchFamily="2" charset="2"/>
              </a:rPr>
              <a:t>ore elastic  </a:t>
            </a:r>
            <a:endParaRPr lang="en-US" altLang="zh-HK" sz="2200" dirty="0">
              <a:solidFill>
                <a:srgbClr val="FF0000"/>
              </a:solidFill>
              <a:latin typeface="+mj-lt"/>
            </a:endParaRPr>
          </a:p>
        </p:txBody>
      </p:sp>
      <p:sp>
        <p:nvSpPr>
          <p:cNvPr id="18" name="內容版面配置區 2"/>
          <p:cNvSpPr txBox="1">
            <a:spLocks/>
          </p:cNvSpPr>
          <p:nvPr/>
        </p:nvSpPr>
        <p:spPr>
          <a:xfrm>
            <a:off x="3968898" y="3284984"/>
            <a:ext cx="3132000" cy="430887"/>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sz="2200" dirty="0">
                <a:solidFill>
                  <a:srgbClr val="FF0000"/>
                </a:solidFill>
                <a:latin typeface="+mj-lt"/>
              </a:rPr>
              <a:t>Demand is less</a:t>
            </a:r>
            <a:r>
              <a:rPr lang="en-US" altLang="zh-HK" sz="2200" dirty="0">
                <a:solidFill>
                  <a:srgbClr val="FF0000"/>
                </a:solidFill>
                <a:latin typeface="+mj-lt"/>
                <a:sym typeface="Wingdings" panose="05000000000000000000" pitchFamily="2" charset="2"/>
              </a:rPr>
              <a:t> elastic  </a:t>
            </a:r>
            <a:endParaRPr lang="en-US" altLang="zh-HK" sz="2200" dirty="0">
              <a:solidFill>
                <a:srgbClr val="FF0000"/>
              </a:solidFill>
              <a:latin typeface="+mj-lt"/>
            </a:endParaRPr>
          </a:p>
        </p:txBody>
      </p:sp>
      <p:sp>
        <p:nvSpPr>
          <p:cNvPr id="20" name="內容版面配置區 2"/>
          <p:cNvSpPr txBox="1">
            <a:spLocks/>
          </p:cNvSpPr>
          <p:nvPr/>
        </p:nvSpPr>
        <p:spPr>
          <a:xfrm>
            <a:off x="7020272" y="2824515"/>
            <a:ext cx="1836000" cy="769441"/>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sz="2200" dirty="0">
                <a:solidFill>
                  <a:srgbClr val="FF0000"/>
                </a:solidFill>
                <a:latin typeface="+mj-lt"/>
              </a:rPr>
              <a:t>Supply is less</a:t>
            </a:r>
            <a:r>
              <a:rPr lang="en-US" altLang="zh-HK" sz="2200" dirty="0">
                <a:solidFill>
                  <a:srgbClr val="FF0000"/>
                </a:solidFill>
                <a:latin typeface="+mj-lt"/>
                <a:sym typeface="Wingdings" panose="05000000000000000000" pitchFamily="2" charset="2"/>
              </a:rPr>
              <a:t> elastic  </a:t>
            </a:r>
            <a:endParaRPr lang="en-US" altLang="zh-HK" sz="2200" dirty="0">
              <a:solidFill>
                <a:srgbClr val="FF0000"/>
              </a:solidFill>
              <a:latin typeface="+mj-lt"/>
            </a:endParaRPr>
          </a:p>
        </p:txBody>
      </p:sp>
      <p:sp>
        <p:nvSpPr>
          <p:cNvPr id="21" name="矩形 20"/>
          <p:cNvSpPr/>
          <p:nvPr/>
        </p:nvSpPr>
        <p:spPr>
          <a:xfrm>
            <a:off x="180000" y="2371154"/>
            <a:ext cx="383438" cy="461665"/>
          </a:xfrm>
          <a:prstGeom prst="rect">
            <a:avLst/>
          </a:prstGeom>
        </p:spPr>
        <p:txBody>
          <a:bodyPr wrap="none">
            <a:spAutoFit/>
          </a:bodyPr>
          <a:lstStyle/>
          <a:p>
            <a:pPr algn="ctr"/>
            <a:r>
              <a:rPr lang="en-US" altLang="zh-HK" sz="2400" b="1" dirty="0">
                <a:solidFill>
                  <a:srgbClr val="FF0000"/>
                </a:solidFill>
                <a:sym typeface="Wingdings 2"/>
              </a:rPr>
              <a:t></a:t>
            </a:r>
          </a:p>
        </p:txBody>
      </p:sp>
      <p:sp>
        <p:nvSpPr>
          <p:cNvPr id="22" name="矩形 21"/>
          <p:cNvSpPr/>
          <p:nvPr/>
        </p:nvSpPr>
        <p:spPr>
          <a:xfrm>
            <a:off x="180000" y="2811271"/>
            <a:ext cx="383438" cy="461665"/>
          </a:xfrm>
          <a:prstGeom prst="rect">
            <a:avLst/>
          </a:prstGeom>
        </p:spPr>
        <p:txBody>
          <a:bodyPr wrap="none">
            <a:spAutoFit/>
          </a:bodyPr>
          <a:lstStyle/>
          <a:p>
            <a:pPr algn="ctr"/>
            <a:r>
              <a:rPr lang="en-US" altLang="zh-HK" sz="2400" b="1" dirty="0">
                <a:solidFill>
                  <a:srgbClr val="FF0000"/>
                </a:solidFill>
                <a:sym typeface="Wingdings 2"/>
              </a:rPr>
              <a:t></a:t>
            </a:r>
          </a:p>
        </p:txBody>
      </p:sp>
      <p:sp>
        <p:nvSpPr>
          <p:cNvPr id="23" name="矩形 22"/>
          <p:cNvSpPr/>
          <p:nvPr/>
        </p:nvSpPr>
        <p:spPr>
          <a:xfrm>
            <a:off x="180000" y="3240377"/>
            <a:ext cx="383438" cy="461665"/>
          </a:xfrm>
          <a:prstGeom prst="rect">
            <a:avLst/>
          </a:prstGeom>
        </p:spPr>
        <p:txBody>
          <a:bodyPr wrap="none">
            <a:spAutoFit/>
          </a:bodyPr>
          <a:lstStyle/>
          <a:p>
            <a:pPr algn="ctr"/>
            <a:r>
              <a:rPr lang="en-US" altLang="zh-HK" sz="2400" b="1" dirty="0">
                <a:solidFill>
                  <a:srgbClr val="FF0000"/>
                </a:solidFill>
                <a:sym typeface="Wingdings 2"/>
              </a:rPr>
              <a:t></a:t>
            </a:r>
          </a:p>
        </p:txBody>
      </p:sp>
      <p:sp>
        <p:nvSpPr>
          <p:cNvPr id="24" name="矩形 23"/>
          <p:cNvSpPr/>
          <p:nvPr/>
        </p:nvSpPr>
        <p:spPr>
          <a:xfrm>
            <a:off x="51706" y="3717032"/>
            <a:ext cx="561372" cy="461665"/>
          </a:xfrm>
          <a:prstGeom prst="rect">
            <a:avLst/>
          </a:prstGeom>
        </p:spPr>
        <p:txBody>
          <a:bodyPr wrap="none">
            <a:spAutoFit/>
          </a:bodyPr>
          <a:lstStyle/>
          <a:p>
            <a:pPr algn="ctr"/>
            <a:r>
              <a:rPr lang="zh-HK" altLang="en-US" sz="2400" dirty="0">
                <a:solidFill>
                  <a:srgbClr val="FF0000"/>
                </a:solidFill>
                <a:sym typeface="Wingdings"/>
              </a:rPr>
              <a:t> ✔</a:t>
            </a:r>
          </a:p>
        </p:txBody>
      </p:sp>
    </p:spTree>
    <p:extLst>
      <p:ext uri="{BB962C8B-B14F-4D97-AF65-F5344CB8AC3E}">
        <p14:creationId xmlns:p14="http://schemas.microsoft.com/office/powerpoint/2010/main" val="73554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500"/>
                                        <p:tgtEl>
                                          <p:spTgt spid="2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t>Take this challenge 5.1 (cont’d)</a:t>
            </a:r>
            <a:br>
              <a:rPr lang="en-US" altLang="zh-HK" dirty="0"/>
            </a:br>
            <a:r>
              <a:rPr lang="en-US" altLang="zh-HK" dirty="0"/>
              <a:t>Reasons for a certain type of elasticity</a:t>
            </a:r>
            <a:endParaRPr lang="zh-HK" altLang="en-US" dirty="0"/>
          </a:p>
        </p:txBody>
      </p:sp>
      <p:sp>
        <p:nvSpPr>
          <p:cNvPr id="3" name="內容版面配置區 2"/>
          <p:cNvSpPr>
            <a:spLocks noGrp="1"/>
          </p:cNvSpPr>
          <p:nvPr>
            <p:ph idx="1"/>
          </p:nvPr>
        </p:nvSpPr>
        <p:spPr>
          <a:xfrm>
            <a:off x="457200" y="1196752"/>
            <a:ext cx="8229600" cy="2973122"/>
          </a:xfrm>
        </p:spPr>
        <p:txBody>
          <a:bodyPr/>
          <a:lstStyle/>
          <a:p>
            <a:r>
              <a:rPr lang="en-US" altLang="zh-HK" dirty="0"/>
              <a:t>As Good X has become popular, its price and quantity transacted changes by 12% and 24%, respectively. Which of the following best explains the above changes?</a:t>
            </a:r>
          </a:p>
          <a:p>
            <a:pPr>
              <a:tabLst>
                <a:tab pos="447675" algn="l"/>
              </a:tabLst>
            </a:pPr>
            <a:r>
              <a:rPr lang="en-US" altLang="zh-HK" dirty="0"/>
              <a:t>A.	Good X has many close substitutes.</a:t>
            </a:r>
          </a:p>
          <a:p>
            <a:pPr>
              <a:tabLst>
                <a:tab pos="447675" algn="l"/>
              </a:tabLst>
            </a:pPr>
            <a:r>
              <a:rPr lang="en-US" altLang="zh-HK" dirty="0"/>
              <a:t>B.	It is not easy to enter the market for Good X.</a:t>
            </a:r>
          </a:p>
          <a:p>
            <a:pPr>
              <a:tabLst>
                <a:tab pos="447675" algn="l"/>
              </a:tabLst>
            </a:pPr>
            <a:r>
              <a:rPr lang="en-US" altLang="zh-HK" dirty="0"/>
              <a:t>C.	Good X is a necessity.</a:t>
            </a:r>
          </a:p>
          <a:p>
            <a:pPr>
              <a:tabLst>
                <a:tab pos="447675" algn="l"/>
              </a:tabLst>
            </a:pPr>
            <a:r>
              <a:rPr lang="en-US" altLang="zh-HK" dirty="0"/>
              <a:t>D.	It is easy to obtain the raw material for Good X.</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132</a:t>
            </a:fld>
            <a:endParaRPr lang="zh-HK" altLang="en-US" dirty="0"/>
          </a:p>
        </p:txBody>
      </p:sp>
      <p:sp>
        <p:nvSpPr>
          <p:cNvPr id="5" name="內容版面配置區 2"/>
          <p:cNvSpPr txBox="1">
            <a:spLocks/>
          </p:cNvSpPr>
          <p:nvPr/>
        </p:nvSpPr>
        <p:spPr>
          <a:xfrm>
            <a:off x="457200" y="4293096"/>
            <a:ext cx="8229600" cy="1643527"/>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7030A0"/>
                </a:solidFill>
              </a:rPr>
              <a:t>Question analysis:</a:t>
            </a:r>
          </a:p>
          <a:p>
            <a:r>
              <a:rPr lang="en-US" altLang="zh-HK" dirty="0"/>
              <a:t>The question only requires students to choose the option which best explains the type of supply (or demand) elasticity. </a:t>
            </a:r>
            <a:endParaRPr lang="zh-HK" altLang="en-US" dirty="0"/>
          </a:p>
        </p:txBody>
      </p:sp>
      <p:sp>
        <p:nvSpPr>
          <p:cNvPr id="6" name="文字方塊 5"/>
          <p:cNvSpPr txBox="1"/>
          <p:nvPr/>
        </p:nvSpPr>
        <p:spPr>
          <a:xfrm>
            <a:off x="2628000" y="1988840"/>
            <a:ext cx="4500000" cy="360000"/>
          </a:xfrm>
          <a:prstGeom prst="rect">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Tree>
    <p:extLst>
      <p:ext uri="{BB962C8B-B14F-4D97-AF65-F5344CB8AC3E}">
        <p14:creationId xmlns:p14="http://schemas.microsoft.com/office/powerpoint/2010/main" val="236294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t>Take this challenge 5.1 (cont’d)</a:t>
            </a:r>
            <a:br>
              <a:rPr lang="en-US" altLang="zh-HK" dirty="0"/>
            </a:br>
            <a:r>
              <a:rPr lang="en-US" altLang="zh-HK" dirty="0"/>
              <a:t>Reasons for a certain type of elasticity</a:t>
            </a:r>
            <a:endParaRPr lang="zh-HK" altLang="en-US" dirty="0"/>
          </a:p>
        </p:txBody>
      </p:sp>
      <p:sp>
        <p:nvSpPr>
          <p:cNvPr id="3" name="內容版面配置區 2"/>
          <p:cNvSpPr>
            <a:spLocks noGrp="1"/>
          </p:cNvSpPr>
          <p:nvPr>
            <p:ph idx="1"/>
          </p:nvPr>
        </p:nvSpPr>
        <p:spPr>
          <a:xfrm>
            <a:off x="457200" y="1196752"/>
            <a:ext cx="8229600" cy="2973122"/>
          </a:xfrm>
        </p:spPr>
        <p:txBody>
          <a:bodyPr/>
          <a:lstStyle/>
          <a:p>
            <a:r>
              <a:rPr lang="en-US" altLang="zh-HK" dirty="0"/>
              <a:t>As Good X has become popular, its price and quantity transacted changes by 12% and 24%, respectively. Which of the following best explains the above changes?</a:t>
            </a:r>
          </a:p>
          <a:p>
            <a:pPr>
              <a:tabLst>
                <a:tab pos="447675" algn="l"/>
              </a:tabLst>
            </a:pPr>
            <a:r>
              <a:rPr lang="en-US" altLang="zh-HK" dirty="0"/>
              <a:t>A.	Good X has many close substitutes.</a:t>
            </a:r>
          </a:p>
          <a:p>
            <a:pPr>
              <a:tabLst>
                <a:tab pos="447675" algn="l"/>
              </a:tabLst>
            </a:pPr>
            <a:r>
              <a:rPr lang="en-US" altLang="zh-HK" dirty="0"/>
              <a:t>B.	It is not easy to enter the market for Good X.</a:t>
            </a:r>
          </a:p>
          <a:p>
            <a:pPr>
              <a:tabLst>
                <a:tab pos="447675" algn="l"/>
              </a:tabLst>
            </a:pPr>
            <a:r>
              <a:rPr lang="en-US" altLang="zh-HK" dirty="0"/>
              <a:t>C.	Good X is a necessity.</a:t>
            </a:r>
          </a:p>
          <a:p>
            <a:pPr>
              <a:tabLst>
                <a:tab pos="447675" algn="l"/>
              </a:tabLst>
            </a:pPr>
            <a:r>
              <a:rPr lang="en-US" altLang="zh-HK" dirty="0"/>
              <a:t>D.	It is easy to obtain the raw material for Good X.</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133</a:t>
            </a:fld>
            <a:endParaRPr lang="zh-HK" altLang="en-US" dirty="0"/>
          </a:p>
        </p:txBody>
      </p:sp>
      <p:sp>
        <p:nvSpPr>
          <p:cNvPr id="5" name="內容版面配置區 2"/>
          <p:cNvSpPr txBox="1">
            <a:spLocks/>
          </p:cNvSpPr>
          <p:nvPr/>
        </p:nvSpPr>
        <p:spPr>
          <a:xfrm>
            <a:off x="457200" y="4293096"/>
            <a:ext cx="8229600" cy="1643527"/>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7030A0"/>
                </a:solidFill>
              </a:rPr>
              <a:t>Question analysis:</a:t>
            </a:r>
          </a:p>
          <a:p>
            <a:r>
              <a:rPr lang="en-US" altLang="zh-HK" dirty="0"/>
              <a:t>In this case, as the </a:t>
            </a:r>
            <a:r>
              <a:rPr lang="en-US" altLang="zh-HK" b="1" dirty="0">
                <a:solidFill>
                  <a:srgbClr val="0070C0"/>
                </a:solidFill>
              </a:rPr>
              <a:t>supply is elastic</a:t>
            </a:r>
            <a:r>
              <a:rPr lang="en-US" altLang="zh-HK" dirty="0"/>
              <a:t>, the correct answer should be the option for which the supply tends to be more elastic.</a:t>
            </a:r>
            <a:endParaRPr lang="zh-HK" altLang="en-US" dirty="0"/>
          </a:p>
        </p:txBody>
      </p:sp>
      <p:sp>
        <p:nvSpPr>
          <p:cNvPr id="7" name="橢圓 6"/>
          <p:cNvSpPr/>
          <p:nvPr/>
        </p:nvSpPr>
        <p:spPr>
          <a:xfrm>
            <a:off x="396200" y="3645024"/>
            <a:ext cx="504056" cy="49402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193587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en-US" altLang="zh-HK" dirty="0"/>
              <a:t>Test yourself 5.</a:t>
            </a:r>
            <a:r>
              <a:rPr lang="en-US" altLang="zh-TW" dirty="0"/>
              <a:t>3</a:t>
            </a:r>
            <a:endParaRPr lang="zh-HK" altLang="en-US" sz="2700" dirty="0"/>
          </a:p>
        </p:txBody>
      </p:sp>
      <p:sp>
        <p:nvSpPr>
          <p:cNvPr id="3" name="內容版面配置區 2"/>
          <p:cNvSpPr>
            <a:spLocks noGrp="1"/>
          </p:cNvSpPr>
          <p:nvPr>
            <p:ph idx="1"/>
          </p:nvPr>
        </p:nvSpPr>
        <p:spPr>
          <a:xfrm>
            <a:off x="457200" y="1196752"/>
            <a:ext cx="8229600" cy="1643527"/>
          </a:xfrm>
        </p:spPr>
        <p:txBody>
          <a:bodyPr/>
          <a:lstStyle/>
          <a:p>
            <a:r>
              <a:rPr lang="en-US" altLang="zh-HK" dirty="0"/>
              <a:t>Suppose the value of demand elasticity is 1.5, and the price has increased from $4 to $5.</a:t>
            </a:r>
          </a:p>
          <a:p>
            <a:pPr>
              <a:tabLst>
                <a:tab pos="355600" algn="l"/>
              </a:tabLst>
            </a:pPr>
            <a:r>
              <a:rPr lang="en-US" altLang="zh-TW" dirty="0"/>
              <a:t>a.	What will the percentage change in the quantity 	demanded be?</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14</a:t>
            </a:fld>
            <a:endParaRPr lang="zh-HK" altLang="en-US" dirty="0"/>
          </a:p>
        </p:txBody>
      </p:sp>
      <p:sp>
        <p:nvSpPr>
          <p:cNvPr id="59" name="內容版面配置區 2"/>
          <p:cNvSpPr txBox="1">
            <a:spLocks/>
          </p:cNvSpPr>
          <p:nvPr/>
        </p:nvSpPr>
        <p:spPr>
          <a:xfrm>
            <a:off x="828000" y="4869160"/>
            <a:ext cx="7297256" cy="461665"/>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(Note that the negative sign cannot be neglected.)</a:t>
            </a:r>
          </a:p>
        </p:txBody>
      </p:sp>
      <p:grpSp>
        <p:nvGrpSpPr>
          <p:cNvPr id="6" name="群組 5"/>
          <p:cNvGrpSpPr/>
          <p:nvPr/>
        </p:nvGrpSpPr>
        <p:grpSpPr>
          <a:xfrm>
            <a:off x="782025" y="2852936"/>
            <a:ext cx="1845759" cy="1152360"/>
            <a:chOff x="241841" y="3140736"/>
            <a:chExt cx="1845759" cy="1152360"/>
          </a:xfrm>
        </p:grpSpPr>
        <p:sp>
          <p:nvSpPr>
            <p:cNvPr id="32" name="內容版面配置區 2"/>
            <p:cNvSpPr txBox="1">
              <a:spLocks/>
            </p:cNvSpPr>
            <p:nvPr/>
          </p:nvSpPr>
          <p:spPr bwMode="auto">
            <a:xfrm>
              <a:off x="241841" y="3358058"/>
              <a:ext cx="801767" cy="9350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E</a:t>
              </a:r>
              <a:r>
                <a:rPr lang="en-US" altLang="zh-HK" baseline="-25000" dirty="0">
                  <a:solidFill>
                    <a:srgbClr val="FF0000"/>
                  </a:solidFill>
                  <a:latin typeface="Arial" panose="020B0604020202020204" pitchFamily="34" charset="0"/>
                  <a:cs typeface="Arial" panose="020B0604020202020204" pitchFamily="34" charset="0"/>
                </a:rPr>
                <a:t>d</a:t>
              </a:r>
              <a:r>
                <a:rPr lang="en-US" altLang="zh-HK"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zh-HK"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35" name="內容版面配置區 2"/>
            <p:cNvSpPr txBox="1">
              <a:spLocks/>
            </p:cNvSpPr>
            <p:nvPr/>
          </p:nvSpPr>
          <p:spPr bwMode="auto">
            <a:xfrm>
              <a:off x="944106" y="3140736"/>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a:t>
              </a:r>
              <a:r>
                <a:rPr lang="el-GR" altLang="zh-HK" dirty="0">
                  <a:solidFill>
                    <a:srgbClr val="FF0000"/>
                  </a:solidFill>
                  <a:latin typeface="Arial" panose="020B0604020202020204" pitchFamily="34" charset="0"/>
                  <a:cs typeface="Arial" panose="020B0604020202020204" pitchFamily="34" charset="0"/>
                </a:rPr>
                <a:t>Δ</a:t>
              </a:r>
              <a:r>
                <a:rPr lang="en-US" altLang="zh-HK" dirty="0" err="1">
                  <a:solidFill>
                    <a:srgbClr val="FF0000"/>
                  </a:solidFill>
                  <a:latin typeface="Arial" panose="020B0604020202020204" pitchFamily="34" charset="0"/>
                  <a:cs typeface="Arial" panose="020B0604020202020204" pitchFamily="34" charset="0"/>
                </a:rPr>
                <a:t>Q</a:t>
              </a:r>
              <a:r>
                <a:rPr lang="en-US" altLang="zh-HK" baseline="-25000" dirty="0" err="1">
                  <a:solidFill>
                    <a:srgbClr val="FF0000"/>
                  </a:solidFill>
                  <a:latin typeface="Arial" panose="020B0604020202020204" pitchFamily="34" charset="0"/>
                  <a:cs typeface="Arial" panose="020B0604020202020204" pitchFamily="34" charset="0"/>
                </a:rPr>
                <a:t>d</a:t>
              </a:r>
              <a:r>
                <a:rPr lang="en-US" altLang="zh-HK"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36" name="內容版面配置區 2"/>
            <p:cNvSpPr txBox="1">
              <a:spLocks/>
            </p:cNvSpPr>
            <p:nvPr/>
          </p:nvSpPr>
          <p:spPr bwMode="auto">
            <a:xfrm>
              <a:off x="944106" y="3588717"/>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a:t>
              </a:r>
              <a:r>
                <a:rPr lang="el-GR" altLang="zh-HK" dirty="0">
                  <a:solidFill>
                    <a:srgbClr val="FF0000"/>
                  </a:solidFill>
                  <a:latin typeface="Arial" panose="020B0604020202020204" pitchFamily="34" charset="0"/>
                  <a:cs typeface="Arial" panose="020B0604020202020204" pitchFamily="34" charset="0"/>
                </a:rPr>
                <a:t>Δ</a:t>
              </a:r>
              <a:r>
                <a:rPr lang="en-US" altLang="zh-HK" dirty="0">
                  <a:solidFill>
                    <a:srgbClr val="FF0000"/>
                  </a:solidFill>
                  <a:latin typeface="Arial" panose="020B0604020202020204" pitchFamily="34" charset="0"/>
                  <a:cs typeface="Arial" panose="020B0604020202020204" pitchFamily="34" charset="0"/>
                </a:rPr>
                <a:t>P</a:t>
              </a:r>
              <a:endParaRPr lang="en-US" altLang="zh-HK" kern="0" dirty="0">
                <a:solidFill>
                  <a:srgbClr val="FF0000"/>
                </a:solidFill>
                <a:latin typeface="Arial" panose="020B0604020202020204" pitchFamily="34" charset="0"/>
                <a:cs typeface="Arial" panose="020B0604020202020204" pitchFamily="34" charset="0"/>
              </a:endParaRPr>
            </a:p>
          </p:txBody>
        </p:sp>
        <p:cxnSp>
          <p:nvCxnSpPr>
            <p:cNvPr id="39" name="直線接點 38"/>
            <p:cNvCxnSpPr/>
            <p:nvPr/>
          </p:nvCxnSpPr>
          <p:spPr bwMode="auto">
            <a:xfrm>
              <a:off x="971600" y="3573016"/>
              <a:ext cx="11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 name="內容版面配置區 2"/>
          <p:cNvSpPr txBox="1">
            <a:spLocks/>
          </p:cNvSpPr>
          <p:nvPr/>
        </p:nvSpPr>
        <p:spPr>
          <a:xfrm>
            <a:off x="827584" y="3789040"/>
            <a:ext cx="7488832" cy="461665"/>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ea typeface="Arial Unicode MS" panose="020B0604020202020204" pitchFamily="34" charset="-120"/>
              </a:rPr>
              <a:t>–1.5 = %</a:t>
            </a:r>
            <a:r>
              <a:rPr lang="el-GR" altLang="zh-HK" dirty="0">
                <a:solidFill>
                  <a:srgbClr val="FF0000"/>
                </a:solidFill>
              </a:rPr>
              <a:t>Δ</a:t>
            </a:r>
            <a:r>
              <a:rPr lang="en-US" altLang="zh-HK" dirty="0" err="1">
                <a:solidFill>
                  <a:srgbClr val="FF0000"/>
                </a:solidFill>
                <a:ea typeface="Arial Unicode MS" panose="020B0604020202020204" pitchFamily="34" charset="-120"/>
              </a:rPr>
              <a:t>Q</a:t>
            </a:r>
            <a:r>
              <a:rPr lang="en-US" altLang="zh-HK" baseline="-25000" dirty="0" err="1">
                <a:solidFill>
                  <a:srgbClr val="FF0000"/>
                </a:solidFill>
              </a:rPr>
              <a:t>d</a:t>
            </a:r>
            <a:r>
              <a:rPr lang="en-US" altLang="zh-HK" dirty="0">
                <a:solidFill>
                  <a:srgbClr val="FF0000"/>
                </a:solidFill>
                <a:ea typeface="Arial Unicode MS" panose="020B0604020202020204" pitchFamily="34" charset="-120"/>
              </a:rPr>
              <a:t> / 22.2%</a:t>
            </a:r>
          </a:p>
        </p:txBody>
      </p:sp>
      <p:sp>
        <p:nvSpPr>
          <p:cNvPr id="60" name="內容版面配置區 2"/>
          <p:cNvSpPr txBox="1">
            <a:spLocks/>
          </p:cNvSpPr>
          <p:nvPr/>
        </p:nvSpPr>
        <p:spPr>
          <a:xfrm>
            <a:off x="827584" y="4365104"/>
            <a:ext cx="7488832" cy="461665"/>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ea typeface="Arial Unicode MS" panose="020B0604020202020204" pitchFamily="34" charset="-120"/>
              </a:rPr>
              <a:t>%</a:t>
            </a:r>
            <a:r>
              <a:rPr lang="el-GR" altLang="zh-HK" dirty="0">
                <a:solidFill>
                  <a:srgbClr val="FF0000"/>
                </a:solidFill>
              </a:rPr>
              <a:t>Δ</a:t>
            </a:r>
            <a:r>
              <a:rPr lang="en-US" altLang="zh-HK" dirty="0" err="1">
                <a:solidFill>
                  <a:srgbClr val="FF0000"/>
                </a:solidFill>
                <a:ea typeface="Arial Unicode MS" panose="020B0604020202020204" pitchFamily="34" charset="-120"/>
              </a:rPr>
              <a:t>Q</a:t>
            </a:r>
            <a:r>
              <a:rPr lang="en-US" altLang="zh-HK" baseline="-25000" dirty="0" err="1">
                <a:solidFill>
                  <a:srgbClr val="FF0000"/>
                </a:solidFill>
              </a:rPr>
              <a:t>d</a:t>
            </a:r>
            <a:r>
              <a:rPr lang="en-US" altLang="zh-HK" dirty="0">
                <a:solidFill>
                  <a:srgbClr val="FF0000"/>
                </a:solidFill>
                <a:ea typeface="Arial Unicode MS" panose="020B0604020202020204" pitchFamily="34" charset="-120"/>
              </a:rPr>
              <a:t> = –33.3%</a:t>
            </a:r>
          </a:p>
        </p:txBody>
      </p:sp>
    </p:spTree>
    <p:extLst>
      <p:ext uri="{BB962C8B-B14F-4D97-AF65-F5344CB8AC3E}">
        <p14:creationId xmlns:p14="http://schemas.microsoft.com/office/powerpoint/2010/main" val="2678806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43" grpId="0"/>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en-US" altLang="zh-HK" dirty="0"/>
              <a:t>Test yourself 5.</a:t>
            </a:r>
            <a:r>
              <a:rPr lang="en-US" altLang="zh-TW" dirty="0"/>
              <a:t>3 </a:t>
            </a:r>
            <a:r>
              <a:rPr lang="en-US" altLang="zh-HK" dirty="0"/>
              <a:t>(cont’d) </a:t>
            </a:r>
            <a:endParaRPr lang="zh-HK" altLang="en-US" dirty="0"/>
          </a:p>
        </p:txBody>
      </p:sp>
      <p:sp>
        <p:nvSpPr>
          <p:cNvPr id="3" name="內容版面配置區 2"/>
          <p:cNvSpPr>
            <a:spLocks noGrp="1"/>
          </p:cNvSpPr>
          <p:nvPr>
            <p:ph idx="1"/>
          </p:nvPr>
        </p:nvSpPr>
        <p:spPr>
          <a:xfrm>
            <a:off x="457200" y="1196752"/>
            <a:ext cx="8229600" cy="2012859"/>
          </a:xfrm>
        </p:spPr>
        <p:txBody>
          <a:bodyPr/>
          <a:lstStyle/>
          <a:p>
            <a:r>
              <a:rPr lang="en-US" altLang="zh-HK" dirty="0"/>
              <a:t>Suppose the value of demand elasticity is 1.5, and the price has increased from $4 to $5.</a:t>
            </a:r>
          </a:p>
          <a:p>
            <a:pPr>
              <a:tabLst>
                <a:tab pos="355600" algn="l"/>
              </a:tabLst>
            </a:pPr>
            <a:r>
              <a:rPr lang="en-US" altLang="zh-TW" dirty="0"/>
              <a:t>b.	What about the change in the amount of quantity 	demanded? What information do you need to find out 	the change in the amount of quantity demanded?</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15</a:t>
            </a:fld>
            <a:endParaRPr lang="zh-HK" altLang="en-US" dirty="0"/>
          </a:p>
        </p:txBody>
      </p:sp>
      <p:sp>
        <p:nvSpPr>
          <p:cNvPr id="59" name="內容版面配置區 2"/>
          <p:cNvSpPr txBox="1">
            <a:spLocks/>
          </p:cNvSpPr>
          <p:nvPr/>
        </p:nvSpPr>
        <p:spPr>
          <a:xfrm>
            <a:off x="803136" y="3212976"/>
            <a:ext cx="7513280" cy="1569660"/>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Unknown. To find out the change in the amount of quantity demanded, we need to know either the original amount of quantity demanded or the final amount of quantity demanded.</a:t>
            </a:r>
          </a:p>
        </p:txBody>
      </p:sp>
    </p:spTree>
    <p:extLst>
      <p:ext uri="{BB962C8B-B14F-4D97-AF65-F5344CB8AC3E}">
        <p14:creationId xmlns:p14="http://schemas.microsoft.com/office/powerpoint/2010/main" val="2678806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5.2	Types of price elasticity of demand</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16</a:t>
            </a:fld>
            <a:endParaRPr lang="zh-HK" altLang="en-US" dirty="0"/>
          </a:p>
        </p:txBody>
      </p:sp>
      <p:sp>
        <p:nvSpPr>
          <p:cNvPr id="4" name="內容版面配置區 3"/>
          <p:cNvSpPr>
            <a:spLocks noGrp="1"/>
          </p:cNvSpPr>
          <p:nvPr>
            <p:ph idx="1"/>
          </p:nvPr>
        </p:nvSpPr>
        <p:spPr>
          <a:xfrm>
            <a:off x="395536" y="2348880"/>
            <a:ext cx="6768752" cy="1029476"/>
          </a:xfrm>
        </p:spPr>
        <p:txBody>
          <a:bodyPr/>
          <a:lstStyle/>
          <a:p>
            <a:r>
              <a:rPr lang="en-US" altLang="zh-HK" dirty="0"/>
              <a:t>The numerical value of E</a:t>
            </a:r>
            <a:r>
              <a:rPr lang="en-US" altLang="zh-HK" baseline="-25000" dirty="0"/>
              <a:t>d</a:t>
            </a:r>
            <a:r>
              <a:rPr lang="en-US" altLang="zh-HK" dirty="0"/>
              <a:t> ranges from </a:t>
            </a:r>
            <a:br>
              <a:rPr lang="en-US" altLang="zh-HK" dirty="0"/>
            </a:br>
            <a:r>
              <a:rPr lang="en-US" altLang="zh-HK" dirty="0"/>
              <a:t>0 to infinity (i.e., 0 </a:t>
            </a:r>
            <a:r>
              <a:rPr lang="en-US" altLang="zh-HK" b="1" dirty="0">
                <a:sym typeface="Symbol"/>
              </a:rPr>
              <a:t></a:t>
            </a:r>
            <a:r>
              <a:rPr lang="en-US" altLang="zh-HK" dirty="0"/>
              <a:t> E</a:t>
            </a:r>
            <a:r>
              <a:rPr lang="en-US" altLang="zh-HK" baseline="-25000" dirty="0"/>
              <a:t>d</a:t>
            </a:r>
            <a:r>
              <a:rPr lang="en-US" altLang="zh-HK" dirty="0"/>
              <a:t> </a:t>
            </a:r>
            <a:r>
              <a:rPr lang="en-US" altLang="zh-HK" b="1" dirty="0">
                <a:sym typeface="Symbol"/>
              </a:rPr>
              <a:t> </a:t>
            </a:r>
            <a:r>
              <a:rPr lang="en-US" altLang="zh-HK" dirty="0">
                <a:latin typeface="Verdana" panose="020B0604030504040204" pitchFamily="34" charset="0"/>
                <a:ea typeface="Verdana" panose="020B0604030504040204" pitchFamily="34" charset="0"/>
              </a:rPr>
              <a:t>∞</a:t>
            </a:r>
            <a:r>
              <a:rPr lang="en-US" altLang="zh-HK" dirty="0"/>
              <a:t>).</a:t>
            </a:r>
          </a:p>
        </p:txBody>
      </p:sp>
    </p:spTree>
    <p:extLst>
      <p:ext uri="{BB962C8B-B14F-4D97-AF65-F5344CB8AC3E}">
        <p14:creationId xmlns:p14="http://schemas.microsoft.com/office/powerpoint/2010/main" val="1207332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17</a:t>
            </a:fld>
            <a:endParaRPr lang="zh-HK" altLang="en-US" dirty="0"/>
          </a:p>
        </p:txBody>
      </p:sp>
      <p:sp>
        <p:nvSpPr>
          <p:cNvPr id="3" name="內容版面配置區 2"/>
          <p:cNvSpPr>
            <a:spLocks noGrp="1"/>
          </p:cNvSpPr>
          <p:nvPr>
            <p:ph idx="1"/>
          </p:nvPr>
        </p:nvSpPr>
        <p:spPr>
          <a:xfrm>
            <a:off x="457200" y="1196752"/>
            <a:ext cx="8229600" cy="2086725"/>
          </a:xfrm>
        </p:spPr>
        <p:txBody>
          <a:bodyPr/>
          <a:lstStyle/>
          <a:p>
            <a:r>
              <a:rPr lang="en-US" altLang="zh-HK" dirty="0"/>
              <a:t>Demand is perfectly inelastic if the quantity demanded </a:t>
            </a:r>
            <a:r>
              <a:rPr lang="en-US" altLang="zh-HK" b="1" dirty="0">
                <a:solidFill>
                  <a:schemeClr val="accent6">
                    <a:lumMod val="75000"/>
                  </a:schemeClr>
                </a:solidFill>
              </a:rPr>
              <a:t>remains unchanged </a:t>
            </a:r>
            <a:r>
              <a:rPr lang="en-US" altLang="zh-HK" dirty="0"/>
              <a:t>(i.e., %</a:t>
            </a:r>
            <a:r>
              <a:rPr lang="el-GR" altLang="zh-HK" dirty="0"/>
              <a:t>Δ</a:t>
            </a:r>
            <a:r>
              <a:rPr lang="en-US" altLang="zh-HK" dirty="0" err="1"/>
              <a:t>Q</a:t>
            </a:r>
            <a:r>
              <a:rPr lang="en-US" altLang="zh-HK" baseline="-25000" dirty="0" err="1"/>
              <a:t>d</a:t>
            </a:r>
            <a:r>
              <a:rPr lang="en-US" altLang="zh-HK" dirty="0"/>
              <a:t> = 0) when there is a change in price. </a:t>
            </a:r>
          </a:p>
          <a:p>
            <a:pPr>
              <a:tabLst>
                <a:tab pos="355600" algn="l"/>
              </a:tabLst>
            </a:pPr>
            <a:r>
              <a:rPr lang="en-US" altLang="zh-HK" dirty="0">
                <a:sym typeface="Wingdings" panose="05000000000000000000" pitchFamily="2" charset="2"/>
              </a:rPr>
              <a:t>	</a:t>
            </a:r>
            <a:r>
              <a:rPr lang="en-US" altLang="zh-HK" dirty="0"/>
              <a:t>E</a:t>
            </a:r>
            <a:r>
              <a:rPr lang="en-US" altLang="zh-HK" baseline="-25000" dirty="0"/>
              <a:t>d</a:t>
            </a:r>
            <a:r>
              <a:rPr lang="en-US" altLang="zh-HK" dirty="0"/>
              <a:t> = 0</a:t>
            </a:r>
          </a:p>
          <a:p>
            <a:pPr>
              <a:tabLst>
                <a:tab pos="355600" algn="l"/>
              </a:tabLst>
            </a:pPr>
            <a:r>
              <a:rPr lang="en-US" altLang="zh-HK" dirty="0">
                <a:sym typeface="Wingdings" panose="05000000000000000000" pitchFamily="2" charset="2"/>
              </a:rPr>
              <a:t> </a:t>
            </a:r>
            <a:r>
              <a:rPr lang="en-US" altLang="zh-HK" b="1" dirty="0">
                <a:solidFill>
                  <a:schemeClr val="accent6">
                    <a:lumMod val="75000"/>
                  </a:schemeClr>
                </a:solidFill>
                <a:sym typeface="Wingdings" panose="05000000000000000000" pitchFamily="2" charset="2"/>
              </a:rPr>
              <a:t>A</a:t>
            </a:r>
            <a:r>
              <a:rPr lang="en-US" altLang="zh-HK" dirty="0"/>
              <a:t> </a:t>
            </a:r>
            <a:r>
              <a:rPr lang="en-US" altLang="zh-HK" b="1" dirty="0">
                <a:solidFill>
                  <a:schemeClr val="accent6">
                    <a:lumMod val="75000"/>
                  </a:schemeClr>
                </a:solidFill>
              </a:rPr>
              <a:t>vertical demand curve</a:t>
            </a:r>
            <a:endParaRPr lang="zh-HK" altLang="en-US" dirty="0"/>
          </a:p>
        </p:txBody>
      </p:sp>
      <p:sp>
        <p:nvSpPr>
          <p:cNvPr id="4" name="標題 3"/>
          <p:cNvSpPr>
            <a:spLocks noGrp="1"/>
          </p:cNvSpPr>
          <p:nvPr>
            <p:ph type="title"/>
          </p:nvPr>
        </p:nvSpPr>
        <p:spPr/>
        <p:txBody>
          <a:bodyPr/>
          <a:lstStyle/>
          <a:p>
            <a:r>
              <a:rPr lang="en-US" altLang="zh-HK" sz="3200" dirty="0"/>
              <a:t>A.	Perfectly inelastic demand (E</a:t>
            </a:r>
            <a:r>
              <a:rPr lang="en-US" altLang="zh-HK" sz="3200" baseline="-25000" dirty="0"/>
              <a:t>d</a:t>
            </a:r>
            <a:r>
              <a:rPr lang="en-US" altLang="zh-HK" sz="3200" dirty="0"/>
              <a:t> = 0)</a:t>
            </a:r>
            <a:endParaRPr lang="zh-HK" altLang="en-US" sz="3200" dirty="0"/>
          </a:p>
        </p:txBody>
      </p:sp>
      <p:grpSp>
        <p:nvGrpSpPr>
          <p:cNvPr id="5" name="群組 6"/>
          <p:cNvGrpSpPr>
            <a:grpSpLocks/>
          </p:cNvGrpSpPr>
          <p:nvPr/>
        </p:nvGrpSpPr>
        <p:grpSpPr bwMode="auto">
          <a:xfrm>
            <a:off x="468313" y="3428999"/>
            <a:ext cx="4463727" cy="2728878"/>
            <a:chOff x="610395" y="2969418"/>
            <a:chExt cx="4463728" cy="2728878"/>
          </a:xfrm>
        </p:grpSpPr>
        <p:grpSp>
          <p:nvGrpSpPr>
            <p:cNvPr id="8" name="群組 11"/>
            <p:cNvGrpSpPr>
              <a:grpSpLocks/>
            </p:cNvGrpSpPr>
            <p:nvPr/>
          </p:nvGrpSpPr>
          <p:grpSpPr bwMode="auto">
            <a:xfrm>
              <a:off x="610395" y="2969418"/>
              <a:ext cx="4463728" cy="2728878"/>
              <a:chOff x="2608251" y="3141658"/>
              <a:chExt cx="4462911" cy="2728220"/>
            </a:xfrm>
          </p:grpSpPr>
          <p:grpSp>
            <p:nvGrpSpPr>
              <p:cNvPr id="10" name="群組 1"/>
              <p:cNvGrpSpPr>
                <a:grpSpLocks/>
              </p:cNvGrpSpPr>
              <p:nvPr/>
            </p:nvGrpSpPr>
            <p:grpSpPr bwMode="auto">
              <a:xfrm>
                <a:off x="2608251" y="3141658"/>
                <a:ext cx="3549003" cy="2666357"/>
                <a:chOff x="2608251" y="3141658"/>
                <a:chExt cx="3549003" cy="2666357"/>
              </a:xfrm>
            </p:grpSpPr>
            <p:cxnSp>
              <p:nvCxnSpPr>
                <p:cNvPr id="12" name="直線接點 11"/>
                <p:cNvCxnSpPr/>
                <p:nvPr/>
              </p:nvCxnSpPr>
              <p:spPr bwMode="auto">
                <a:xfrm>
                  <a:off x="3124094" y="3468604"/>
                  <a:ext cx="0" cy="197913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auto">
                <a:xfrm flipH="1">
                  <a:off x="3124094" y="5439804"/>
                  <a:ext cx="26379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bwMode="auto">
                <a:xfrm>
                  <a:off x="2881251" y="5290615"/>
                  <a:ext cx="526954" cy="369799"/>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15" name="文字方塊 14"/>
                <p:cNvSpPr txBox="1"/>
                <p:nvPr/>
              </p:nvSpPr>
              <p:spPr bwMode="auto">
                <a:xfrm>
                  <a:off x="5704898" y="5244589"/>
                  <a:ext cx="452356" cy="369798"/>
                </a:xfrm>
                <a:prstGeom prst="rect">
                  <a:avLst/>
                </a:prstGeom>
                <a:noFill/>
              </p:spPr>
              <p:txBody>
                <a:bodyPr>
                  <a:spAutoFit/>
                </a:bodyPr>
                <a:lstStyle/>
                <a:p>
                  <a:pPr>
                    <a:defRPr/>
                  </a:pPr>
                  <a:r>
                    <a:rPr lang="en-US" altLang="zh-HK" sz="1800" dirty="0">
                      <a:latin typeface="+mj-lt"/>
                    </a:rPr>
                    <a:t>Q</a:t>
                  </a:r>
                  <a:endParaRPr lang="zh-HK" altLang="en-US" sz="1800" dirty="0">
                    <a:latin typeface="+mj-lt"/>
                  </a:endParaRPr>
                </a:p>
              </p:txBody>
            </p:sp>
            <p:sp>
              <p:nvSpPr>
                <p:cNvPr id="16" name="文字方塊 15"/>
                <p:cNvSpPr txBox="1"/>
                <p:nvPr/>
              </p:nvSpPr>
              <p:spPr bwMode="auto">
                <a:xfrm>
                  <a:off x="2608251" y="3141658"/>
                  <a:ext cx="1269769" cy="368211"/>
                </a:xfrm>
                <a:prstGeom prst="rect">
                  <a:avLst/>
                </a:prstGeom>
                <a:noFill/>
              </p:spPr>
              <p:txBody>
                <a:bodyPr>
                  <a:spAutoFit/>
                </a:bodyPr>
                <a:lstStyle/>
                <a:p>
                  <a:pPr>
                    <a:defRPr/>
                  </a:pPr>
                  <a:r>
                    <a:rPr lang="en-US" altLang="zh-HK" sz="1800" dirty="0">
                      <a:latin typeface="+mj-lt"/>
                    </a:rPr>
                    <a:t>P ($ / unit)</a:t>
                  </a:r>
                  <a:endParaRPr lang="zh-HK" altLang="en-US" sz="1800" dirty="0">
                    <a:latin typeface="+mj-lt"/>
                  </a:endParaRPr>
                </a:p>
              </p:txBody>
            </p:sp>
            <p:sp>
              <p:nvSpPr>
                <p:cNvPr id="17" name="文字方塊 16"/>
                <p:cNvSpPr txBox="1"/>
                <p:nvPr/>
              </p:nvSpPr>
              <p:spPr bwMode="auto">
                <a:xfrm>
                  <a:off x="4370055" y="3424165"/>
                  <a:ext cx="465052" cy="369799"/>
                </a:xfrm>
                <a:prstGeom prst="rect">
                  <a:avLst/>
                </a:prstGeom>
                <a:noFill/>
              </p:spPr>
              <p:txBody>
                <a:bodyPr>
                  <a:spAutoFit/>
                </a:bodyPr>
                <a:lstStyle/>
                <a:p>
                  <a:pPr>
                    <a:defRPr/>
                  </a:pPr>
                  <a:r>
                    <a:rPr lang="en-US" altLang="zh-HK" sz="1800" dirty="0">
                      <a:latin typeface="+mj-lt"/>
                    </a:rPr>
                    <a:t>D</a:t>
                  </a:r>
                  <a:endParaRPr lang="zh-HK" altLang="en-US" sz="2200" baseline="-25000" dirty="0">
                    <a:latin typeface="+mj-lt"/>
                  </a:endParaRPr>
                </a:p>
              </p:txBody>
            </p:sp>
            <p:sp>
              <p:nvSpPr>
                <p:cNvPr id="18" name="文字方塊 17"/>
                <p:cNvSpPr txBox="1"/>
                <p:nvPr/>
              </p:nvSpPr>
              <p:spPr bwMode="auto">
                <a:xfrm>
                  <a:off x="4389101" y="5438217"/>
                  <a:ext cx="465052" cy="369798"/>
                </a:xfrm>
                <a:prstGeom prst="rect">
                  <a:avLst/>
                </a:prstGeom>
                <a:noFill/>
              </p:spPr>
              <p:txBody>
                <a:bodyPr>
                  <a:spAutoFit/>
                </a:bodyPr>
                <a:lstStyle/>
                <a:p>
                  <a:pPr>
                    <a:defRPr/>
                  </a:pPr>
                  <a:r>
                    <a:rPr lang="en-US" altLang="zh-HK" sz="1800" dirty="0">
                      <a:latin typeface="+mj-lt"/>
                    </a:rPr>
                    <a:t>8</a:t>
                  </a:r>
                  <a:endParaRPr lang="zh-HK" altLang="en-US" sz="2000" baseline="-25000" dirty="0">
                    <a:latin typeface="+mj-lt"/>
                  </a:endParaRPr>
                </a:p>
              </p:txBody>
            </p:sp>
          </p:grpSp>
          <p:sp>
            <p:nvSpPr>
              <p:cNvPr id="11" name="文字方塊 10"/>
              <p:cNvSpPr txBox="1"/>
              <p:nvPr/>
            </p:nvSpPr>
            <p:spPr bwMode="auto">
              <a:xfrm>
                <a:off x="5112940" y="5500635"/>
                <a:ext cx="1958222" cy="369243"/>
              </a:xfrm>
              <a:prstGeom prst="rect">
                <a:avLst/>
              </a:prstGeom>
              <a:noFill/>
            </p:spPr>
            <p:txBody>
              <a:bodyPr wrap="square">
                <a:spAutoFit/>
              </a:bodyPr>
              <a:lstStyle/>
              <a:p>
                <a:pPr marL="87313" indent="-87313">
                  <a:defRPr/>
                </a:pPr>
                <a:r>
                  <a:rPr lang="en-US" altLang="zh-HK" sz="1800" dirty="0">
                    <a:latin typeface="+mj-lt"/>
                  </a:rPr>
                  <a:t> (units / period) </a:t>
                </a:r>
                <a:endParaRPr lang="zh-HK" altLang="en-US" sz="1800" dirty="0">
                  <a:latin typeface="+mj-lt"/>
                </a:endParaRPr>
              </a:p>
            </p:txBody>
          </p:sp>
        </p:grpSp>
        <p:cxnSp>
          <p:nvCxnSpPr>
            <p:cNvPr id="7" name="直線接點 6"/>
            <p:cNvCxnSpPr/>
            <p:nvPr/>
          </p:nvCxnSpPr>
          <p:spPr>
            <a:xfrm>
              <a:off x="2539207" y="3577382"/>
              <a:ext cx="0" cy="167957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graphicFrame>
        <p:nvGraphicFramePr>
          <p:cNvPr id="19" name="表格 18"/>
          <p:cNvGraphicFramePr>
            <a:graphicFrameLocks noGrp="1"/>
          </p:cNvGraphicFramePr>
          <p:nvPr>
            <p:extLst>
              <p:ext uri="{D42A27DB-BD31-4B8C-83A1-F6EECF244321}">
                <p14:modId xmlns:p14="http://schemas.microsoft.com/office/powerpoint/2010/main" val="1487447614"/>
              </p:ext>
            </p:extLst>
          </p:nvPr>
        </p:nvGraphicFramePr>
        <p:xfrm>
          <a:off x="4283968" y="3521090"/>
          <a:ext cx="3600400" cy="2123440"/>
        </p:xfrm>
        <a:graphic>
          <a:graphicData uri="http://schemas.openxmlformats.org/drawingml/2006/table">
            <a:tbl>
              <a:tblPr firstRow="1" bandRow="1">
                <a:tableStyleId>{5C22544A-7EE6-4342-B048-85BDC9FD1C3A}</a:tableStyleId>
              </a:tblPr>
              <a:tblGrid>
                <a:gridCol w="1205514">
                  <a:extLst>
                    <a:ext uri="{9D8B030D-6E8A-4147-A177-3AD203B41FA5}">
                      <a16:colId xmlns:a16="http://schemas.microsoft.com/office/drawing/2014/main" val="20000"/>
                    </a:ext>
                  </a:extLst>
                </a:gridCol>
                <a:gridCol w="2394886">
                  <a:extLst>
                    <a:ext uri="{9D8B030D-6E8A-4147-A177-3AD203B41FA5}">
                      <a16:colId xmlns:a16="http://schemas.microsoft.com/office/drawing/2014/main" val="20001"/>
                    </a:ext>
                  </a:extLst>
                </a:gridCol>
              </a:tblGrid>
              <a:tr h="370840">
                <a:tc>
                  <a:txBody>
                    <a:bodyPr/>
                    <a:lstStyle/>
                    <a:p>
                      <a:pPr algn="ctr"/>
                      <a:r>
                        <a:rPr lang="en-GB" altLang="zh-HK" sz="1800" dirty="0">
                          <a:solidFill>
                            <a:schemeClr val="tx1"/>
                          </a:solidFill>
                          <a:latin typeface="+mn-lt"/>
                          <a:cs typeface="Arial" panose="020B0604020202020204" pitchFamily="34" charset="0"/>
                        </a:rPr>
                        <a:t>Price </a:t>
                      </a:r>
                      <a:br>
                        <a:rPr lang="en-GB" altLang="zh-HK" sz="1800" dirty="0">
                          <a:solidFill>
                            <a:schemeClr val="tx1"/>
                          </a:solidFill>
                          <a:latin typeface="+mn-lt"/>
                          <a:cs typeface="Arial" panose="020B0604020202020204" pitchFamily="34" charset="0"/>
                        </a:rPr>
                      </a:br>
                      <a:r>
                        <a:rPr lang="en-GB" altLang="zh-HK" sz="1800" dirty="0">
                          <a:solidFill>
                            <a:schemeClr val="tx1"/>
                          </a:solidFill>
                          <a:latin typeface="+mn-lt"/>
                          <a:cs typeface="Arial" panose="020B0604020202020204" pitchFamily="34" charset="0"/>
                        </a:rPr>
                        <a:t>($ / unit)</a:t>
                      </a:r>
                      <a:endParaRPr lang="zh-HK" altLang="en-US" sz="1800"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dirty="0">
                          <a:solidFill>
                            <a:schemeClr val="tx1"/>
                          </a:solidFill>
                          <a:latin typeface="+mn-lt"/>
                          <a:cs typeface="Arial" panose="020B0604020202020204" pitchFamily="34" charset="0"/>
                        </a:rPr>
                        <a:t>Quantity demanded (units / period)</a:t>
                      </a:r>
                      <a:endParaRPr lang="zh-HK" altLang="en-US" sz="1800"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pPr algn="ctr"/>
                      <a:r>
                        <a:rPr lang="en-US" altLang="zh-HK" sz="1800" b="0" dirty="0">
                          <a:solidFill>
                            <a:schemeClr val="tx1"/>
                          </a:solidFill>
                          <a:latin typeface="+mn-lt"/>
                          <a:cs typeface="Arial" panose="020B0604020202020204" pitchFamily="34" charset="0"/>
                        </a:rPr>
                        <a:t>1</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8</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algn="ctr"/>
                      <a:r>
                        <a:rPr lang="en-US" altLang="zh-HK" sz="1800" b="0" dirty="0">
                          <a:solidFill>
                            <a:schemeClr val="tx1"/>
                          </a:solidFill>
                          <a:latin typeface="+mn-lt"/>
                          <a:cs typeface="Arial" panose="020B0604020202020204" pitchFamily="34" charset="0"/>
                        </a:rPr>
                        <a:t>2</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8</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pPr algn="ctr"/>
                      <a:r>
                        <a:rPr lang="en-US" altLang="zh-HK" sz="1800" b="0" dirty="0">
                          <a:solidFill>
                            <a:schemeClr val="tx1"/>
                          </a:solidFill>
                          <a:latin typeface="+mn-lt"/>
                          <a:cs typeface="Arial" panose="020B0604020202020204" pitchFamily="34" charset="0"/>
                        </a:rPr>
                        <a:t>3</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8</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370840">
                <a:tc>
                  <a:txBody>
                    <a:bodyPr/>
                    <a:lstStyle/>
                    <a:p>
                      <a:pPr algn="ctr"/>
                      <a:r>
                        <a:rPr lang="en-US" altLang="zh-HK" sz="1800" b="0" dirty="0">
                          <a:solidFill>
                            <a:schemeClr val="tx1"/>
                          </a:solidFill>
                          <a:latin typeface="+mn-lt"/>
                          <a:cs typeface="Arial" panose="020B0604020202020204" pitchFamily="34" charset="0"/>
                        </a:rPr>
                        <a:t>4</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8</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8759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18</a:t>
            </a:fld>
            <a:endParaRPr lang="zh-HK" altLang="en-US" dirty="0"/>
          </a:p>
        </p:txBody>
      </p:sp>
      <p:sp>
        <p:nvSpPr>
          <p:cNvPr id="4" name="標題 3"/>
          <p:cNvSpPr>
            <a:spLocks noGrp="1"/>
          </p:cNvSpPr>
          <p:nvPr>
            <p:ph type="title"/>
          </p:nvPr>
        </p:nvSpPr>
        <p:spPr/>
        <p:txBody>
          <a:bodyPr/>
          <a:lstStyle/>
          <a:p>
            <a:r>
              <a:rPr lang="en-US" altLang="zh-HK" dirty="0"/>
              <a:t>B.	Inelastic demand (0 &lt; E</a:t>
            </a:r>
            <a:r>
              <a:rPr lang="en-US" altLang="zh-HK" baseline="-25000" dirty="0"/>
              <a:t>d</a:t>
            </a:r>
            <a:r>
              <a:rPr lang="en-US" altLang="zh-HK" dirty="0"/>
              <a:t> &lt; 1)</a:t>
            </a:r>
            <a:endParaRPr lang="zh-HK" altLang="en-US" dirty="0"/>
          </a:p>
        </p:txBody>
      </p:sp>
      <p:sp>
        <p:nvSpPr>
          <p:cNvPr id="6" name="內容版面配置區 2"/>
          <p:cNvSpPr>
            <a:spLocks noGrp="1"/>
          </p:cNvSpPr>
          <p:nvPr>
            <p:ph idx="1"/>
          </p:nvPr>
        </p:nvSpPr>
        <p:spPr>
          <a:xfrm>
            <a:off x="457200" y="1196752"/>
            <a:ext cx="8229600" cy="3416320"/>
          </a:xfrm>
        </p:spPr>
        <p:txBody>
          <a:bodyPr/>
          <a:lstStyle/>
          <a:p>
            <a:r>
              <a:rPr lang="en-US" altLang="zh-HK" dirty="0"/>
              <a:t>Demand is inelastic if the percentage change in quantity demanded is </a:t>
            </a:r>
            <a:r>
              <a:rPr lang="en-US" altLang="zh-HK" b="1" dirty="0">
                <a:solidFill>
                  <a:schemeClr val="accent6">
                    <a:lumMod val="75000"/>
                  </a:schemeClr>
                </a:solidFill>
              </a:rPr>
              <a:t>smaller than </a:t>
            </a:r>
            <a:r>
              <a:rPr lang="en-US" altLang="zh-HK" dirty="0"/>
              <a:t>the percentage change in price (i.e., %</a:t>
            </a:r>
            <a:r>
              <a:rPr lang="el-GR" altLang="zh-HK" dirty="0"/>
              <a:t>Δ</a:t>
            </a:r>
            <a:r>
              <a:rPr lang="en-US" altLang="zh-HK" dirty="0" err="1"/>
              <a:t>Q</a:t>
            </a:r>
            <a:r>
              <a:rPr lang="en-US" altLang="zh-HK" baseline="-25000" dirty="0" err="1"/>
              <a:t>d</a:t>
            </a:r>
            <a:r>
              <a:rPr lang="en-US" altLang="zh-HK" dirty="0"/>
              <a:t> &lt; %</a:t>
            </a:r>
            <a:r>
              <a:rPr lang="el-GR" altLang="zh-HK" dirty="0"/>
              <a:t>Δ</a:t>
            </a:r>
            <a:r>
              <a:rPr lang="en-US" altLang="zh-HK" dirty="0"/>
              <a:t>P). </a:t>
            </a:r>
          </a:p>
          <a:p>
            <a:pPr>
              <a:tabLst>
                <a:tab pos="355600" algn="l"/>
              </a:tabLst>
            </a:pPr>
            <a:r>
              <a:rPr lang="en-US" altLang="zh-HK" dirty="0">
                <a:sym typeface="Wingdings" panose="05000000000000000000" pitchFamily="2" charset="2"/>
              </a:rPr>
              <a:t>	</a:t>
            </a:r>
            <a:r>
              <a:rPr lang="en-US" altLang="zh-HK" dirty="0"/>
              <a:t>0 &lt; E</a:t>
            </a:r>
            <a:r>
              <a:rPr lang="en-US" altLang="zh-HK" baseline="-25000" dirty="0"/>
              <a:t>d</a:t>
            </a:r>
            <a:r>
              <a:rPr lang="en-US" altLang="zh-HK" dirty="0"/>
              <a:t> &lt; 1</a:t>
            </a:r>
          </a:p>
          <a:p>
            <a:pPr>
              <a:tabLst>
                <a:tab pos="355600" algn="l"/>
              </a:tabLst>
            </a:pPr>
            <a:endParaRPr lang="en-US" altLang="zh-HK" dirty="0"/>
          </a:p>
          <a:p>
            <a:pPr>
              <a:tabLst>
                <a:tab pos="355600" algn="l"/>
              </a:tabLst>
            </a:pPr>
            <a:r>
              <a:rPr lang="en-US" altLang="zh-HK" dirty="0"/>
              <a:t>In ‘Task 5.1’:</a:t>
            </a:r>
          </a:p>
          <a:p>
            <a:pPr>
              <a:tabLst>
                <a:tab pos="355600" algn="l"/>
              </a:tabLst>
            </a:pPr>
            <a:r>
              <a:rPr lang="en-US" altLang="zh-HK" dirty="0"/>
              <a:t>Paul’s demand elasticity for potato chips is about 0.7.</a:t>
            </a:r>
          </a:p>
          <a:p>
            <a:pPr>
              <a:tabLst>
                <a:tab pos="355600" algn="l"/>
              </a:tabLst>
            </a:pPr>
            <a:r>
              <a:rPr lang="en-US" altLang="zh-HK" dirty="0"/>
              <a:t>∴ Paul’s demand for potato chips is inelastic.</a:t>
            </a:r>
          </a:p>
        </p:txBody>
      </p:sp>
    </p:spTree>
    <p:extLst>
      <p:ext uri="{BB962C8B-B14F-4D97-AF65-F5344CB8AC3E}">
        <p14:creationId xmlns:p14="http://schemas.microsoft.com/office/powerpoint/2010/main" val="106564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19</a:t>
            </a:fld>
            <a:endParaRPr lang="zh-HK" altLang="en-US" dirty="0"/>
          </a:p>
        </p:txBody>
      </p:sp>
      <p:sp>
        <p:nvSpPr>
          <p:cNvPr id="4" name="標題 3"/>
          <p:cNvSpPr>
            <a:spLocks noGrp="1"/>
          </p:cNvSpPr>
          <p:nvPr>
            <p:ph type="title"/>
          </p:nvPr>
        </p:nvSpPr>
        <p:spPr/>
        <p:txBody>
          <a:bodyPr/>
          <a:lstStyle/>
          <a:p>
            <a:r>
              <a:rPr lang="en-US" altLang="zh-HK" dirty="0"/>
              <a:t>C.	Unitarily elastic demand (E</a:t>
            </a:r>
            <a:r>
              <a:rPr lang="en-US" altLang="zh-HK" baseline="-25000" dirty="0"/>
              <a:t>d</a:t>
            </a:r>
            <a:r>
              <a:rPr lang="en-US" altLang="zh-HK" dirty="0"/>
              <a:t> = 1)</a:t>
            </a:r>
            <a:endParaRPr lang="zh-HK" altLang="en-US" dirty="0"/>
          </a:p>
        </p:txBody>
      </p:sp>
      <p:sp>
        <p:nvSpPr>
          <p:cNvPr id="5" name="內容版面配置區 2"/>
          <p:cNvSpPr>
            <a:spLocks noGrp="1"/>
          </p:cNvSpPr>
          <p:nvPr>
            <p:ph idx="1"/>
          </p:nvPr>
        </p:nvSpPr>
        <p:spPr>
          <a:xfrm>
            <a:off x="457200" y="1196752"/>
            <a:ext cx="8229600" cy="2536079"/>
          </a:xfrm>
        </p:spPr>
        <p:txBody>
          <a:bodyPr/>
          <a:lstStyle/>
          <a:p>
            <a:r>
              <a:rPr lang="en-US" altLang="zh-HK" dirty="0"/>
              <a:t>Demand is unitarily elastic if the percentage change in quantity demanded is </a:t>
            </a:r>
            <a:r>
              <a:rPr lang="en-US" altLang="zh-HK" b="1" dirty="0">
                <a:solidFill>
                  <a:schemeClr val="accent6">
                    <a:lumMod val="75000"/>
                  </a:schemeClr>
                </a:solidFill>
              </a:rPr>
              <a:t>the same as </a:t>
            </a:r>
            <a:r>
              <a:rPr lang="en-US" altLang="zh-HK" dirty="0"/>
              <a:t>the percentage change in price (i.e., %</a:t>
            </a:r>
            <a:r>
              <a:rPr lang="el-GR" altLang="zh-HK" dirty="0"/>
              <a:t>Δ</a:t>
            </a:r>
            <a:r>
              <a:rPr lang="en-US" altLang="zh-HK" dirty="0" err="1"/>
              <a:t>Q</a:t>
            </a:r>
            <a:r>
              <a:rPr lang="en-US" altLang="zh-HK" baseline="-25000" dirty="0" err="1"/>
              <a:t>d</a:t>
            </a:r>
            <a:r>
              <a:rPr lang="en-US" altLang="zh-HK" dirty="0"/>
              <a:t> = %</a:t>
            </a:r>
            <a:r>
              <a:rPr lang="el-GR" altLang="zh-HK" dirty="0"/>
              <a:t>Δ</a:t>
            </a:r>
            <a:r>
              <a:rPr lang="en-US" altLang="zh-HK" dirty="0"/>
              <a:t>P). </a:t>
            </a:r>
          </a:p>
          <a:p>
            <a:pPr>
              <a:tabLst>
                <a:tab pos="355600" algn="l"/>
              </a:tabLst>
            </a:pPr>
            <a:r>
              <a:rPr lang="en-US" altLang="zh-HK" dirty="0">
                <a:sym typeface="Wingdings" panose="05000000000000000000" pitchFamily="2" charset="2"/>
              </a:rPr>
              <a:t>	</a:t>
            </a:r>
            <a:r>
              <a:rPr lang="en-US" altLang="zh-HK" dirty="0"/>
              <a:t>E</a:t>
            </a:r>
            <a:r>
              <a:rPr lang="en-US" altLang="zh-HK" baseline="-25000" dirty="0"/>
              <a:t>d</a:t>
            </a:r>
            <a:r>
              <a:rPr lang="en-US" altLang="zh-HK" dirty="0"/>
              <a:t> = 1</a:t>
            </a:r>
          </a:p>
          <a:p>
            <a:pPr>
              <a:spcBef>
                <a:spcPts val="1200"/>
              </a:spcBef>
              <a:tabLst>
                <a:tab pos="355600" algn="l"/>
              </a:tabLst>
            </a:pPr>
            <a:r>
              <a:rPr lang="en-US" altLang="zh-HK" dirty="0"/>
              <a:t>The midpoint of a linear demand curve is unitarily elastic (will be discussed in Section 5.4).</a:t>
            </a:r>
          </a:p>
        </p:txBody>
      </p:sp>
    </p:spTree>
    <p:extLst>
      <p:ext uri="{BB962C8B-B14F-4D97-AF65-F5344CB8AC3E}">
        <p14:creationId xmlns:p14="http://schemas.microsoft.com/office/powerpoint/2010/main" val="2426951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406" y="3441398"/>
            <a:ext cx="3403662" cy="243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en-US" altLang="zh-HK" dirty="0"/>
              <a:t>Task 5.1</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2</a:t>
            </a:fld>
            <a:endParaRPr lang="zh-HK" altLang="en-US" dirty="0"/>
          </a:p>
        </p:txBody>
      </p:sp>
      <p:sp>
        <p:nvSpPr>
          <p:cNvPr id="10" name="圓角矩形圖說文字 9"/>
          <p:cNvSpPr/>
          <p:nvPr/>
        </p:nvSpPr>
        <p:spPr>
          <a:xfrm>
            <a:off x="971600" y="2564904"/>
            <a:ext cx="3774046" cy="1031919"/>
          </a:xfrm>
          <a:prstGeom prst="wedgeRoundRectCallout">
            <a:avLst>
              <a:gd name="adj1" fmla="val -181"/>
              <a:gd name="adj2" fmla="val 95637"/>
              <a:gd name="adj3" fmla="val 16667"/>
            </a:avLst>
          </a:prstGeom>
        </p:spPr>
        <p:style>
          <a:lnRef idx="1">
            <a:schemeClr val="accent5"/>
          </a:lnRef>
          <a:fillRef idx="2">
            <a:schemeClr val="accent5"/>
          </a:fillRef>
          <a:effectRef idx="1">
            <a:schemeClr val="accent5"/>
          </a:effectRef>
          <a:fontRef idx="minor">
            <a:schemeClr val="dk1"/>
          </a:fontRef>
        </p:style>
        <p:txBody>
          <a:bodyPr lIns="36000" rIns="36000" rtlCol="0" anchor="ctr"/>
          <a:lstStyle/>
          <a:p>
            <a:r>
              <a:rPr lang="en-US" altLang="zh-HK" dirty="0"/>
              <a:t>The prices of all types of Cokes have decreased by 10%. I would like to buy double the amount I usually buy.</a:t>
            </a:r>
            <a:endParaRPr lang="zh-HK" altLang="en-US" b="1" dirty="0">
              <a:solidFill>
                <a:schemeClr val="tx1"/>
              </a:solidFill>
            </a:endParaRPr>
          </a:p>
        </p:txBody>
      </p:sp>
      <p:sp>
        <p:nvSpPr>
          <p:cNvPr id="13" name="內容版面配置區 2"/>
          <p:cNvSpPr txBox="1">
            <a:spLocks/>
          </p:cNvSpPr>
          <p:nvPr/>
        </p:nvSpPr>
        <p:spPr>
          <a:xfrm>
            <a:off x="457200" y="1196752"/>
            <a:ext cx="8229600" cy="1200329"/>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Paul loves Coke. He drinks more than two cans of Coke per day. His older sister Susie drinks only one can of Coke per day.</a:t>
            </a:r>
            <a:endParaRPr lang="zh-HK" altLang="en-US" dirty="0"/>
          </a:p>
        </p:txBody>
      </p:sp>
      <p:sp>
        <p:nvSpPr>
          <p:cNvPr id="15" name="文字方塊 14"/>
          <p:cNvSpPr txBox="1"/>
          <p:nvPr/>
        </p:nvSpPr>
        <p:spPr>
          <a:xfrm>
            <a:off x="2825663" y="5445224"/>
            <a:ext cx="792088" cy="369332"/>
          </a:xfrm>
          <a:prstGeom prst="rect">
            <a:avLst/>
          </a:prstGeom>
          <a:solidFill>
            <a:schemeClr val="bg1">
              <a:alpha val="75000"/>
            </a:schemeClr>
          </a:solidFill>
        </p:spPr>
        <p:txBody>
          <a:bodyPr wrap="square" rtlCol="0">
            <a:spAutoFit/>
          </a:bodyPr>
          <a:lstStyle/>
          <a:p>
            <a:pPr algn="ctr"/>
            <a:r>
              <a:rPr lang="en-US" altLang="zh-HK" dirty="0"/>
              <a:t>Paul</a:t>
            </a:r>
            <a:endParaRPr lang="zh-HK" altLang="en-US" dirty="0"/>
          </a:p>
        </p:txBody>
      </p:sp>
      <p:sp>
        <p:nvSpPr>
          <p:cNvPr id="16" name="文字方塊 15"/>
          <p:cNvSpPr txBox="1"/>
          <p:nvPr/>
        </p:nvSpPr>
        <p:spPr>
          <a:xfrm>
            <a:off x="4745646" y="5442272"/>
            <a:ext cx="720080" cy="369332"/>
          </a:xfrm>
          <a:prstGeom prst="rect">
            <a:avLst/>
          </a:prstGeom>
          <a:solidFill>
            <a:schemeClr val="bg1">
              <a:alpha val="75000"/>
            </a:schemeClr>
          </a:solidFill>
        </p:spPr>
        <p:txBody>
          <a:bodyPr wrap="square" rtlCol="0">
            <a:spAutoFit/>
          </a:bodyPr>
          <a:lstStyle/>
          <a:p>
            <a:pPr algn="ctr"/>
            <a:r>
              <a:rPr lang="en-US" altLang="zh-HK" dirty="0"/>
              <a:t>Susie</a:t>
            </a:r>
            <a:endParaRPr lang="zh-HK" altLang="en-US" dirty="0"/>
          </a:p>
        </p:txBody>
      </p:sp>
      <p:sp>
        <p:nvSpPr>
          <p:cNvPr id="18" name="圓角矩形圖說文字 17"/>
          <p:cNvSpPr/>
          <p:nvPr/>
        </p:nvSpPr>
        <p:spPr>
          <a:xfrm>
            <a:off x="5624473" y="4719290"/>
            <a:ext cx="2875933" cy="1264786"/>
          </a:xfrm>
          <a:prstGeom prst="wedgeRoundRectCallout">
            <a:avLst>
              <a:gd name="adj1" fmla="val -44079"/>
              <a:gd name="adj2" fmla="val -70901"/>
              <a:gd name="adj3" fmla="val 16667"/>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r>
              <a:rPr lang="en-US" altLang="zh-HK" dirty="0"/>
              <a:t>We have too many cans of Coke at home. I think one can per day is enough. So please count me out.</a:t>
            </a:r>
            <a:endParaRPr lang="zh-HK" altLang="en-US" b="1" dirty="0">
              <a:solidFill>
                <a:schemeClr val="tx1"/>
              </a:solidFill>
            </a:endParaRPr>
          </a:p>
        </p:txBody>
      </p:sp>
    </p:spTree>
    <p:extLst>
      <p:ext uri="{BB962C8B-B14F-4D97-AF65-F5344CB8AC3E}">
        <p14:creationId xmlns:p14="http://schemas.microsoft.com/office/powerpoint/2010/main" val="4042611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20</a:t>
            </a:fld>
            <a:endParaRPr lang="zh-HK" altLang="en-US" dirty="0"/>
          </a:p>
        </p:txBody>
      </p:sp>
      <p:sp>
        <p:nvSpPr>
          <p:cNvPr id="4" name="標題 3"/>
          <p:cNvSpPr>
            <a:spLocks noGrp="1"/>
          </p:cNvSpPr>
          <p:nvPr>
            <p:ph type="title"/>
          </p:nvPr>
        </p:nvSpPr>
        <p:spPr/>
        <p:txBody>
          <a:bodyPr/>
          <a:lstStyle/>
          <a:p>
            <a:r>
              <a:rPr lang="en-US" altLang="zh-HK" dirty="0"/>
              <a:t>C.	Unitarily elastic demand (E</a:t>
            </a:r>
            <a:r>
              <a:rPr lang="en-US" altLang="zh-HK" baseline="-25000" dirty="0"/>
              <a:t>d</a:t>
            </a:r>
            <a:r>
              <a:rPr lang="en-US" altLang="zh-HK" dirty="0"/>
              <a:t> = 1)</a:t>
            </a:r>
            <a:endParaRPr lang="zh-HK" altLang="en-US" dirty="0"/>
          </a:p>
        </p:txBody>
      </p:sp>
      <p:sp>
        <p:nvSpPr>
          <p:cNvPr id="5" name="內容版面配置區 2"/>
          <p:cNvSpPr>
            <a:spLocks noGrp="1"/>
          </p:cNvSpPr>
          <p:nvPr>
            <p:ph idx="1"/>
          </p:nvPr>
        </p:nvSpPr>
        <p:spPr>
          <a:xfrm>
            <a:off x="457200" y="1196752"/>
            <a:ext cx="8229600" cy="2086725"/>
          </a:xfrm>
        </p:spPr>
        <p:txBody>
          <a:bodyPr/>
          <a:lstStyle/>
          <a:p>
            <a:r>
              <a:rPr lang="en-US" altLang="zh-HK" dirty="0"/>
              <a:t>On a </a:t>
            </a:r>
            <a:r>
              <a:rPr lang="en-US" altLang="zh-HK" b="1" dirty="0">
                <a:solidFill>
                  <a:srgbClr val="0070C0"/>
                </a:solidFill>
              </a:rPr>
              <a:t>unitarily elastic demand curve</a:t>
            </a:r>
            <a:r>
              <a:rPr lang="en-US" altLang="zh-HK" dirty="0"/>
              <a:t>, all points of the demand curve are unitarily elastic.</a:t>
            </a:r>
          </a:p>
          <a:p>
            <a:pPr marL="342900" indent="-342900">
              <a:buFont typeface="Arial" panose="020B0604020202020204" pitchFamily="34" charset="0"/>
              <a:buChar char="•"/>
            </a:pPr>
            <a:r>
              <a:rPr lang="en-US" altLang="zh-HK" dirty="0"/>
              <a:t>Represented by a </a:t>
            </a:r>
            <a:r>
              <a:rPr lang="en-US" altLang="zh-HK" b="1" dirty="0">
                <a:solidFill>
                  <a:schemeClr val="accent6">
                    <a:lumMod val="75000"/>
                  </a:schemeClr>
                </a:solidFill>
              </a:rPr>
              <a:t>rectangular hyperbola</a:t>
            </a:r>
          </a:p>
          <a:p>
            <a:pPr marL="342900" indent="-342900">
              <a:buFont typeface="Arial" panose="020B0604020202020204" pitchFamily="34" charset="0"/>
              <a:buChar char="•"/>
            </a:pPr>
            <a:r>
              <a:rPr lang="en-US" altLang="zh-HK" dirty="0"/>
              <a:t>All rectangles formed between the curve and the axes have the same areas.</a:t>
            </a:r>
          </a:p>
        </p:txBody>
      </p:sp>
      <p:grpSp>
        <p:nvGrpSpPr>
          <p:cNvPr id="6" name="群組 5"/>
          <p:cNvGrpSpPr>
            <a:grpSpLocks/>
          </p:cNvGrpSpPr>
          <p:nvPr/>
        </p:nvGrpSpPr>
        <p:grpSpPr bwMode="auto">
          <a:xfrm>
            <a:off x="468313" y="3429000"/>
            <a:ext cx="4175696" cy="2736304"/>
            <a:chOff x="468313" y="3013075"/>
            <a:chExt cx="4175696" cy="2736304"/>
          </a:xfrm>
        </p:grpSpPr>
        <p:grpSp>
          <p:nvGrpSpPr>
            <p:cNvPr id="7" name="群組 27"/>
            <p:cNvGrpSpPr>
              <a:grpSpLocks/>
            </p:cNvGrpSpPr>
            <p:nvPr/>
          </p:nvGrpSpPr>
          <p:grpSpPr bwMode="auto">
            <a:xfrm>
              <a:off x="468313" y="3013075"/>
              <a:ext cx="4175696" cy="2736304"/>
              <a:chOff x="467544" y="3013670"/>
              <a:chExt cx="4175697" cy="2736304"/>
            </a:xfrm>
          </p:grpSpPr>
          <p:grpSp>
            <p:nvGrpSpPr>
              <p:cNvPr id="16" name="群組 11"/>
              <p:cNvGrpSpPr>
                <a:grpSpLocks/>
              </p:cNvGrpSpPr>
              <p:nvPr/>
            </p:nvGrpSpPr>
            <p:grpSpPr bwMode="auto">
              <a:xfrm>
                <a:off x="467544" y="3013670"/>
                <a:ext cx="4175697" cy="2736304"/>
                <a:chOff x="2608251" y="3141658"/>
                <a:chExt cx="4174932" cy="2735644"/>
              </a:xfrm>
            </p:grpSpPr>
            <p:grpSp>
              <p:nvGrpSpPr>
                <p:cNvPr id="18" name="群組 1"/>
                <p:cNvGrpSpPr>
                  <a:grpSpLocks/>
                </p:cNvGrpSpPr>
                <p:nvPr/>
              </p:nvGrpSpPr>
              <p:grpSpPr bwMode="auto">
                <a:xfrm>
                  <a:off x="2608251" y="3141658"/>
                  <a:ext cx="3549002" cy="2669531"/>
                  <a:chOff x="2608251" y="3141658"/>
                  <a:chExt cx="3549002" cy="2669531"/>
                </a:xfrm>
              </p:grpSpPr>
              <p:cxnSp>
                <p:nvCxnSpPr>
                  <p:cNvPr id="20" name="直線接點 19"/>
                  <p:cNvCxnSpPr/>
                  <p:nvPr/>
                </p:nvCxnSpPr>
                <p:spPr bwMode="auto">
                  <a:xfrm>
                    <a:off x="3124094" y="3468604"/>
                    <a:ext cx="0" cy="197913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auto">
                  <a:xfrm flipH="1">
                    <a:off x="3124094" y="5439804"/>
                    <a:ext cx="26379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bwMode="auto">
                  <a:xfrm>
                    <a:off x="2881251" y="5290615"/>
                    <a:ext cx="526954" cy="369799"/>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23" name="文字方塊 22"/>
                  <p:cNvSpPr txBox="1"/>
                  <p:nvPr/>
                </p:nvSpPr>
                <p:spPr bwMode="auto">
                  <a:xfrm>
                    <a:off x="5704898" y="5244589"/>
                    <a:ext cx="452355" cy="369798"/>
                  </a:xfrm>
                  <a:prstGeom prst="rect">
                    <a:avLst/>
                  </a:prstGeom>
                  <a:noFill/>
                </p:spPr>
                <p:txBody>
                  <a:bodyPr>
                    <a:spAutoFit/>
                  </a:bodyPr>
                  <a:lstStyle/>
                  <a:p>
                    <a:pPr>
                      <a:defRPr/>
                    </a:pPr>
                    <a:r>
                      <a:rPr lang="en-US" altLang="zh-HK" sz="1800" dirty="0">
                        <a:latin typeface="+mj-lt"/>
                      </a:rPr>
                      <a:t>Q</a:t>
                    </a:r>
                    <a:endParaRPr lang="zh-HK" altLang="en-US" sz="1800" dirty="0">
                      <a:latin typeface="+mj-lt"/>
                    </a:endParaRPr>
                  </a:p>
                </p:txBody>
              </p:sp>
              <p:sp>
                <p:nvSpPr>
                  <p:cNvPr id="24" name="文字方塊 23"/>
                  <p:cNvSpPr txBox="1"/>
                  <p:nvPr/>
                </p:nvSpPr>
                <p:spPr bwMode="auto">
                  <a:xfrm>
                    <a:off x="2608251" y="3141658"/>
                    <a:ext cx="1269768" cy="368211"/>
                  </a:xfrm>
                  <a:prstGeom prst="rect">
                    <a:avLst/>
                  </a:prstGeom>
                  <a:noFill/>
                </p:spPr>
                <p:txBody>
                  <a:bodyPr>
                    <a:spAutoFit/>
                  </a:bodyPr>
                  <a:lstStyle/>
                  <a:p>
                    <a:pPr>
                      <a:defRPr/>
                    </a:pPr>
                    <a:r>
                      <a:rPr lang="en-US" altLang="zh-HK" sz="1800" dirty="0">
                        <a:latin typeface="+mj-lt"/>
                      </a:rPr>
                      <a:t>P ($ / unit)</a:t>
                    </a:r>
                    <a:endParaRPr lang="zh-HK" altLang="en-US" sz="1800" dirty="0">
                      <a:latin typeface="+mj-lt"/>
                    </a:endParaRPr>
                  </a:p>
                </p:txBody>
              </p:sp>
              <p:sp>
                <p:nvSpPr>
                  <p:cNvPr id="25" name="文字方塊 24"/>
                  <p:cNvSpPr txBox="1"/>
                  <p:nvPr/>
                </p:nvSpPr>
                <p:spPr bwMode="auto">
                  <a:xfrm>
                    <a:off x="5084299" y="4819241"/>
                    <a:ext cx="466640" cy="369798"/>
                  </a:xfrm>
                  <a:prstGeom prst="rect">
                    <a:avLst/>
                  </a:prstGeom>
                  <a:noFill/>
                </p:spPr>
                <p:txBody>
                  <a:bodyPr>
                    <a:spAutoFit/>
                  </a:bodyPr>
                  <a:lstStyle/>
                  <a:p>
                    <a:pPr>
                      <a:defRPr/>
                    </a:pPr>
                    <a:r>
                      <a:rPr lang="en-US" altLang="zh-HK" sz="1800" dirty="0">
                        <a:latin typeface="+mj-lt"/>
                      </a:rPr>
                      <a:t>D</a:t>
                    </a:r>
                    <a:endParaRPr lang="zh-HK" altLang="en-US" sz="2200" baseline="-25000" dirty="0">
                      <a:latin typeface="+mj-lt"/>
                    </a:endParaRPr>
                  </a:p>
                </p:txBody>
              </p:sp>
              <p:sp>
                <p:nvSpPr>
                  <p:cNvPr id="26" name="文字方塊 25"/>
                  <p:cNvSpPr txBox="1"/>
                  <p:nvPr/>
                </p:nvSpPr>
                <p:spPr bwMode="auto">
                  <a:xfrm>
                    <a:off x="4389101" y="5438217"/>
                    <a:ext cx="465052" cy="368211"/>
                  </a:xfrm>
                  <a:prstGeom prst="rect">
                    <a:avLst/>
                  </a:prstGeom>
                  <a:noFill/>
                </p:spPr>
                <p:txBody>
                  <a:bodyPr>
                    <a:spAutoFit/>
                  </a:bodyPr>
                  <a:lstStyle/>
                  <a:p>
                    <a:pPr>
                      <a:defRPr/>
                    </a:pPr>
                    <a:r>
                      <a:rPr lang="en-US" altLang="zh-HK" sz="1800" dirty="0">
                        <a:latin typeface="+mj-lt"/>
                      </a:rPr>
                      <a:t>Q</a:t>
                    </a:r>
                    <a:r>
                      <a:rPr lang="en-US" altLang="zh-HK" sz="2200" baseline="-25000" dirty="0">
                        <a:latin typeface="+mj-lt"/>
                      </a:rPr>
                      <a:t>1</a:t>
                    </a:r>
                    <a:endParaRPr lang="zh-HK" altLang="en-US" sz="2200" baseline="-25000" dirty="0">
                      <a:latin typeface="+mj-lt"/>
                    </a:endParaRPr>
                  </a:p>
                </p:txBody>
              </p:sp>
              <p:sp>
                <p:nvSpPr>
                  <p:cNvPr id="27" name="文字方塊 26"/>
                  <p:cNvSpPr txBox="1"/>
                  <p:nvPr/>
                </p:nvSpPr>
                <p:spPr bwMode="auto">
                  <a:xfrm>
                    <a:off x="2693960" y="3700323"/>
                    <a:ext cx="465052" cy="368211"/>
                  </a:xfrm>
                  <a:prstGeom prst="rect">
                    <a:avLst/>
                  </a:prstGeom>
                  <a:noFill/>
                </p:spPr>
                <p:txBody>
                  <a:bodyPr>
                    <a:spAutoFit/>
                  </a:bodyPr>
                  <a:lstStyle/>
                  <a:p>
                    <a:pPr>
                      <a:defRPr/>
                    </a:pPr>
                    <a:r>
                      <a:rPr lang="en-US" altLang="zh-HK" sz="1800" dirty="0">
                        <a:latin typeface="+mj-lt"/>
                      </a:rPr>
                      <a:t>P</a:t>
                    </a:r>
                    <a:r>
                      <a:rPr lang="en-US" altLang="zh-HK" sz="2200" baseline="-25000" dirty="0">
                        <a:latin typeface="+mj-lt"/>
                      </a:rPr>
                      <a:t>2</a:t>
                    </a:r>
                    <a:endParaRPr lang="zh-HK" altLang="en-US" sz="2200" baseline="-25000" dirty="0">
                      <a:latin typeface="+mj-lt"/>
                    </a:endParaRPr>
                  </a:p>
                </p:txBody>
              </p:sp>
              <p:sp>
                <p:nvSpPr>
                  <p:cNvPr id="28" name="文字方塊 27"/>
                  <p:cNvSpPr txBox="1"/>
                  <p:nvPr/>
                </p:nvSpPr>
                <p:spPr bwMode="auto">
                  <a:xfrm>
                    <a:off x="3412966" y="5441391"/>
                    <a:ext cx="465053" cy="369798"/>
                  </a:xfrm>
                  <a:prstGeom prst="rect">
                    <a:avLst/>
                  </a:prstGeom>
                  <a:noFill/>
                </p:spPr>
                <p:txBody>
                  <a:bodyPr>
                    <a:spAutoFit/>
                  </a:bodyPr>
                  <a:lstStyle/>
                  <a:p>
                    <a:pPr>
                      <a:defRPr/>
                    </a:pPr>
                    <a:r>
                      <a:rPr lang="en-US" altLang="zh-HK" sz="1800" dirty="0">
                        <a:latin typeface="+mj-lt"/>
                      </a:rPr>
                      <a:t>Q</a:t>
                    </a:r>
                    <a:r>
                      <a:rPr lang="en-US" altLang="zh-HK" sz="2200" baseline="-25000" dirty="0">
                        <a:latin typeface="+mj-lt"/>
                      </a:rPr>
                      <a:t>2</a:t>
                    </a:r>
                    <a:endParaRPr lang="zh-HK" altLang="en-US" sz="2200" baseline="-25000" dirty="0">
                      <a:latin typeface="+mj-lt"/>
                    </a:endParaRPr>
                  </a:p>
                </p:txBody>
              </p:sp>
              <p:sp>
                <p:nvSpPr>
                  <p:cNvPr id="29" name="文字方塊 28"/>
                  <p:cNvSpPr txBox="1"/>
                  <p:nvPr/>
                </p:nvSpPr>
                <p:spPr bwMode="auto">
                  <a:xfrm>
                    <a:off x="2716181" y="4740036"/>
                    <a:ext cx="465052" cy="368211"/>
                  </a:xfrm>
                  <a:prstGeom prst="rect">
                    <a:avLst/>
                  </a:prstGeom>
                  <a:noFill/>
                </p:spPr>
                <p:txBody>
                  <a:bodyPr>
                    <a:spAutoFit/>
                  </a:bodyPr>
                  <a:lstStyle/>
                  <a:p>
                    <a:pPr>
                      <a:defRPr/>
                    </a:pPr>
                    <a:r>
                      <a:rPr lang="en-US" altLang="zh-HK" sz="1800" dirty="0">
                        <a:latin typeface="+mj-lt"/>
                      </a:rPr>
                      <a:t>P</a:t>
                    </a:r>
                    <a:r>
                      <a:rPr lang="en-US" altLang="zh-HK" sz="2200" baseline="-25000" dirty="0">
                        <a:latin typeface="+mj-lt"/>
                      </a:rPr>
                      <a:t>1</a:t>
                    </a:r>
                    <a:endParaRPr lang="zh-HK" altLang="en-US" sz="2200" baseline="-25000" dirty="0">
                      <a:latin typeface="+mj-lt"/>
                    </a:endParaRPr>
                  </a:p>
                </p:txBody>
              </p:sp>
              <p:sp>
                <p:nvSpPr>
                  <p:cNvPr id="30" name="文字方塊 29"/>
                  <p:cNvSpPr txBox="1"/>
                  <p:nvPr/>
                </p:nvSpPr>
                <p:spPr bwMode="auto">
                  <a:xfrm>
                    <a:off x="4047379" y="3781316"/>
                    <a:ext cx="1882431" cy="368211"/>
                  </a:xfrm>
                  <a:prstGeom prst="rect">
                    <a:avLst/>
                  </a:prstGeom>
                  <a:solidFill>
                    <a:srgbClr val="FFFFCC"/>
                  </a:solidFill>
                </p:spPr>
                <p:txBody>
                  <a:bodyPr wrap="square">
                    <a:spAutoFit/>
                  </a:bodyPr>
                  <a:lstStyle/>
                  <a:p>
                    <a:pPr algn="ctr">
                      <a:defRPr/>
                    </a:pPr>
                    <a:r>
                      <a:rPr lang="en-US" altLang="zh-HK" sz="1800" dirty="0">
                        <a:latin typeface="+mj-lt"/>
                      </a:rPr>
                      <a:t>P</a:t>
                    </a:r>
                    <a:r>
                      <a:rPr lang="en-US" altLang="zh-HK" sz="2200" baseline="-25000" dirty="0">
                        <a:latin typeface="+mj-lt"/>
                      </a:rPr>
                      <a:t>1</a:t>
                    </a:r>
                    <a:r>
                      <a:rPr lang="en-US" altLang="zh-HK" sz="1800" dirty="0">
                        <a:latin typeface="+mj-lt"/>
                      </a:rPr>
                      <a:t> </a:t>
                    </a:r>
                    <a:r>
                      <a:rPr lang="en-US" altLang="zh-HK" dirty="0">
                        <a:latin typeface="+mj-lt"/>
                        <a:sym typeface="Wingdings 2"/>
                      </a:rPr>
                      <a:t>× </a:t>
                    </a:r>
                    <a:r>
                      <a:rPr lang="en-US" altLang="zh-HK" sz="1800" dirty="0">
                        <a:latin typeface="+mj-lt"/>
                      </a:rPr>
                      <a:t>Q</a:t>
                    </a:r>
                    <a:r>
                      <a:rPr lang="en-US" altLang="zh-HK" sz="2200" baseline="-25000" dirty="0">
                        <a:latin typeface="+mj-lt"/>
                      </a:rPr>
                      <a:t>1</a:t>
                    </a:r>
                    <a:r>
                      <a:rPr lang="en-US" altLang="zh-HK" sz="1800" dirty="0">
                        <a:latin typeface="+mj-lt"/>
                      </a:rPr>
                      <a:t> = P</a:t>
                    </a:r>
                    <a:r>
                      <a:rPr lang="en-US" altLang="zh-HK" sz="2200" baseline="-25000" dirty="0">
                        <a:latin typeface="+mj-lt"/>
                      </a:rPr>
                      <a:t>2</a:t>
                    </a:r>
                    <a:r>
                      <a:rPr lang="en-US" altLang="zh-HK" sz="200" baseline="-25000" dirty="0">
                        <a:latin typeface="+mj-lt"/>
                      </a:rPr>
                      <a:t>2</a:t>
                    </a:r>
                    <a:r>
                      <a:rPr lang="en-US" altLang="zh-HK" sz="1800" dirty="0">
                        <a:latin typeface="+mj-lt"/>
                      </a:rPr>
                      <a:t> </a:t>
                    </a:r>
                    <a:r>
                      <a:rPr lang="en-US" altLang="zh-HK" dirty="0">
                        <a:sym typeface="Wingdings 2"/>
                      </a:rPr>
                      <a:t>×</a:t>
                    </a:r>
                    <a:r>
                      <a:rPr lang="en-US" altLang="zh-HK" sz="1800" dirty="0">
                        <a:latin typeface="+mj-lt"/>
                      </a:rPr>
                      <a:t> Q</a:t>
                    </a:r>
                    <a:r>
                      <a:rPr lang="en-US" altLang="zh-HK" sz="2200" baseline="-25000" dirty="0">
                        <a:latin typeface="+mj-lt"/>
                      </a:rPr>
                      <a:t>2</a:t>
                    </a:r>
                    <a:endParaRPr lang="zh-HK" altLang="en-US" sz="2200" baseline="-25000" dirty="0">
                      <a:latin typeface="+mj-lt"/>
                    </a:endParaRPr>
                  </a:p>
                </p:txBody>
              </p:sp>
            </p:grpSp>
            <p:sp>
              <p:nvSpPr>
                <p:cNvPr id="19" name="文字方塊 18"/>
                <p:cNvSpPr txBox="1"/>
                <p:nvPr/>
              </p:nvSpPr>
              <p:spPr bwMode="auto">
                <a:xfrm>
                  <a:off x="5112943" y="5508059"/>
                  <a:ext cx="1670240" cy="369243"/>
                </a:xfrm>
                <a:prstGeom prst="rect">
                  <a:avLst/>
                </a:prstGeom>
                <a:noFill/>
              </p:spPr>
              <p:txBody>
                <a:bodyPr wrap="square">
                  <a:spAutoFit/>
                </a:bodyPr>
                <a:lstStyle/>
                <a:p>
                  <a:pPr marL="87313" indent="-87313">
                    <a:defRPr/>
                  </a:pPr>
                  <a:r>
                    <a:rPr lang="en-US" altLang="zh-HK" sz="1800" dirty="0">
                      <a:latin typeface="+mj-lt"/>
                    </a:rPr>
                    <a:t> (units /  period) </a:t>
                  </a:r>
                  <a:endParaRPr lang="zh-HK" altLang="en-US" sz="1800" dirty="0">
                    <a:latin typeface="+mj-lt"/>
                  </a:endParaRPr>
                </a:p>
              </p:txBody>
            </p:sp>
          </p:grpSp>
          <p:sp>
            <p:nvSpPr>
              <p:cNvPr id="11" name="Freeform 35"/>
              <p:cNvSpPr>
                <a:spLocks/>
              </p:cNvSpPr>
              <p:nvPr/>
            </p:nvSpPr>
            <p:spPr bwMode="auto">
              <a:xfrm>
                <a:off x="1343844" y="3453978"/>
                <a:ext cx="1655752" cy="1551600"/>
              </a:xfrm>
              <a:custGeom>
                <a:avLst/>
                <a:gdLst>
                  <a:gd name="T0" fmla="*/ 0 w 862"/>
                  <a:gd name="T1" fmla="*/ 0 h 862"/>
                  <a:gd name="T2" fmla="*/ 2147483647 w 862"/>
                  <a:gd name="T3" fmla="*/ 2147483647 h 862"/>
                  <a:gd name="T4" fmla="*/ 2147483647 w 862"/>
                  <a:gd name="T5" fmla="*/ 2147483647 h 862"/>
                  <a:gd name="T6" fmla="*/ 0 60000 65536"/>
                  <a:gd name="T7" fmla="*/ 0 60000 65536"/>
                  <a:gd name="T8" fmla="*/ 0 60000 65536"/>
                  <a:gd name="T9" fmla="*/ 0 w 862"/>
                  <a:gd name="T10" fmla="*/ 0 h 862"/>
                  <a:gd name="T11" fmla="*/ 862 w 862"/>
                  <a:gd name="T12" fmla="*/ 862 h 862"/>
                </a:gdLst>
                <a:ahLst/>
                <a:cxnLst>
                  <a:cxn ang="T6">
                    <a:pos x="T0" y="T1"/>
                  </a:cxn>
                  <a:cxn ang="T7">
                    <a:pos x="T2" y="T3"/>
                  </a:cxn>
                  <a:cxn ang="T8">
                    <a:pos x="T4" y="T5"/>
                  </a:cxn>
                </a:cxnLst>
                <a:rect l="T9" t="T10" r="T11" b="T12"/>
                <a:pathLst>
                  <a:path w="862" h="862">
                    <a:moveTo>
                      <a:pt x="0" y="0"/>
                    </a:moveTo>
                    <a:cubicBezTo>
                      <a:pt x="64" y="223"/>
                      <a:pt x="128" y="446"/>
                      <a:pt x="272" y="590"/>
                    </a:cubicBezTo>
                    <a:cubicBezTo>
                      <a:pt x="416" y="734"/>
                      <a:pt x="639" y="798"/>
                      <a:pt x="862" y="862"/>
                    </a:cubicBezTo>
                  </a:path>
                </a:pathLst>
              </a:custGeom>
              <a:noFill/>
              <a:ln w="38100">
                <a:solidFill>
                  <a:srgbClr val="009FE3"/>
                </a:solidFill>
                <a:round/>
                <a:headEnd/>
                <a:tailEnd/>
              </a:ln>
              <a:extLst>
                <a:ext uri="{909E8E84-426E-40DD-AFC4-6F175D3DCCD1}">
                  <a14:hiddenFill xmlns:a14="http://schemas.microsoft.com/office/drawing/2010/main">
                    <a:solidFill>
                      <a:srgbClr val="FFFFFF"/>
                    </a:solidFill>
                  </a14:hiddenFill>
                </a:ext>
              </a:extLst>
            </p:spPr>
            <p:txBody>
              <a:bodyPr lIns="91422" tIns="45712" rIns="91422" bIns="45712"/>
              <a:lstStyle/>
              <a:p>
                <a:endParaRPr lang="zh-HK" altLang="en-US"/>
              </a:p>
            </p:txBody>
          </p:sp>
          <p:cxnSp>
            <p:nvCxnSpPr>
              <p:cNvPr id="12" name="直線接點 11"/>
              <p:cNvCxnSpPr/>
              <p:nvPr/>
            </p:nvCxnSpPr>
            <p:spPr bwMode="auto">
              <a:xfrm>
                <a:off x="978719" y="3788370"/>
                <a:ext cx="4841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auto">
              <a:xfrm>
                <a:off x="1475606" y="3810595"/>
                <a:ext cx="0" cy="14954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auto">
              <a:xfrm>
                <a:off x="2480494" y="4831926"/>
                <a:ext cx="0" cy="48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auto">
              <a:xfrm flipV="1">
                <a:off x="983481" y="4861442"/>
                <a:ext cx="149383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 name="橢圓 7"/>
            <p:cNvSpPr/>
            <p:nvPr/>
          </p:nvSpPr>
          <p:spPr bwMode="auto">
            <a:xfrm>
              <a:off x="2425700" y="4800172"/>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 name="橢圓 8"/>
            <p:cNvSpPr/>
            <p:nvPr/>
          </p:nvSpPr>
          <p:spPr bwMode="auto">
            <a:xfrm>
              <a:off x="1423988" y="3736975"/>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aphicFrame>
        <p:nvGraphicFramePr>
          <p:cNvPr id="31" name="表格 30"/>
          <p:cNvGraphicFramePr>
            <a:graphicFrameLocks noGrp="1"/>
          </p:cNvGraphicFramePr>
          <p:nvPr>
            <p:extLst>
              <p:ext uri="{D42A27DB-BD31-4B8C-83A1-F6EECF244321}">
                <p14:modId xmlns:p14="http://schemas.microsoft.com/office/powerpoint/2010/main" val="4240396183"/>
              </p:ext>
            </p:extLst>
          </p:nvPr>
        </p:nvGraphicFramePr>
        <p:xfrm>
          <a:off x="4499992" y="3537808"/>
          <a:ext cx="3600400" cy="2123440"/>
        </p:xfrm>
        <a:graphic>
          <a:graphicData uri="http://schemas.openxmlformats.org/drawingml/2006/table">
            <a:tbl>
              <a:tblPr firstRow="1" bandRow="1">
                <a:tableStyleId>{5C22544A-7EE6-4342-B048-85BDC9FD1C3A}</a:tableStyleId>
              </a:tblPr>
              <a:tblGrid>
                <a:gridCol w="1205514">
                  <a:extLst>
                    <a:ext uri="{9D8B030D-6E8A-4147-A177-3AD203B41FA5}">
                      <a16:colId xmlns:a16="http://schemas.microsoft.com/office/drawing/2014/main" val="20000"/>
                    </a:ext>
                  </a:extLst>
                </a:gridCol>
                <a:gridCol w="2394886">
                  <a:extLst>
                    <a:ext uri="{9D8B030D-6E8A-4147-A177-3AD203B41FA5}">
                      <a16:colId xmlns:a16="http://schemas.microsoft.com/office/drawing/2014/main" val="20001"/>
                    </a:ext>
                  </a:extLst>
                </a:gridCol>
              </a:tblGrid>
              <a:tr h="370840">
                <a:tc>
                  <a:txBody>
                    <a:bodyPr/>
                    <a:lstStyle/>
                    <a:p>
                      <a:pPr algn="ctr"/>
                      <a:r>
                        <a:rPr lang="en-GB" altLang="zh-HK" sz="1800" dirty="0">
                          <a:solidFill>
                            <a:schemeClr val="tx1"/>
                          </a:solidFill>
                          <a:latin typeface="+mn-lt"/>
                          <a:cs typeface="Arial" panose="020B0604020202020204" pitchFamily="34" charset="0"/>
                        </a:rPr>
                        <a:t>Price </a:t>
                      </a:r>
                      <a:br>
                        <a:rPr lang="en-GB" altLang="zh-HK" sz="1800" dirty="0">
                          <a:solidFill>
                            <a:schemeClr val="tx1"/>
                          </a:solidFill>
                          <a:latin typeface="+mn-lt"/>
                          <a:cs typeface="Arial" panose="020B0604020202020204" pitchFamily="34" charset="0"/>
                        </a:rPr>
                      </a:br>
                      <a:r>
                        <a:rPr lang="en-GB" altLang="zh-HK" sz="1800" dirty="0">
                          <a:solidFill>
                            <a:schemeClr val="tx1"/>
                          </a:solidFill>
                          <a:latin typeface="+mn-lt"/>
                          <a:cs typeface="Arial" panose="020B0604020202020204" pitchFamily="34" charset="0"/>
                        </a:rPr>
                        <a:t>($ / unit)</a:t>
                      </a:r>
                      <a:endParaRPr lang="zh-HK" altLang="en-US" sz="1800"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1800" dirty="0">
                          <a:solidFill>
                            <a:schemeClr val="tx1"/>
                          </a:solidFill>
                          <a:latin typeface="+mn-lt"/>
                          <a:cs typeface="Arial" panose="020B0604020202020204" pitchFamily="34" charset="0"/>
                        </a:rPr>
                        <a:t>Quantity demanded (units / period)</a:t>
                      </a:r>
                      <a:endParaRPr lang="zh-HK" altLang="en-US" sz="1800"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algn="ctr"/>
                      <a:r>
                        <a:rPr lang="en-US" altLang="zh-HK" sz="1800" b="0" dirty="0">
                          <a:solidFill>
                            <a:schemeClr val="tx1"/>
                          </a:solidFill>
                          <a:latin typeface="+mn-lt"/>
                          <a:cs typeface="Arial" panose="020B0604020202020204" pitchFamily="34" charset="0"/>
                        </a:rPr>
                        <a:t>1</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24</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ctr"/>
                      <a:r>
                        <a:rPr lang="en-US" altLang="zh-HK" sz="1800" b="0" dirty="0">
                          <a:solidFill>
                            <a:schemeClr val="tx1"/>
                          </a:solidFill>
                          <a:latin typeface="+mn-lt"/>
                          <a:cs typeface="Arial" panose="020B0604020202020204" pitchFamily="34" charset="0"/>
                        </a:rPr>
                        <a:t>2</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12</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ctr"/>
                      <a:r>
                        <a:rPr lang="en-US" altLang="zh-HK" sz="1800" b="0" dirty="0">
                          <a:solidFill>
                            <a:schemeClr val="tx1"/>
                          </a:solidFill>
                          <a:latin typeface="+mn-lt"/>
                          <a:cs typeface="Arial" panose="020B0604020202020204" pitchFamily="34" charset="0"/>
                        </a:rPr>
                        <a:t>3</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8</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algn="ctr"/>
                      <a:r>
                        <a:rPr lang="en-US" altLang="zh-HK" sz="1800" b="0" dirty="0">
                          <a:solidFill>
                            <a:schemeClr val="tx1"/>
                          </a:solidFill>
                          <a:latin typeface="+mn-lt"/>
                          <a:cs typeface="Arial" panose="020B0604020202020204" pitchFamily="34" charset="0"/>
                        </a:rPr>
                        <a:t>4</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6</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35619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21</a:t>
            </a:fld>
            <a:endParaRPr lang="zh-HK" altLang="en-US" dirty="0"/>
          </a:p>
        </p:txBody>
      </p:sp>
      <p:sp>
        <p:nvSpPr>
          <p:cNvPr id="4" name="標題 3"/>
          <p:cNvSpPr>
            <a:spLocks noGrp="1"/>
          </p:cNvSpPr>
          <p:nvPr>
            <p:ph type="title"/>
          </p:nvPr>
        </p:nvSpPr>
        <p:spPr/>
        <p:txBody>
          <a:bodyPr/>
          <a:lstStyle/>
          <a:p>
            <a:r>
              <a:rPr lang="en-US" altLang="zh-HK" dirty="0"/>
              <a:t>D.	Elastic demand (1 &lt; E</a:t>
            </a:r>
            <a:r>
              <a:rPr lang="en-US" altLang="zh-HK" baseline="-25000" dirty="0"/>
              <a:t>d</a:t>
            </a:r>
            <a:r>
              <a:rPr lang="en-US" altLang="zh-HK" dirty="0"/>
              <a:t> &lt; </a:t>
            </a:r>
            <a:r>
              <a:rPr lang="en-US" altLang="zh-HK" dirty="0">
                <a:latin typeface="Verdana" panose="020B0604030504040204" pitchFamily="34" charset="0"/>
                <a:ea typeface="Verdana" panose="020B0604030504040204" pitchFamily="34" charset="0"/>
              </a:rPr>
              <a:t>∞</a:t>
            </a:r>
            <a:r>
              <a:rPr lang="en-US" altLang="zh-HK" dirty="0"/>
              <a:t>)</a:t>
            </a:r>
            <a:endParaRPr lang="zh-HK" altLang="en-US" dirty="0"/>
          </a:p>
        </p:txBody>
      </p:sp>
      <p:sp>
        <p:nvSpPr>
          <p:cNvPr id="5" name="內容版面配置區 2"/>
          <p:cNvSpPr>
            <a:spLocks noGrp="1"/>
          </p:cNvSpPr>
          <p:nvPr>
            <p:ph idx="1"/>
          </p:nvPr>
        </p:nvSpPr>
        <p:spPr>
          <a:xfrm>
            <a:off x="457200" y="1196752"/>
            <a:ext cx="8229600" cy="1643527"/>
          </a:xfrm>
        </p:spPr>
        <p:txBody>
          <a:bodyPr/>
          <a:lstStyle/>
          <a:p>
            <a:r>
              <a:rPr lang="en-US" altLang="zh-HK" dirty="0"/>
              <a:t>Demand is elastic if the percentage change in quantity demanded is </a:t>
            </a:r>
            <a:r>
              <a:rPr lang="en-US" altLang="zh-HK" b="1" dirty="0">
                <a:solidFill>
                  <a:schemeClr val="accent6">
                    <a:lumMod val="75000"/>
                  </a:schemeClr>
                </a:solidFill>
              </a:rPr>
              <a:t>greater than </a:t>
            </a:r>
            <a:r>
              <a:rPr lang="en-US" altLang="zh-HK" dirty="0"/>
              <a:t>the percentage change in price (i.e., %</a:t>
            </a:r>
            <a:r>
              <a:rPr lang="el-GR" altLang="zh-HK" dirty="0"/>
              <a:t>Δ</a:t>
            </a:r>
            <a:r>
              <a:rPr lang="en-US" altLang="zh-HK" dirty="0" err="1"/>
              <a:t>Q</a:t>
            </a:r>
            <a:r>
              <a:rPr lang="en-US" altLang="zh-HK" baseline="-25000" dirty="0" err="1"/>
              <a:t>d</a:t>
            </a:r>
            <a:r>
              <a:rPr lang="en-US" altLang="zh-HK" dirty="0"/>
              <a:t> &gt; %</a:t>
            </a:r>
            <a:r>
              <a:rPr lang="el-GR" altLang="zh-HK" dirty="0"/>
              <a:t>Δ</a:t>
            </a:r>
            <a:r>
              <a:rPr lang="en-US" altLang="zh-HK" dirty="0"/>
              <a:t>P). </a:t>
            </a:r>
          </a:p>
          <a:p>
            <a:pPr>
              <a:tabLst>
                <a:tab pos="355600" algn="l"/>
              </a:tabLst>
            </a:pPr>
            <a:r>
              <a:rPr lang="en-US" altLang="zh-HK" dirty="0">
                <a:sym typeface="Wingdings" panose="05000000000000000000" pitchFamily="2" charset="2"/>
              </a:rPr>
              <a:t></a:t>
            </a:r>
            <a:r>
              <a:rPr lang="en-US" altLang="zh-HK">
                <a:sym typeface="Wingdings" panose="05000000000000000000" pitchFamily="2" charset="2"/>
              </a:rPr>
              <a:t>	1 &lt; </a:t>
            </a:r>
            <a:r>
              <a:rPr lang="en-US" altLang="zh-HK" dirty="0"/>
              <a:t>E</a:t>
            </a:r>
            <a:r>
              <a:rPr lang="en-US" altLang="zh-HK" baseline="-25000" dirty="0"/>
              <a:t>d</a:t>
            </a:r>
            <a:r>
              <a:rPr lang="en-US" altLang="zh-HK" dirty="0"/>
              <a:t> &lt; </a:t>
            </a:r>
            <a:r>
              <a:rPr lang="en-US" altLang="zh-HK"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975160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22</a:t>
            </a:fld>
            <a:endParaRPr lang="zh-HK" altLang="en-US" dirty="0"/>
          </a:p>
        </p:txBody>
      </p:sp>
      <p:sp>
        <p:nvSpPr>
          <p:cNvPr id="4" name="標題 3"/>
          <p:cNvSpPr>
            <a:spLocks noGrp="1"/>
          </p:cNvSpPr>
          <p:nvPr>
            <p:ph type="title"/>
          </p:nvPr>
        </p:nvSpPr>
        <p:spPr>
          <a:xfrm>
            <a:off x="457200" y="188640"/>
            <a:ext cx="6707088" cy="720080"/>
          </a:xfrm>
        </p:spPr>
        <p:txBody>
          <a:bodyPr/>
          <a:lstStyle/>
          <a:p>
            <a:r>
              <a:rPr lang="en-US" altLang="zh-HK" dirty="0"/>
              <a:t>E.	Perfectly elastic demand (E</a:t>
            </a:r>
            <a:r>
              <a:rPr lang="en-US" altLang="zh-HK" baseline="-25000" dirty="0"/>
              <a:t>d</a:t>
            </a:r>
            <a:r>
              <a:rPr lang="en-US" altLang="zh-HK" dirty="0"/>
              <a:t> = </a:t>
            </a:r>
            <a:r>
              <a:rPr lang="en-US" altLang="zh-HK" dirty="0">
                <a:latin typeface="Verdana" panose="020B0604030504040204" pitchFamily="34" charset="0"/>
                <a:ea typeface="Verdana" panose="020B0604030504040204" pitchFamily="34" charset="0"/>
              </a:rPr>
              <a:t>∞</a:t>
            </a:r>
            <a:r>
              <a:rPr lang="en-US" altLang="zh-HK" dirty="0"/>
              <a:t>)</a:t>
            </a:r>
            <a:endParaRPr lang="zh-HK" altLang="en-US" dirty="0"/>
          </a:p>
        </p:txBody>
      </p:sp>
      <p:sp>
        <p:nvSpPr>
          <p:cNvPr id="5" name="內容版面配置區 2"/>
          <p:cNvSpPr>
            <a:spLocks noGrp="1"/>
          </p:cNvSpPr>
          <p:nvPr>
            <p:ph idx="1"/>
          </p:nvPr>
        </p:nvSpPr>
        <p:spPr>
          <a:xfrm>
            <a:off x="457200" y="1196752"/>
            <a:ext cx="8229600" cy="1717393"/>
          </a:xfrm>
        </p:spPr>
        <p:txBody>
          <a:bodyPr/>
          <a:lstStyle/>
          <a:p>
            <a:r>
              <a:rPr lang="en-US" altLang="zh-HK" dirty="0"/>
              <a:t>Demand is perfectly elastic if any changes in price cause an </a:t>
            </a:r>
            <a:r>
              <a:rPr lang="en-US" altLang="zh-HK" b="1" dirty="0">
                <a:solidFill>
                  <a:schemeClr val="accent6">
                    <a:lumMod val="75000"/>
                  </a:schemeClr>
                </a:solidFill>
              </a:rPr>
              <a:t>infinitely large </a:t>
            </a:r>
            <a:r>
              <a:rPr lang="en-US" altLang="zh-HK" dirty="0"/>
              <a:t>change in the quantity demanded. </a:t>
            </a:r>
          </a:p>
          <a:p>
            <a:pPr>
              <a:tabLst>
                <a:tab pos="355600" algn="l"/>
              </a:tabLst>
            </a:pPr>
            <a:r>
              <a:rPr lang="en-US" altLang="zh-HK" dirty="0">
                <a:sym typeface="Wingdings" panose="05000000000000000000" pitchFamily="2" charset="2"/>
              </a:rPr>
              <a:t>	</a:t>
            </a:r>
            <a:r>
              <a:rPr lang="en-US" altLang="zh-HK" dirty="0"/>
              <a:t>E</a:t>
            </a:r>
            <a:r>
              <a:rPr lang="en-US" altLang="zh-HK" baseline="-25000" dirty="0"/>
              <a:t>d</a:t>
            </a:r>
            <a:r>
              <a:rPr lang="en-US" altLang="zh-HK" dirty="0"/>
              <a:t> = </a:t>
            </a:r>
            <a:r>
              <a:rPr lang="en-US" altLang="zh-HK" dirty="0">
                <a:latin typeface="Verdana" panose="020B0604030504040204" pitchFamily="34" charset="0"/>
                <a:ea typeface="Verdana" panose="020B0604030504040204" pitchFamily="34" charset="0"/>
              </a:rPr>
              <a:t>∞</a:t>
            </a:r>
          </a:p>
          <a:p>
            <a:pPr>
              <a:tabLst>
                <a:tab pos="355600" algn="l"/>
              </a:tabLst>
            </a:pPr>
            <a:r>
              <a:rPr lang="en-US" altLang="zh-HK" dirty="0">
                <a:sym typeface="Wingdings" panose="05000000000000000000" pitchFamily="2" charset="2"/>
              </a:rPr>
              <a:t> </a:t>
            </a:r>
            <a:r>
              <a:rPr lang="en-US" altLang="zh-HK" b="1" dirty="0">
                <a:solidFill>
                  <a:schemeClr val="accent6">
                    <a:lumMod val="75000"/>
                  </a:schemeClr>
                </a:solidFill>
                <a:sym typeface="Wingdings" panose="05000000000000000000" pitchFamily="2" charset="2"/>
              </a:rPr>
              <a:t>A</a:t>
            </a:r>
            <a:r>
              <a:rPr lang="en-US" altLang="zh-HK" b="1" dirty="0">
                <a:solidFill>
                  <a:schemeClr val="accent6">
                    <a:lumMod val="75000"/>
                  </a:schemeClr>
                </a:solidFill>
              </a:rPr>
              <a:t> horizontal demand curve</a:t>
            </a:r>
            <a:endParaRPr lang="en-US" altLang="zh-HK" dirty="0"/>
          </a:p>
        </p:txBody>
      </p:sp>
      <p:grpSp>
        <p:nvGrpSpPr>
          <p:cNvPr id="6" name="群組 33"/>
          <p:cNvGrpSpPr>
            <a:grpSpLocks/>
          </p:cNvGrpSpPr>
          <p:nvPr/>
        </p:nvGrpSpPr>
        <p:grpSpPr bwMode="auto">
          <a:xfrm>
            <a:off x="2483768" y="3407818"/>
            <a:ext cx="4320480" cy="2757486"/>
            <a:chOff x="610395" y="2969420"/>
            <a:chExt cx="4320480" cy="2757486"/>
          </a:xfrm>
        </p:grpSpPr>
        <p:grpSp>
          <p:nvGrpSpPr>
            <p:cNvPr id="9" name="群組 11"/>
            <p:cNvGrpSpPr>
              <a:grpSpLocks/>
            </p:cNvGrpSpPr>
            <p:nvPr/>
          </p:nvGrpSpPr>
          <p:grpSpPr bwMode="auto">
            <a:xfrm>
              <a:off x="610395" y="2969420"/>
              <a:ext cx="4320480" cy="2757486"/>
              <a:chOff x="2608251" y="3141658"/>
              <a:chExt cx="4319690" cy="2756822"/>
            </a:xfrm>
          </p:grpSpPr>
          <p:grpSp>
            <p:nvGrpSpPr>
              <p:cNvPr id="11" name="群組 1"/>
              <p:cNvGrpSpPr>
                <a:grpSpLocks/>
              </p:cNvGrpSpPr>
              <p:nvPr/>
            </p:nvGrpSpPr>
            <p:grpSpPr bwMode="auto">
              <a:xfrm>
                <a:off x="2608251" y="3141658"/>
                <a:ext cx="3549002" cy="2518755"/>
                <a:chOff x="2608251" y="3141658"/>
                <a:chExt cx="3549002" cy="2518755"/>
              </a:xfrm>
            </p:grpSpPr>
            <p:cxnSp>
              <p:nvCxnSpPr>
                <p:cNvPr id="13" name="直線接點 12"/>
                <p:cNvCxnSpPr/>
                <p:nvPr/>
              </p:nvCxnSpPr>
              <p:spPr bwMode="auto">
                <a:xfrm>
                  <a:off x="3124095" y="3468604"/>
                  <a:ext cx="0" cy="1979135"/>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auto">
                <a:xfrm flipH="1">
                  <a:off x="3124095" y="5439803"/>
                  <a:ext cx="26379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bwMode="auto">
                <a:xfrm>
                  <a:off x="2881251" y="5290614"/>
                  <a:ext cx="526954" cy="369799"/>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16" name="文字方塊 15"/>
                <p:cNvSpPr txBox="1"/>
                <p:nvPr/>
              </p:nvSpPr>
              <p:spPr bwMode="auto">
                <a:xfrm>
                  <a:off x="5704899" y="5244588"/>
                  <a:ext cx="452354" cy="369798"/>
                </a:xfrm>
                <a:prstGeom prst="rect">
                  <a:avLst/>
                </a:prstGeom>
                <a:noFill/>
              </p:spPr>
              <p:txBody>
                <a:bodyPr>
                  <a:spAutoFit/>
                </a:bodyPr>
                <a:lstStyle/>
                <a:p>
                  <a:pPr>
                    <a:defRPr/>
                  </a:pPr>
                  <a:r>
                    <a:rPr lang="en-US" altLang="zh-HK" sz="1800" dirty="0">
                      <a:latin typeface="+mj-lt"/>
                    </a:rPr>
                    <a:t>Q</a:t>
                  </a:r>
                  <a:endParaRPr lang="zh-HK" altLang="en-US" sz="1800" dirty="0">
                    <a:latin typeface="+mj-lt"/>
                  </a:endParaRPr>
                </a:p>
              </p:txBody>
            </p:sp>
            <p:sp>
              <p:nvSpPr>
                <p:cNvPr id="17" name="文字方塊 16"/>
                <p:cNvSpPr txBox="1"/>
                <p:nvPr/>
              </p:nvSpPr>
              <p:spPr bwMode="auto">
                <a:xfrm>
                  <a:off x="2608251" y="3141658"/>
                  <a:ext cx="1269768" cy="368211"/>
                </a:xfrm>
                <a:prstGeom prst="rect">
                  <a:avLst/>
                </a:prstGeom>
                <a:noFill/>
              </p:spPr>
              <p:txBody>
                <a:bodyPr>
                  <a:spAutoFit/>
                </a:bodyPr>
                <a:lstStyle/>
                <a:p>
                  <a:pPr>
                    <a:defRPr/>
                  </a:pPr>
                  <a:r>
                    <a:rPr lang="en-US" altLang="zh-HK" sz="1800" dirty="0">
                      <a:latin typeface="+mj-lt"/>
                    </a:rPr>
                    <a:t>P ($ / unit)</a:t>
                  </a:r>
                  <a:endParaRPr lang="zh-HK" altLang="en-US" sz="1800" dirty="0">
                    <a:latin typeface="+mj-lt"/>
                  </a:endParaRPr>
                </a:p>
              </p:txBody>
            </p:sp>
            <p:sp>
              <p:nvSpPr>
                <p:cNvPr id="18" name="文字方塊 17"/>
                <p:cNvSpPr txBox="1"/>
                <p:nvPr/>
              </p:nvSpPr>
              <p:spPr bwMode="auto">
                <a:xfrm>
                  <a:off x="5530305" y="4087580"/>
                  <a:ext cx="465052" cy="371385"/>
                </a:xfrm>
                <a:prstGeom prst="rect">
                  <a:avLst/>
                </a:prstGeom>
                <a:noFill/>
              </p:spPr>
              <p:txBody>
                <a:bodyPr>
                  <a:spAutoFit/>
                </a:bodyPr>
                <a:lstStyle/>
                <a:p>
                  <a:pPr>
                    <a:defRPr/>
                  </a:pPr>
                  <a:r>
                    <a:rPr lang="en-US" altLang="zh-HK" sz="1800" dirty="0">
                      <a:latin typeface="+mj-lt"/>
                    </a:rPr>
                    <a:t>D</a:t>
                  </a:r>
                  <a:endParaRPr lang="zh-HK" altLang="en-US" sz="2200" baseline="-25000" dirty="0">
                    <a:latin typeface="+mj-lt"/>
                  </a:endParaRPr>
                </a:p>
              </p:txBody>
            </p:sp>
          </p:grpSp>
          <p:sp>
            <p:nvSpPr>
              <p:cNvPr id="12" name="文字方塊 11"/>
              <p:cNvSpPr txBox="1"/>
              <p:nvPr/>
            </p:nvSpPr>
            <p:spPr bwMode="auto">
              <a:xfrm>
                <a:off x="5112942" y="5529237"/>
                <a:ext cx="1814999" cy="369243"/>
              </a:xfrm>
              <a:prstGeom prst="rect">
                <a:avLst/>
              </a:prstGeom>
              <a:noFill/>
            </p:spPr>
            <p:txBody>
              <a:bodyPr wrap="square">
                <a:spAutoFit/>
              </a:bodyPr>
              <a:lstStyle/>
              <a:p>
                <a:pPr marL="87313" indent="-87313">
                  <a:defRPr/>
                </a:pPr>
                <a:r>
                  <a:rPr lang="en-US" altLang="zh-HK" sz="1800" dirty="0">
                    <a:latin typeface="+mj-lt"/>
                  </a:rPr>
                  <a:t> (units /  period) </a:t>
                </a:r>
                <a:endParaRPr lang="zh-HK" altLang="en-US" sz="1800" dirty="0">
                  <a:latin typeface="+mj-lt"/>
                </a:endParaRPr>
              </a:p>
            </p:txBody>
          </p:sp>
        </p:grpSp>
        <p:cxnSp>
          <p:nvCxnSpPr>
            <p:cNvPr id="8" name="直線接點 7"/>
            <p:cNvCxnSpPr/>
            <p:nvPr/>
          </p:nvCxnSpPr>
          <p:spPr>
            <a:xfrm flipH="1">
              <a:off x="1126333" y="4104482"/>
              <a:ext cx="2363787" cy="0"/>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9659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t>Learning tips 5.1</a:t>
            </a:r>
            <a:br>
              <a:rPr lang="en-US" altLang="zh-HK" dirty="0"/>
            </a:br>
            <a:r>
              <a:rPr lang="en-US" altLang="zh-HK" dirty="0"/>
              <a:t>‘More elastic’ versus ‘less elastic’</a:t>
            </a:r>
            <a:endParaRPr lang="zh-HK" altLang="en-US" dirty="0"/>
          </a:p>
        </p:txBody>
      </p:sp>
      <p:sp>
        <p:nvSpPr>
          <p:cNvPr id="3" name="內容版面配置區 2"/>
          <p:cNvSpPr>
            <a:spLocks noGrp="1"/>
          </p:cNvSpPr>
          <p:nvPr>
            <p:ph idx="1"/>
          </p:nvPr>
        </p:nvSpPr>
        <p:spPr>
          <a:xfrm>
            <a:off x="457200" y="1196752"/>
            <a:ext cx="8229600" cy="1274195"/>
          </a:xfrm>
        </p:spPr>
        <p:txBody>
          <a:bodyPr/>
          <a:lstStyle/>
          <a:p>
            <a:r>
              <a:rPr lang="en-US" altLang="zh-HK" dirty="0"/>
              <a:t>Suppose Good X has an E</a:t>
            </a:r>
            <a:r>
              <a:rPr lang="en-US" altLang="zh-HK" baseline="-25000" dirty="0"/>
              <a:t>d</a:t>
            </a:r>
            <a:r>
              <a:rPr lang="en-US" altLang="zh-HK" dirty="0"/>
              <a:t> of 0.8, while Good Y has an </a:t>
            </a:r>
            <a:br>
              <a:rPr lang="en-US" altLang="zh-HK" dirty="0"/>
            </a:br>
            <a:r>
              <a:rPr lang="en-US" altLang="zh-HK" dirty="0"/>
              <a:t>E</a:t>
            </a:r>
            <a:r>
              <a:rPr lang="en-US" altLang="zh-HK" baseline="-25000" dirty="0"/>
              <a:t>d</a:t>
            </a:r>
            <a:r>
              <a:rPr lang="en-US" altLang="zh-HK" dirty="0"/>
              <a:t> of 0.3. </a:t>
            </a:r>
          </a:p>
          <a:p>
            <a:pPr marL="342900" indent="-342900">
              <a:buFont typeface="Wingdings" pitchFamily="2" charset="2"/>
              <a:buChar char="à"/>
              <a:tabLst>
                <a:tab pos="355600" algn="l"/>
              </a:tabLst>
            </a:pPr>
            <a:r>
              <a:rPr lang="en-US" altLang="zh-HK" dirty="0">
                <a:sym typeface="Wingdings" panose="05000000000000000000" pitchFamily="2" charset="2"/>
              </a:rPr>
              <a:t>B</a:t>
            </a:r>
            <a:r>
              <a:rPr lang="en-US" altLang="zh-HK" dirty="0"/>
              <a:t>oth Good X and Good Y have inelastic demand. </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23</a:t>
            </a:fld>
            <a:endParaRPr lang="zh-HK" altLang="en-US" dirty="0"/>
          </a:p>
        </p:txBody>
      </p:sp>
      <p:grpSp>
        <p:nvGrpSpPr>
          <p:cNvPr id="16" name="群組 37"/>
          <p:cNvGrpSpPr>
            <a:grpSpLocks/>
          </p:cNvGrpSpPr>
          <p:nvPr/>
        </p:nvGrpSpPr>
        <p:grpSpPr bwMode="auto">
          <a:xfrm>
            <a:off x="273050" y="4518496"/>
            <a:ext cx="8475663" cy="1574800"/>
            <a:chOff x="201284" y="4853309"/>
            <a:chExt cx="8475172" cy="1574631"/>
          </a:xfrm>
        </p:grpSpPr>
        <p:sp>
          <p:nvSpPr>
            <p:cNvPr id="17" name="矩形 44"/>
            <p:cNvSpPr>
              <a:spLocks noChangeArrowheads="1"/>
            </p:cNvSpPr>
            <p:nvPr/>
          </p:nvSpPr>
          <p:spPr bwMode="auto">
            <a:xfrm>
              <a:off x="201284" y="5375027"/>
              <a:ext cx="12274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ts val="600"/>
                </a:spcBef>
                <a:buFontTx/>
                <a:buNone/>
              </a:pPr>
              <a:r>
                <a:rPr lang="en-US" altLang="zh-HK" sz="2000" dirty="0">
                  <a:solidFill>
                    <a:srgbClr val="7030A0"/>
                  </a:solidFill>
                  <a:cs typeface="Times New Roman" pitchFamily="18" charset="0"/>
                </a:rPr>
                <a:t>0</a:t>
              </a:r>
              <a:r>
                <a:rPr lang="en-US" altLang="zh-HK" sz="2000" dirty="0">
                  <a:solidFill>
                    <a:srgbClr val="000000"/>
                  </a:solidFill>
                  <a:cs typeface="Times New Roman" pitchFamily="18" charset="0"/>
                </a:rPr>
                <a:t> Perfectly inelastic</a:t>
              </a:r>
              <a:endParaRPr lang="en-US" altLang="zh-HK" sz="2000" dirty="0">
                <a:solidFill>
                  <a:srgbClr val="000000"/>
                </a:solidFill>
              </a:endParaRPr>
            </a:p>
          </p:txBody>
        </p:sp>
        <p:grpSp>
          <p:nvGrpSpPr>
            <p:cNvPr id="18" name="群組 31"/>
            <p:cNvGrpSpPr>
              <a:grpSpLocks/>
            </p:cNvGrpSpPr>
            <p:nvPr/>
          </p:nvGrpSpPr>
          <p:grpSpPr bwMode="auto">
            <a:xfrm>
              <a:off x="828311" y="4853309"/>
              <a:ext cx="7848145" cy="1574631"/>
              <a:chOff x="828311" y="4865796"/>
              <a:chExt cx="7848145" cy="1574631"/>
            </a:xfrm>
          </p:grpSpPr>
          <p:cxnSp>
            <p:nvCxnSpPr>
              <p:cNvPr id="19" name="直線接點 18"/>
              <p:cNvCxnSpPr/>
              <p:nvPr/>
            </p:nvCxnSpPr>
            <p:spPr>
              <a:xfrm>
                <a:off x="828311" y="4941988"/>
                <a:ext cx="0" cy="222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388867" y="4949924"/>
                <a:ext cx="0" cy="222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828311" y="5046752"/>
                <a:ext cx="55035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6331854" y="4868971"/>
                <a:ext cx="41273" cy="177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6589014" y="4883256"/>
                <a:ext cx="71434" cy="274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flipH="1" flipV="1">
                <a:off x="6374714" y="4873732"/>
                <a:ext cx="214300" cy="2841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6871573" y="4865796"/>
                <a:ext cx="71434" cy="2730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7155719" y="4894368"/>
                <a:ext cx="71433" cy="2730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H="1" flipV="1">
                <a:off x="6660448" y="4873732"/>
                <a:ext cx="212713" cy="2841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flipV="1">
                <a:off x="6939832" y="4883256"/>
                <a:ext cx="212713" cy="2841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H="1" flipV="1">
                <a:off x="7227152" y="4883256"/>
                <a:ext cx="106357" cy="177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7333509" y="5061037"/>
                <a:ext cx="76671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左大括弧 30"/>
              <p:cNvSpPr/>
              <p:nvPr/>
            </p:nvSpPr>
            <p:spPr>
              <a:xfrm rot="16200000">
                <a:off x="2418108" y="3599814"/>
                <a:ext cx="326990" cy="3506584"/>
              </a:xfrm>
              <a:prstGeom prst="leftBrace">
                <a:avLst>
                  <a:gd name="adj1" fmla="val 40079"/>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sp>
            <p:nvSpPr>
              <p:cNvPr id="32" name="左大括弧 31"/>
              <p:cNvSpPr/>
              <p:nvPr/>
            </p:nvSpPr>
            <p:spPr>
              <a:xfrm rot="16200000">
                <a:off x="6072321" y="3555366"/>
                <a:ext cx="326990" cy="3614527"/>
              </a:xfrm>
              <a:prstGeom prst="leftBrace">
                <a:avLst>
                  <a:gd name="adj1" fmla="val 40079"/>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sp>
            <p:nvSpPr>
              <p:cNvPr id="33" name="矩形 43"/>
              <p:cNvSpPr>
                <a:spLocks noChangeArrowheads="1"/>
              </p:cNvSpPr>
              <p:nvPr/>
            </p:nvSpPr>
            <p:spPr bwMode="auto">
              <a:xfrm>
                <a:off x="3770712" y="5375027"/>
                <a:ext cx="12274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ts val="600"/>
                  </a:spcBef>
                  <a:buFontTx/>
                  <a:buNone/>
                </a:pPr>
                <a:r>
                  <a:rPr lang="en-US" altLang="zh-HK" sz="2000" dirty="0">
                    <a:solidFill>
                      <a:srgbClr val="7030A0"/>
                    </a:solidFill>
                    <a:cs typeface="Times New Roman" pitchFamily="18" charset="0"/>
                  </a:rPr>
                  <a:t>1</a:t>
                </a:r>
              </a:p>
              <a:p>
                <a:pPr algn="ctr" eaLnBrk="1" hangingPunct="1">
                  <a:spcBef>
                    <a:spcPct val="0"/>
                  </a:spcBef>
                  <a:buFontTx/>
                  <a:buNone/>
                </a:pPr>
                <a:r>
                  <a:rPr lang="en-US" altLang="zh-HK" sz="2000" dirty="0">
                    <a:solidFill>
                      <a:srgbClr val="000000"/>
                    </a:solidFill>
                    <a:cs typeface="Times New Roman" pitchFamily="18" charset="0"/>
                  </a:rPr>
                  <a:t>Unitarily elastic</a:t>
                </a:r>
                <a:endParaRPr lang="en-US" altLang="zh-HK" sz="2000" dirty="0">
                  <a:solidFill>
                    <a:srgbClr val="000000"/>
                  </a:solidFill>
                </a:endParaRPr>
              </a:p>
            </p:txBody>
          </p:sp>
          <p:sp>
            <p:nvSpPr>
              <p:cNvPr id="34" name="矩形 45"/>
              <p:cNvSpPr>
                <a:spLocks noChangeArrowheads="1"/>
              </p:cNvSpPr>
              <p:nvPr/>
            </p:nvSpPr>
            <p:spPr bwMode="auto">
              <a:xfrm>
                <a:off x="7449389" y="5348344"/>
                <a:ext cx="1227067" cy="1092083"/>
              </a:xfrm>
              <a:prstGeom prst="rect">
                <a:avLst/>
              </a:prstGeom>
              <a:noFill/>
              <a:ln w="9525">
                <a:noFill/>
                <a:miter lim="800000"/>
                <a:headEnd/>
                <a:tailEnd/>
              </a:ln>
            </p:spPr>
            <p:txBody>
              <a:bodyPr>
                <a:spAutoFit/>
              </a:bodyPr>
              <a:lstStyle/>
              <a:p>
                <a:pPr algn="ctr">
                  <a:defRPr/>
                </a:pPr>
                <a:r>
                  <a:rPr lang="zh-TW" altLang="zh-TW" sz="2500" dirty="0">
                    <a:solidFill>
                      <a:srgbClr val="7030A0"/>
                    </a:solidFill>
                    <a:latin typeface="Verdana" panose="020B0604030504040204" pitchFamily="34" charset="0"/>
                    <a:cs typeface="Times New Roman" panose="02020603050405020304" pitchFamily="18" charset="0"/>
                  </a:rPr>
                  <a:t>∞</a:t>
                </a:r>
                <a:r>
                  <a:rPr lang="en-US" altLang="zh-HK" sz="2000" dirty="0">
                    <a:solidFill>
                      <a:srgbClr val="000000"/>
                    </a:solidFill>
                    <a:ea typeface="新細明體" pitchFamily="18" charset="-120"/>
                    <a:cs typeface="Times New Roman" pitchFamily="18" charset="0"/>
                  </a:rPr>
                  <a:t> Perfectly elastic</a:t>
                </a:r>
                <a:endParaRPr lang="en-US" altLang="zh-HK" sz="2000" dirty="0">
                  <a:solidFill>
                    <a:srgbClr val="000000"/>
                  </a:solidFill>
                  <a:ea typeface="新細明體" pitchFamily="18" charset="-120"/>
                </a:endParaRPr>
              </a:p>
            </p:txBody>
          </p:sp>
          <p:sp>
            <p:nvSpPr>
              <p:cNvPr id="35" name="矩形 50"/>
              <p:cNvSpPr>
                <a:spLocks noChangeArrowheads="1"/>
              </p:cNvSpPr>
              <p:nvPr/>
            </p:nvSpPr>
            <p:spPr bwMode="auto">
              <a:xfrm>
                <a:off x="1970628" y="5598070"/>
                <a:ext cx="1227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en-US" altLang="zh-HK" sz="2000" dirty="0">
                    <a:solidFill>
                      <a:srgbClr val="000000"/>
                    </a:solidFill>
                    <a:cs typeface="Times New Roman" pitchFamily="18" charset="0"/>
                  </a:rPr>
                  <a:t>Inelastic</a:t>
                </a:r>
                <a:endParaRPr lang="en-US" altLang="zh-HK" sz="2000" dirty="0">
                  <a:solidFill>
                    <a:srgbClr val="000000"/>
                  </a:solidFill>
                </a:endParaRPr>
              </a:p>
            </p:txBody>
          </p:sp>
          <p:sp>
            <p:nvSpPr>
              <p:cNvPr id="36" name="矩形 51"/>
              <p:cNvSpPr>
                <a:spLocks noChangeArrowheads="1"/>
              </p:cNvSpPr>
              <p:nvPr/>
            </p:nvSpPr>
            <p:spPr bwMode="auto">
              <a:xfrm>
                <a:off x="5715180" y="5618513"/>
                <a:ext cx="1227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en-US" altLang="zh-HK" sz="2000" dirty="0">
                    <a:solidFill>
                      <a:srgbClr val="000000"/>
                    </a:solidFill>
                    <a:cs typeface="Times New Roman" pitchFamily="18" charset="0"/>
                  </a:rPr>
                  <a:t>Elastic</a:t>
                </a:r>
                <a:endParaRPr lang="en-US" altLang="zh-HK" sz="2000" dirty="0">
                  <a:solidFill>
                    <a:srgbClr val="000000"/>
                  </a:solidFill>
                </a:endParaRPr>
              </a:p>
            </p:txBody>
          </p:sp>
        </p:grpSp>
      </p:grpSp>
      <p:grpSp>
        <p:nvGrpSpPr>
          <p:cNvPr id="37" name="群組 2"/>
          <p:cNvGrpSpPr>
            <a:grpSpLocks/>
          </p:cNvGrpSpPr>
          <p:nvPr/>
        </p:nvGrpSpPr>
        <p:grpSpPr bwMode="auto">
          <a:xfrm>
            <a:off x="1187624" y="3381846"/>
            <a:ext cx="1455738" cy="1366837"/>
            <a:chOff x="1200150" y="3335338"/>
            <a:chExt cx="1455738" cy="1366837"/>
          </a:xfrm>
        </p:grpSpPr>
        <p:sp>
          <p:nvSpPr>
            <p:cNvPr id="38" name="向下箭號圖說文字 37"/>
            <p:cNvSpPr/>
            <p:nvPr/>
          </p:nvSpPr>
          <p:spPr>
            <a:xfrm>
              <a:off x="1200150" y="3335338"/>
              <a:ext cx="1455738" cy="1252537"/>
            </a:xfrm>
            <a:prstGeom prst="downArrowCallout">
              <a:avLst>
                <a:gd name="adj1" fmla="val 14574"/>
                <a:gd name="adj2" fmla="val 13704"/>
                <a:gd name="adj3" fmla="val 25000"/>
                <a:gd name="adj4" fmla="val 64977"/>
              </a:avLst>
            </a:prstGeom>
            <a:solidFill>
              <a:srgbClr val="FDF4B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HK" sz="2200" dirty="0">
                  <a:solidFill>
                    <a:schemeClr val="tx1"/>
                  </a:solidFill>
                </a:rPr>
                <a:t>Good Y </a:t>
              </a:r>
              <a:br>
                <a:rPr lang="en-US" altLang="zh-HK" sz="2200" dirty="0">
                  <a:solidFill>
                    <a:schemeClr val="tx1"/>
                  </a:solidFill>
                </a:rPr>
              </a:br>
              <a:r>
                <a:rPr lang="en-US" altLang="zh-HK" sz="2200" dirty="0">
                  <a:solidFill>
                    <a:schemeClr val="tx1"/>
                  </a:solidFill>
                </a:rPr>
                <a:t>(E</a:t>
              </a:r>
              <a:r>
                <a:rPr lang="en-US" altLang="zh-HK" sz="2400" baseline="-25000" dirty="0">
                  <a:solidFill>
                    <a:schemeClr val="tx1"/>
                  </a:solidFill>
                </a:rPr>
                <a:t>d</a:t>
              </a:r>
              <a:r>
                <a:rPr lang="en-US" altLang="zh-HK" sz="2200" dirty="0">
                  <a:solidFill>
                    <a:schemeClr val="tx1"/>
                  </a:solidFill>
                </a:rPr>
                <a:t> = 0.3)</a:t>
              </a:r>
              <a:endParaRPr lang="zh-HK" altLang="en-US" sz="2200" dirty="0">
                <a:solidFill>
                  <a:schemeClr val="tx1"/>
                </a:solidFill>
              </a:endParaRPr>
            </a:p>
          </p:txBody>
        </p:sp>
        <p:sp>
          <p:nvSpPr>
            <p:cNvPr id="39" name="橢圓 38"/>
            <p:cNvSpPr/>
            <p:nvPr/>
          </p:nvSpPr>
          <p:spPr bwMode="auto">
            <a:xfrm>
              <a:off x="1876425" y="4597400"/>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nvGrpSpPr>
          <p:cNvPr id="40" name="群組 4"/>
          <p:cNvGrpSpPr>
            <a:grpSpLocks/>
          </p:cNvGrpSpPr>
          <p:nvPr/>
        </p:nvGrpSpPr>
        <p:grpSpPr bwMode="auto">
          <a:xfrm>
            <a:off x="2843808" y="3391371"/>
            <a:ext cx="1455738" cy="1365250"/>
            <a:chOff x="2978150" y="3336925"/>
            <a:chExt cx="1455738" cy="1365250"/>
          </a:xfrm>
        </p:grpSpPr>
        <p:sp>
          <p:nvSpPr>
            <p:cNvPr id="41" name="向下箭號圖說文字 40"/>
            <p:cNvSpPr/>
            <p:nvPr/>
          </p:nvSpPr>
          <p:spPr>
            <a:xfrm>
              <a:off x="2978150" y="3336925"/>
              <a:ext cx="1455738" cy="1252537"/>
            </a:xfrm>
            <a:prstGeom prst="downArrowCallout">
              <a:avLst>
                <a:gd name="adj1" fmla="val 14574"/>
                <a:gd name="adj2" fmla="val 13704"/>
                <a:gd name="adj3" fmla="val 25000"/>
                <a:gd name="adj4" fmla="val 64977"/>
              </a:avLst>
            </a:prstGeom>
            <a:solidFill>
              <a:srgbClr val="FDF4B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HK" sz="2200" dirty="0">
                  <a:solidFill>
                    <a:schemeClr val="tx1"/>
                  </a:solidFill>
                </a:rPr>
                <a:t>Good X </a:t>
              </a:r>
              <a:br>
                <a:rPr lang="en-US" altLang="zh-HK" sz="2200" dirty="0">
                  <a:solidFill>
                    <a:schemeClr val="tx1"/>
                  </a:solidFill>
                </a:rPr>
              </a:br>
              <a:r>
                <a:rPr lang="en-US" altLang="zh-HK" sz="2200" dirty="0">
                  <a:solidFill>
                    <a:schemeClr val="tx1"/>
                  </a:solidFill>
                </a:rPr>
                <a:t>(E</a:t>
              </a:r>
              <a:r>
                <a:rPr lang="en-US" altLang="zh-HK" sz="2400" baseline="-25000" dirty="0">
                  <a:solidFill>
                    <a:schemeClr val="tx1"/>
                  </a:solidFill>
                </a:rPr>
                <a:t>d</a:t>
              </a:r>
              <a:r>
                <a:rPr lang="en-US" altLang="zh-HK" sz="2200" dirty="0">
                  <a:solidFill>
                    <a:schemeClr val="tx1"/>
                  </a:solidFill>
                </a:rPr>
                <a:t> = 0.8)</a:t>
              </a:r>
              <a:endParaRPr lang="zh-HK" altLang="en-US" sz="2200" dirty="0">
                <a:solidFill>
                  <a:schemeClr val="tx1"/>
                </a:solidFill>
              </a:endParaRPr>
            </a:p>
          </p:txBody>
        </p:sp>
        <p:sp>
          <p:nvSpPr>
            <p:cNvPr id="42" name="橢圓 41"/>
            <p:cNvSpPr/>
            <p:nvPr/>
          </p:nvSpPr>
          <p:spPr bwMode="auto">
            <a:xfrm>
              <a:off x="3660775" y="4597400"/>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1852297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t>Learning tips 5.1 (cont’d) </a:t>
            </a:r>
            <a:br>
              <a:rPr lang="en-US" altLang="zh-HK" dirty="0"/>
            </a:br>
            <a:r>
              <a:rPr lang="en-US" altLang="zh-HK" dirty="0"/>
              <a:t>‘More elastic’ versus ‘less elastic’</a:t>
            </a:r>
            <a:endParaRPr lang="zh-HK" altLang="en-US" dirty="0"/>
          </a:p>
        </p:txBody>
      </p:sp>
      <p:sp>
        <p:nvSpPr>
          <p:cNvPr id="3" name="內容版面配置區 2"/>
          <p:cNvSpPr>
            <a:spLocks noGrp="1"/>
          </p:cNvSpPr>
          <p:nvPr>
            <p:ph idx="1"/>
          </p:nvPr>
        </p:nvSpPr>
        <p:spPr>
          <a:xfrm>
            <a:off x="457200" y="1196752"/>
            <a:ext cx="8229600" cy="2086725"/>
          </a:xfrm>
        </p:spPr>
        <p:txBody>
          <a:bodyPr/>
          <a:lstStyle/>
          <a:p>
            <a:pPr>
              <a:spcBef>
                <a:spcPts val="1200"/>
              </a:spcBef>
              <a:tabLst>
                <a:tab pos="355600" algn="l"/>
              </a:tabLst>
            </a:pPr>
            <a:r>
              <a:rPr lang="en-US" altLang="zh-HK" dirty="0"/>
              <a:t>To compare their demand elasticities, we can say:</a:t>
            </a:r>
          </a:p>
          <a:p>
            <a:pPr marL="342900" indent="-342900">
              <a:buFont typeface="Arial" panose="020B0604020202020204" pitchFamily="34" charset="0"/>
              <a:buChar char="•"/>
            </a:pPr>
            <a:r>
              <a:rPr lang="en-US" altLang="zh-HK" dirty="0"/>
              <a:t>The demand for Good X is ‘</a:t>
            </a:r>
            <a:r>
              <a:rPr lang="en-US" altLang="zh-HK" b="1" dirty="0">
                <a:solidFill>
                  <a:srgbClr val="0070C0"/>
                </a:solidFill>
              </a:rPr>
              <a:t>more elastic</a:t>
            </a:r>
            <a:r>
              <a:rPr lang="en-US" altLang="zh-HK" dirty="0"/>
              <a:t>’ than the demand for Good Y; or</a:t>
            </a:r>
            <a:endParaRPr lang="en-US" altLang="zh-HK" b="1" dirty="0">
              <a:solidFill>
                <a:schemeClr val="accent6">
                  <a:lumMod val="75000"/>
                </a:schemeClr>
              </a:solidFill>
            </a:endParaRPr>
          </a:p>
          <a:p>
            <a:pPr marL="342900" indent="-342900">
              <a:buFont typeface="Arial" panose="020B0604020202020204" pitchFamily="34" charset="0"/>
              <a:buChar char="•"/>
            </a:pPr>
            <a:r>
              <a:rPr lang="en-US" altLang="zh-HK" dirty="0"/>
              <a:t>The demand for Good Y is ‘</a:t>
            </a:r>
            <a:r>
              <a:rPr lang="en-US" altLang="zh-HK" b="1" dirty="0">
                <a:solidFill>
                  <a:srgbClr val="0070C0"/>
                </a:solidFill>
              </a:rPr>
              <a:t>less elastic</a:t>
            </a:r>
            <a:r>
              <a:rPr lang="en-US" altLang="zh-HK" dirty="0"/>
              <a:t>’ than the demand for Good X.</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24</a:t>
            </a:fld>
            <a:endParaRPr lang="zh-HK" altLang="en-US" dirty="0"/>
          </a:p>
        </p:txBody>
      </p:sp>
      <p:grpSp>
        <p:nvGrpSpPr>
          <p:cNvPr id="40" name="群組 39"/>
          <p:cNvGrpSpPr/>
          <p:nvPr/>
        </p:nvGrpSpPr>
        <p:grpSpPr>
          <a:xfrm>
            <a:off x="-108520" y="3429000"/>
            <a:ext cx="9220021" cy="2664296"/>
            <a:chOff x="-108520" y="3429000"/>
            <a:chExt cx="9220021" cy="2664296"/>
          </a:xfrm>
        </p:grpSpPr>
        <p:grpSp>
          <p:nvGrpSpPr>
            <p:cNvPr id="5" name="群組 37"/>
            <p:cNvGrpSpPr>
              <a:grpSpLocks/>
            </p:cNvGrpSpPr>
            <p:nvPr/>
          </p:nvGrpSpPr>
          <p:grpSpPr bwMode="auto">
            <a:xfrm>
              <a:off x="273050" y="4518496"/>
              <a:ext cx="8475663" cy="1574800"/>
              <a:chOff x="201284" y="4853309"/>
              <a:chExt cx="8475172" cy="1574631"/>
            </a:xfrm>
          </p:grpSpPr>
          <p:sp>
            <p:nvSpPr>
              <p:cNvPr id="6" name="矩形 44"/>
              <p:cNvSpPr>
                <a:spLocks noChangeArrowheads="1"/>
              </p:cNvSpPr>
              <p:nvPr/>
            </p:nvSpPr>
            <p:spPr bwMode="auto">
              <a:xfrm>
                <a:off x="201284" y="5375027"/>
                <a:ext cx="12274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ts val="600"/>
                  </a:spcBef>
                  <a:buFontTx/>
                  <a:buNone/>
                </a:pPr>
                <a:r>
                  <a:rPr lang="en-US" altLang="zh-HK" sz="2000" dirty="0">
                    <a:solidFill>
                      <a:srgbClr val="7030A0"/>
                    </a:solidFill>
                    <a:cs typeface="Times New Roman" pitchFamily="18" charset="0"/>
                  </a:rPr>
                  <a:t>0</a:t>
                </a:r>
                <a:r>
                  <a:rPr lang="en-US" altLang="zh-HK" sz="2000" dirty="0">
                    <a:solidFill>
                      <a:srgbClr val="000000"/>
                    </a:solidFill>
                    <a:cs typeface="Times New Roman" pitchFamily="18" charset="0"/>
                  </a:rPr>
                  <a:t> Perfectly inelastic</a:t>
                </a:r>
                <a:endParaRPr lang="en-US" altLang="zh-HK" sz="2000" dirty="0">
                  <a:solidFill>
                    <a:srgbClr val="000000"/>
                  </a:solidFill>
                </a:endParaRPr>
              </a:p>
            </p:txBody>
          </p:sp>
          <p:grpSp>
            <p:nvGrpSpPr>
              <p:cNvPr id="7" name="群組 31"/>
              <p:cNvGrpSpPr>
                <a:grpSpLocks/>
              </p:cNvGrpSpPr>
              <p:nvPr/>
            </p:nvGrpSpPr>
            <p:grpSpPr bwMode="auto">
              <a:xfrm>
                <a:off x="828311" y="4853309"/>
                <a:ext cx="7848145" cy="1574631"/>
                <a:chOff x="828311" y="4865796"/>
                <a:chExt cx="7848145" cy="1574631"/>
              </a:xfrm>
            </p:grpSpPr>
            <p:cxnSp>
              <p:nvCxnSpPr>
                <p:cNvPr id="8" name="直線接點 7"/>
                <p:cNvCxnSpPr/>
                <p:nvPr/>
              </p:nvCxnSpPr>
              <p:spPr>
                <a:xfrm>
                  <a:off x="828311" y="4941988"/>
                  <a:ext cx="0" cy="222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4388867" y="4949924"/>
                  <a:ext cx="0" cy="222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828311" y="5046752"/>
                  <a:ext cx="55035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V="1">
                  <a:off x="6331854" y="4868971"/>
                  <a:ext cx="41273" cy="177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6589014" y="4883256"/>
                  <a:ext cx="71434" cy="274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H="1" flipV="1">
                  <a:off x="6374714" y="4873732"/>
                  <a:ext cx="214300" cy="2841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V="1">
                  <a:off x="6871573" y="4865796"/>
                  <a:ext cx="71434" cy="2730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7155719" y="4894368"/>
                  <a:ext cx="71433" cy="2730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flipV="1">
                  <a:off x="6660448" y="4873732"/>
                  <a:ext cx="212713" cy="2841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flipV="1">
                  <a:off x="6939832" y="4883256"/>
                  <a:ext cx="212713" cy="2841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H="1" flipV="1">
                  <a:off x="7227152" y="4883256"/>
                  <a:ext cx="106357" cy="177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7333509" y="5061037"/>
                  <a:ext cx="76671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左大括弧 19"/>
                <p:cNvSpPr/>
                <p:nvPr/>
              </p:nvSpPr>
              <p:spPr>
                <a:xfrm rot="16200000">
                  <a:off x="2418108" y="3599814"/>
                  <a:ext cx="326990" cy="3506584"/>
                </a:xfrm>
                <a:prstGeom prst="leftBrace">
                  <a:avLst>
                    <a:gd name="adj1" fmla="val 40079"/>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sp>
              <p:nvSpPr>
                <p:cNvPr id="21" name="左大括弧 20"/>
                <p:cNvSpPr/>
                <p:nvPr/>
              </p:nvSpPr>
              <p:spPr>
                <a:xfrm rot="16200000">
                  <a:off x="6072321" y="3555366"/>
                  <a:ext cx="326990" cy="3614527"/>
                </a:xfrm>
                <a:prstGeom prst="leftBrace">
                  <a:avLst>
                    <a:gd name="adj1" fmla="val 40079"/>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sp>
              <p:nvSpPr>
                <p:cNvPr id="22" name="矩形 43"/>
                <p:cNvSpPr>
                  <a:spLocks noChangeArrowheads="1"/>
                </p:cNvSpPr>
                <p:nvPr/>
              </p:nvSpPr>
              <p:spPr bwMode="auto">
                <a:xfrm>
                  <a:off x="3770712" y="5375027"/>
                  <a:ext cx="12274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ts val="600"/>
                    </a:spcBef>
                    <a:buFontTx/>
                    <a:buNone/>
                  </a:pPr>
                  <a:r>
                    <a:rPr lang="en-US" altLang="zh-HK" sz="2000" dirty="0">
                      <a:solidFill>
                        <a:srgbClr val="7030A0"/>
                      </a:solidFill>
                      <a:cs typeface="Times New Roman" pitchFamily="18" charset="0"/>
                    </a:rPr>
                    <a:t>1</a:t>
                  </a:r>
                </a:p>
                <a:p>
                  <a:pPr algn="ctr" eaLnBrk="1" hangingPunct="1">
                    <a:spcBef>
                      <a:spcPct val="0"/>
                    </a:spcBef>
                    <a:buFontTx/>
                    <a:buNone/>
                  </a:pPr>
                  <a:r>
                    <a:rPr lang="en-US" altLang="zh-HK" sz="2000" dirty="0">
                      <a:solidFill>
                        <a:srgbClr val="000000"/>
                      </a:solidFill>
                      <a:cs typeface="Times New Roman" pitchFamily="18" charset="0"/>
                    </a:rPr>
                    <a:t>Unitarily elastic</a:t>
                  </a:r>
                  <a:endParaRPr lang="en-US" altLang="zh-HK" sz="2000" dirty="0">
                    <a:solidFill>
                      <a:srgbClr val="000000"/>
                    </a:solidFill>
                  </a:endParaRPr>
                </a:p>
              </p:txBody>
            </p:sp>
            <p:sp>
              <p:nvSpPr>
                <p:cNvPr id="23" name="矩形 45"/>
                <p:cNvSpPr>
                  <a:spLocks noChangeArrowheads="1"/>
                </p:cNvSpPr>
                <p:nvPr/>
              </p:nvSpPr>
              <p:spPr bwMode="auto">
                <a:xfrm>
                  <a:off x="7449389" y="5348344"/>
                  <a:ext cx="1227067" cy="1092083"/>
                </a:xfrm>
                <a:prstGeom prst="rect">
                  <a:avLst/>
                </a:prstGeom>
                <a:noFill/>
                <a:ln w="9525">
                  <a:noFill/>
                  <a:miter lim="800000"/>
                  <a:headEnd/>
                  <a:tailEnd/>
                </a:ln>
              </p:spPr>
              <p:txBody>
                <a:bodyPr>
                  <a:spAutoFit/>
                </a:bodyPr>
                <a:lstStyle/>
                <a:p>
                  <a:pPr algn="ctr">
                    <a:defRPr/>
                  </a:pPr>
                  <a:r>
                    <a:rPr lang="zh-TW" altLang="zh-TW" sz="2500" dirty="0">
                      <a:solidFill>
                        <a:srgbClr val="7030A0"/>
                      </a:solidFill>
                      <a:latin typeface="Verdana" panose="020B0604030504040204" pitchFamily="34" charset="0"/>
                      <a:cs typeface="Times New Roman" panose="02020603050405020304" pitchFamily="18" charset="0"/>
                    </a:rPr>
                    <a:t>∞</a:t>
                  </a:r>
                  <a:r>
                    <a:rPr lang="en-US" altLang="zh-HK" sz="2000" dirty="0">
                      <a:solidFill>
                        <a:srgbClr val="000000"/>
                      </a:solidFill>
                      <a:ea typeface="新細明體" pitchFamily="18" charset="-120"/>
                      <a:cs typeface="Times New Roman" pitchFamily="18" charset="0"/>
                    </a:rPr>
                    <a:t> Perfectly elastic</a:t>
                  </a:r>
                  <a:endParaRPr lang="en-US" altLang="zh-HK" sz="2000" dirty="0">
                    <a:solidFill>
                      <a:srgbClr val="000000"/>
                    </a:solidFill>
                    <a:ea typeface="新細明體" pitchFamily="18" charset="-120"/>
                  </a:endParaRPr>
                </a:p>
              </p:txBody>
            </p:sp>
            <p:sp>
              <p:nvSpPr>
                <p:cNvPr id="24" name="矩形 50"/>
                <p:cNvSpPr>
                  <a:spLocks noChangeArrowheads="1"/>
                </p:cNvSpPr>
                <p:nvPr/>
              </p:nvSpPr>
              <p:spPr bwMode="auto">
                <a:xfrm>
                  <a:off x="1970628" y="5598070"/>
                  <a:ext cx="1227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en-US" altLang="zh-HK" sz="2000" dirty="0">
                      <a:solidFill>
                        <a:srgbClr val="000000"/>
                      </a:solidFill>
                      <a:cs typeface="Times New Roman" pitchFamily="18" charset="0"/>
                    </a:rPr>
                    <a:t>Inelastic</a:t>
                  </a:r>
                  <a:endParaRPr lang="en-US" altLang="zh-HK" sz="2000" dirty="0">
                    <a:solidFill>
                      <a:srgbClr val="000000"/>
                    </a:solidFill>
                  </a:endParaRPr>
                </a:p>
              </p:txBody>
            </p:sp>
            <p:sp>
              <p:nvSpPr>
                <p:cNvPr id="25" name="矩形 51"/>
                <p:cNvSpPr>
                  <a:spLocks noChangeArrowheads="1"/>
                </p:cNvSpPr>
                <p:nvPr/>
              </p:nvSpPr>
              <p:spPr bwMode="auto">
                <a:xfrm>
                  <a:off x="5715180" y="5618513"/>
                  <a:ext cx="1227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en-US" altLang="zh-HK" sz="2000" dirty="0">
                      <a:solidFill>
                        <a:srgbClr val="000000"/>
                      </a:solidFill>
                      <a:cs typeface="Times New Roman" pitchFamily="18" charset="0"/>
                    </a:rPr>
                    <a:t>Elastic</a:t>
                  </a:r>
                  <a:endParaRPr lang="en-US" altLang="zh-HK" sz="2000" dirty="0">
                    <a:solidFill>
                      <a:srgbClr val="000000"/>
                    </a:solidFill>
                  </a:endParaRPr>
                </a:p>
              </p:txBody>
            </p:sp>
          </p:grpSp>
        </p:grpSp>
        <p:sp>
          <p:nvSpPr>
            <p:cNvPr id="28" name="橢圓 27"/>
            <p:cNvSpPr/>
            <p:nvPr/>
          </p:nvSpPr>
          <p:spPr bwMode="auto">
            <a:xfrm>
              <a:off x="1863899" y="4643908"/>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1" name="橢圓 30"/>
            <p:cNvSpPr/>
            <p:nvPr/>
          </p:nvSpPr>
          <p:spPr bwMode="auto">
            <a:xfrm>
              <a:off x="3526433" y="4651846"/>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32" name="Group 46"/>
            <p:cNvGrpSpPr>
              <a:grpSpLocks/>
            </p:cNvGrpSpPr>
            <p:nvPr/>
          </p:nvGrpSpPr>
          <p:grpSpPr bwMode="auto">
            <a:xfrm>
              <a:off x="-108520" y="3429000"/>
              <a:ext cx="8252394" cy="646113"/>
              <a:chOff x="-108520" y="3429000"/>
              <a:chExt cx="8252419" cy="646113"/>
            </a:xfrm>
          </p:grpSpPr>
          <p:sp>
            <p:nvSpPr>
              <p:cNvPr id="33" name="矩形 46"/>
              <p:cNvSpPr>
                <a:spLocks noChangeArrowheads="1"/>
              </p:cNvSpPr>
              <p:nvPr/>
            </p:nvSpPr>
            <p:spPr bwMode="auto">
              <a:xfrm>
                <a:off x="-108520" y="3429000"/>
                <a:ext cx="1227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en-US" altLang="zh-HK" sz="1800" dirty="0">
                    <a:cs typeface="Times New Roman" pitchFamily="18" charset="0"/>
                  </a:rPr>
                  <a:t>Less elastic</a:t>
                </a:r>
                <a:endParaRPr lang="en-US" altLang="zh-HK" sz="1800" dirty="0"/>
              </a:p>
            </p:txBody>
          </p:sp>
          <p:sp>
            <p:nvSpPr>
              <p:cNvPr id="34" name="Left Arrow 44"/>
              <p:cNvSpPr/>
              <p:nvPr/>
            </p:nvSpPr>
            <p:spPr>
              <a:xfrm>
                <a:off x="899595" y="3500438"/>
                <a:ext cx="7244304" cy="357187"/>
              </a:xfrm>
              <a:prstGeom prst="leftArrow">
                <a:avLst/>
              </a:prstGeom>
              <a:gradFill flip="none" rotWithShape="1">
                <a:gsLst>
                  <a:gs pos="0">
                    <a:srgbClr val="009FE3"/>
                  </a:gs>
                  <a:gs pos="23000">
                    <a:srgbClr val="85C2FF"/>
                  </a:gs>
                  <a:gs pos="100000">
                    <a:srgbClr val="79DC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5" name="Group 49"/>
            <p:cNvGrpSpPr>
              <a:grpSpLocks/>
            </p:cNvGrpSpPr>
            <p:nvPr/>
          </p:nvGrpSpPr>
          <p:grpSpPr bwMode="auto">
            <a:xfrm>
              <a:off x="899592" y="3789040"/>
              <a:ext cx="8211909" cy="646115"/>
              <a:chOff x="899567" y="3789043"/>
              <a:chExt cx="8211934" cy="646112"/>
            </a:xfrm>
          </p:grpSpPr>
          <p:sp>
            <p:nvSpPr>
              <p:cNvPr id="36" name="矩形 42"/>
              <p:cNvSpPr>
                <a:spLocks noChangeArrowheads="1"/>
              </p:cNvSpPr>
              <p:nvPr/>
            </p:nvSpPr>
            <p:spPr bwMode="auto">
              <a:xfrm>
                <a:off x="7884364" y="3789043"/>
                <a:ext cx="1227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en-US" altLang="zh-HK" sz="1800" dirty="0">
                    <a:cs typeface="Times New Roman" pitchFamily="18" charset="0"/>
                  </a:rPr>
                  <a:t>More elastic</a:t>
                </a:r>
                <a:endParaRPr lang="en-US" altLang="zh-HK" sz="1800" dirty="0"/>
              </a:p>
            </p:txBody>
          </p:sp>
          <p:sp>
            <p:nvSpPr>
              <p:cNvPr id="37" name="Left Arrow 45"/>
              <p:cNvSpPr/>
              <p:nvPr/>
            </p:nvSpPr>
            <p:spPr>
              <a:xfrm flipH="1">
                <a:off x="899567" y="3929066"/>
                <a:ext cx="7235574" cy="357185"/>
              </a:xfrm>
              <a:prstGeom prst="leftArrow">
                <a:avLst/>
              </a:prstGeom>
              <a:gradFill flip="none" rotWithShape="1">
                <a:gsLst>
                  <a:gs pos="0">
                    <a:srgbClr val="009FE3"/>
                  </a:gs>
                  <a:gs pos="39999">
                    <a:srgbClr val="85C2FF"/>
                  </a:gs>
                  <a:gs pos="100000">
                    <a:srgbClr val="79DC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矩形 50"/>
            <p:cNvSpPr>
              <a:spLocks noChangeArrowheads="1"/>
            </p:cNvSpPr>
            <p:nvPr/>
          </p:nvSpPr>
          <p:spPr bwMode="auto">
            <a:xfrm>
              <a:off x="1301729" y="4283804"/>
              <a:ext cx="12275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en-US" altLang="zh-HK" sz="1800" dirty="0">
                  <a:solidFill>
                    <a:srgbClr val="000000"/>
                  </a:solidFill>
                  <a:cs typeface="Times New Roman" pitchFamily="18" charset="0"/>
                </a:rPr>
                <a:t>Good Y</a:t>
              </a:r>
              <a:endParaRPr lang="en-US" altLang="zh-HK" sz="1800" dirty="0">
                <a:solidFill>
                  <a:srgbClr val="000000"/>
                </a:solidFill>
              </a:endParaRPr>
            </a:p>
          </p:txBody>
        </p:sp>
        <p:sp>
          <p:nvSpPr>
            <p:cNvPr id="39" name="矩形 50"/>
            <p:cNvSpPr>
              <a:spLocks noChangeArrowheads="1"/>
            </p:cNvSpPr>
            <p:nvPr/>
          </p:nvSpPr>
          <p:spPr bwMode="auto">
            <a:xfrm>
              <a:off x="2912669" y="4283804"/>
              <a:ext cx="12275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en-US" altLang="zh-HK" sz="1800" dirty="0">
                  <a:solidFill>
                    <a:srgbClr val="000000"/>
                  </a:solidFill>
                  <a:cs typeface="Times New Roman" pitchFamily="18" charset="0"/>
                </a:rPr>
                <a:t>Good X</a:t>
              </a:r>
              <a:endParaRPr lang="en-US" altLang="zh-HK" sz="1800" dirty="0">
                <a:solidFill>
                  <a:srgbClr val="000000"/>
                </a:solidFill>
              </a:endParaRPr>
            </a:p>
          </p:txBody>
        </p:sp>
      </p:grpSp>
    </p:spTree>
    <p:extLst>
      <p:ext uri="{BB962C8B-B14F-4D97-AF65-F5344CB8AC3E}">
        <p14:creationId xmlns:p14="http://schemas.microsoft.com/office/powerpoint/2010/main" val="2386334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en-US" altLang="zh-HK" dirty="0"/>
              <a:t>Test yourself 5.4</a:t>
            </a:r>
            <a:endParaRPr lang="zh-HK" altLang="en-US" sz="2700" dirty="0"/>
          </a:p>
        </p:txBody>
      </p:sp>
      <p:sp>
        <p:nvSpPr>
          <p:cNvPr id="3" name="內容版面配置區 2"/>
          <p:cNvSpPr>
            <a:spLocks noGrp="1"/>
          </p:cNvSpPr>
          <p:nvPr>
            <p:ph idx="1"/>
          </p:nvPr>
        </p:nvSpPr>
        <p:spPr>
          <a:xfrm>
            <a:off x="457200" y="1196752"/>
            <a:ext cx="8229600" cy="2751522"/>
          </a:xfrm>
        </p:spPr>
        <p:txBody>
          <a:bodyPr/>
          <a:lstStyle/>
          <a:p>
            <a:r>
              <a:rPr lang="en-US" altLang="zh-HK" dirty="0"/>
              <a:t>Suppose the prices of high-end apartments and private cars have both increased by 30%. As a result, the quantity demanded of high-end apartments has decreased by 39%, while the quantity demanded of private cars has decreased by 48%.</a:t>
            </a:r>
          </a:p>
          <a:p>
            <a:pPr>
              <a:tabLst>
                <a:tab pos="355600" algn="l"/>
              </a:tabLst>
            </a:pPr>
            <a:r>
              <a:rPr lang="en-US" altLang="zh-TW" dirty="0"/>
              <a:t>a.	Classify the types of demand for the two products 	according to their demand elasticities.</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25</a:t>
            </a:fld>
            <a:endParaRPr lang="zh-HK" altLang="en-US" dirty="0"/>
          </a:p>
        </p:txBody>
      </p:sp>
      <p:sp>
        <p:nvSpPr>
          <p:cNvPr id="59" name="內容版面配置區 2"/>
          <p:cNvSpPr txBox="1">
            <a:spLocks/>
          </p:cNvSpPr>
          <p:nvPr/>
        </p:nvSpPr>
        <p:spPr>
          <a:xfrm>
            <a:off x="828000" y="4902259"/>
            <a:ext cx="7297256" cy="830997"/>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Both of their demand elasticities are greater than 1, so their demands are both elastic.</a:t>
            </a:r>
          </a:p>
        </p:txBody>
      </p:sp>
      <p:sp>
        <p:nvSpPr>
          <p:cNvPr id="43" name="內容版面配置區 2"/>
          <p:cNvSpPr txBox="1">
            <a:spLocks/>
          </p:cNvSpPr>
          <p:nvPr/>
        </p:nvSpPr>
        <p:spPr>
          <a:xfrm>
            <a:off x="827584" y="3936538"/>
            <a:ext cx="7488832" cy="461665"/>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ea typeface="Arial Unicode MS" panose="020B0604020202020204" pitchFamily="34" charset="-120"/>
              </a:rPr>
              <a:t>E</a:t>
            </a:r>
            <a:r>
              <a:rPr lang="en-US" altLang="zh-HK" baseline="-25000" dirty="0">
                <a:solidFill>
                  <a:srgbClr val="FF0000"/>
                </a:solidFill>
                <a:ea typeface="Arial Unicode MS" panose="020B0604020202020204" pitchFamily="34" charset="-120"/>
              </a:rPr>
              <a:t>d</a:t>
            </a:r>
            <a:r>
              <a:rPr lang="en-US" altLang="zh-HK" dirty="0">
                <a:solidFill>
                  <a:srgbClr val="FF0000"/>
                </a:solidFill>
                <a:ea typeface="Arial Unicode MS" panose="020B0604020202020204" pitchFamily="34" charset="-120"/>
              </a:rPr>
              <a:t> of high-end apartments = 39% / 30% = 1.3</a:t>
            </a:r>
          </a:p>
        </p:txBody>
      </p:sp>
      <p:sp>
        <p:nvSpPr>
          <p:cNvPr id="60" name="內容版面配置區 2"/>
          <p:cNvSpPr txBox="1">
            <a:spLocks/>
          </p:cNvSpPr>
          <p:nvPr/>
        </p:nvSpPr>
        <p:spPr>
          <a:xfrm>
            <a:off x="827584" y="4440594"/>
            <a:ext cx="7488832" cy="461665"/>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ea typeface="Arial Unicode MS" panose="020B0604020202020204" pitchFamily="34" charset="-120"/>
              </a:rPr>
              <a:t>E</a:t>
            </a:r>
            <a:r>
              <a:rPr lang="en-US" altLang="zh-HK" baseline="-25000" dirty="0">
                <a:solidFill>
                  <a:srgbClr val="FF0000"/>
                </a:solidFill>
                <a:ea typeface="Arial Unicode MS" panose="020B0604020202020204" pitchFamily="34" charset="-120"/>
              </a:rPr>
              <a:t>d</a:t>
            </a:r>
            <a:r>
              <a:rPr lang="en-US" altLang="zh-HK" dirty="0">
                <a:solidFill>
                  <a:srgbClr val="FF0000"/>
                </a:solidFill>
                <a:ea typeface="Arial Unicode MS" panose="020B0604020202020204" pitchFamily="34" charset="-120"/>
              </a:rPr>
              <a:t> of private cars = 48% / 30% = 1.6</a:t>
            </a:r>
          </a:p>
        </p:txBody>
      </p:sp>
    </p:spTree>
    <p:extLst>
      <p:ext uri="{BB962C8B-B14F-4D97-AF65-F5344CB8AC3E}">
        <p14:creationId xmlns:p14="http://schemas.microsoft.com/office/powerpoint/2010/main" val="741244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43" grpId="0"/>
      <p:bldP spid="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en-US" altLang="zh-HK" dirty="0"/>
              <a:t>Test yourself 5.4 (cont’d) </a:t>
            </a:r>
            <a:endParaRPr lang="zh-HK" altLang="en-US" dirty="0"/>
          </a:p>
        </p:txBody>
      </p:sp>
      <p:sp>
        <p:nvSpPr>
          <p:cNvPr id="3" name="內容版面配置區 2"/>
          <p:cNvSpPr>
            <a:spLocks noGrp="1"/>
          </p:cNvSpPr>
          <p:nvPr>
            <p:ph idx="1"/>
          </p:nvPr>
        </p:nvSpPr>
        <p:spPr>
          <a:xfrm>
            <a:off x="457200" y="1196752"/>
            <a:ext cx="8229600" cy="2382191"/>
          </a:xfrm>
        </p:spPr>
        <p:txBody>
          <a:bodyPr/>
          <a:lstStyle/>
          <a:p>
            <a:r>
              <a:rPr lang="en-US" altLang="zh-HK" dirty="0"/>
              <a:t>Suppose the prices of high-end apartments and private cars have both increased by 30%. As a result, the quantity demanded of high-end apartments has decreased by 39%, while the quantity demanded of private cars has decreased by 48%.</a:t>
            </a:r>
          </a:p>
          <a:p>
            <a:pPr>
              <a:tabLst>
                <a:tab pos="355600" algn="l"/>
              </a:tabLst>
            </a:pPr>
            <a:r>
              <a:rPr lang="en-US" altLang="zh-TW" dirty="0"/>
              <a:t>b.	Compare their demand elasticities.</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26</a:t>
            </a:fld>
            <a:endParaRPr lang="zh-HK" altLang="en-US" dirty="0"/>
          </a:p>
        </p:txBody>
      </p:sp>
      <p:sp>
        <p:nvSpPr>
          <p:cNvPr id="43" name="內容版面配置區 2"/>
          <p:cNvSpPr txBox="1">
            <a:spLocks/>
          </p:cNvSpPr>
          <p:nvPr/>
        </p:nvSpPr>
        <p:spPr>
          <a:xfrm>
            <a:off x="827584" y="3573016"/>
            <a:ext cx="7488832" cy="1569660"/>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ea typeface="Arial Unicode MS" panose="020B0604020202020204" pitchFamily="34" charset="-120"/>
              </a:rPr>
              <a:t>The demand elasticity of private cars is higher than that of high-end apartments. Therefore, the demand for private cars is more elastic than the demand for high-end apartments.</a:t>
            </a:r>
          </a:p>
        </p:txBody>
      </p:sp>
    </p:spTree>
    <p:extLst>
      <p:ext uri="{BB962C8B-B14F-4D97-AF65-F5344CB8AC3E}">
        <p14:creationId xmlns:p14="http://schemas.microsoft.com/office/powerpoint/2010/main" val="151771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Task 5.2</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27</a:t>
            </a:fld>
            <a:endParaRPr lang="zh-HK" altLang="en-US" dirty="0"/>
          </a:p>
        </p:txBody>
      </p:sp>
      <p:sp>
        <p:nvSpPr>
          <p:cNvPr id="13" name="內容版面配置區 2"/>
          <p:cNvSpPr txBox="1">
            <a:spLocks/>
          </p:cNvSpPr>
          <p:nvPr/>
        </p:nvSpPr>
        <p:spPr>
          <a:xfrm>
            <a:off x="457200" y="1196752"/>
            <a:ext cx="8229600" cy="1938992"/>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err="1"/>
              <a:t>TianJi</a:t>
            </a:r>
            <a:r>
              <a:rPr lang="en-US" altLang="zh-HK" dirty="0"/>
              <a:t> </a:t>
            </a:r>
            <a:r>
              <a:rPr lang="en-US" altLang="zh-HK" dirty="0" err="1"/>
              <a:t>Mixian</a:t>
            </a:r>
            <a:r>
              <a:rPr lang="en-US" altLang="zh-HK" dirty="0"/>
              <a:t> Noodle is a famous restaurant in Country A. Jamie is the CEO of </a:t>
            </a:r>
            <a:r>
              <a:rPr lang="en-US" altLang="zh-HK" dirty="0" err="1"/>
              <a:t>TianJi</a:t>
            </a:r>
            <a:r>
              <a:rPr lang="en-US" altLang="zh-HK" dirty="0"/>
              <a:t> and Miranda is his senior adviser. Jamie is considering whether to raise or lower the price of </a:t>
            </a:r>
            <a:r>
              <a:rPr lang="en-US" altLang="zh-HK" dirty="0" err="1"/>
              <a:t>mixian</a:t>
            </a:r>
            <a:r>
              <a:rPr lang="en-US" altLang="zh-HK" dirty="0"/>
              <a:t> noodles in order to earn more total revenue. The price is now at $35 per bowl.</a:t>
            </a:r>
            <a:endParaRPr lang="zh-HK" altLang="en-US" dirty="0"/>
          </a:p>
        </p:txBody>
      </p:sp>
    </p:spTree>
    <p:extLst>
      <p:ext uri="{BB962C8B-B14F-4D97-AF65-F5344CB8AC3E}">
        <p14:creationId xmlns:p14="http://schemas.microsoft.com/office/powerpoint/2010/main" val="387899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dirty="0"/>
              <a:t>Task 5.2 (cont’d) </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28</a:t>
            </a:fld>
            <a:endParaRPr lang="zh-HK" altLang="en-US" dirty="0"/>
          </a:p>
        </p:txBody>
      </p:sp>
      <p:sp>
        <p:nvSpPr>
          <p:cNvPr id="13" name="內容版面配置區 2"/>
          <p:cNvSpPr txBox="1">
            <a:spLocks/>
          </p:cNvSpPr>
          <p:nvPr/>
        </p:nvSpPr>
        <p:spPr>
          <a:xfrm>
            <a:off x="457200" y="1196752"/>
            <a:ext cx="8229600" cy="4530471"/>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b="1" dirty="0"/>
              <a:t>Jamie:</a:t>
            </a:r>
            <a:r>
              <a:rPr lang="en-US" altLang="zh-HK" dirty="0"/>
              <a:t> Miranda, should I raise or</a:t>
            </a:r>
            <a:br>
              <a:rPr lang="en-US" altLang="zh-HK" dirty="0"/>
            </a:br>
            <a:r>
              <a:rPr lang="en-US" altLang="zh-HK" dirty="0"/>
              <a:t>lower the price of </a:t>
            </a:r>
            <a:r>
              <a:rPr lang="en-US" altLang="zh-HK" dirty="0" err="1"/>
              <a:t>mixian</a:t>
            </a:r>
            <a:r>
              <a:rPr lang="en-US" altLang="zh-HK" dirty="0"/>
              <a:t> noodles?</a:t>
            </a:r>
          </a:p>
          <a:p>
            <a:r>
              <a:rPr lang="en-US" altLang="zh-HK" b="1" dirty="0"/>
              <a:t>Miranda:</a:t>
            </a:r>
            <a:r>
              <a:rPr lang="en-US" altLang="zh-HK" dirty="0"/>
              <a:t> Let’s see this table. If </a:t>
            </a:r>
            <a:br>
              <a:rPr lang="en-US" altLang="zh-HK" dirty="0"/>
            </a:br>
            <a:r>
              <a:rPr lang="en-US" altLang="zh-HK" dirty="0"/>
              <a:t>we raise the price, we may lose </a:t>
            </a:r>
            <a:br>
              <a:rPr lang="en-US" altLang="zh-HK" dirty="0"/>
            </a:br>
            <a:r>
              <a:rPr lang="en-US" altLang="zh-HK" dirty="0"/>
              <a:t>some customers.</a:t>
            </a:r>
          </a:p>
          <a:p>
            <a:r>
              <a:rPr lang="en-US" altLang="zh-HK" b="1" dirty="0"/>
              <a:t>Jamie:</a:t>
            </a:r>
            <a:r>
              <a:rPr lang="en-US" altLang="zh-HK" dirty="0"/>
              <a:t> Then, we should lower the price, shouldn’t we?</a:t>
            </a:r>
          </a:p>
          <a:p>
            <a:r>
              <a:rPr lang="en-US" altLang="zh-HK" b="1" dirty="0"/>
              <a:t>Miranda:</a:t>
            </a:r>
            <a:r>
              <a:rPr lang="en-US" altLang="zh-HK" dirty="0"/>
              <a:t> If we lower the price, we can attract a few more customers. But for each bowl of </a:t>
            </a:r>
            <a:r>
              <a:rPr lang="en-US" altLang="zh-HK" dirty="0" err="1"/>
              <a:t>mixian</a:t>
            </a:r>
            <a:r>
              <a:rPr lang="en-US" altLang="zh-HK" dirty="0"/>
              <a:t> noodles sold, we will gain less revenue than before.</a:t>
            </a:r>
          </a:p>
          <a:p>
            <a:pPr>
              <a:spcBef>
                <a:spcPts val="1200"/>
              </a:spcBef>
            </a:pPr>
            <a:r>
              <a:rPr lang="en-US" altLang="zh-HK" dirty="0"/>
              <a:t>If you were Miranda, what advice would you give to Jamie? Why?</a:t>
            </a:r>
            <a:endParaRPr lang="zh-HK" altLang="en-US" dirty="0"/>
          </a:p>
        </p:txBody>
      </p:sp>
      <p:graphicFrame>
        <p:nvGraphicFramePr>
          <p:cNvPr id="5" name="表格 4"/>
          <p:cNvGraphicFramePr>
            <a:graphicFrameLocks noGrp="1"/>
          </p:cNvGraphicFramePr>
          <p:nvPr>
            <p:extLst>
              <p:ext uri="{D42A27DB-BD31-4B8C-83A1-F6EECF244321}">
                <p14:modId xmlns:p14="http://schemas.microsoft.com/office/powerpoint/2010/main" val="2224395932"/>
              </p:ext>
            </p:extLst>
          </p:nvPr>
        </p:nvGraphicFramePr>
        <p:xfrm>
          <a:off x="5256584" y="1268760"/>
          <a:ext cx="3707904" cy="175260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2699792">
                  <a:extLst>
                    <a:ext uri="{9D8B030D-6E8A-4147-A177-3AD203B41FA5}">
                      <a16:colId xmlns:a16="http://schemas.microsoft.com/office/drawing/2014/main" val="20001"/>
                    </a:ext>
                  </a:extLst>
                </a:gridCol>
              </a:tblGrid>
              <a:tr h="370840">
                <a:tc>
                  <a:txBody>
                    <a:bodyPr/>
                    <a:lstStyle/>
                    <a:p>
                      <a:pPr algn="ctr"/>
                      <a:r>
                        <a:rPr lang="en-GB" altLang="zh-HK" sz="1800" dirty="0">
                          <a:solidFill>
                            <a:schemeClr val="tx1"/>
                          </a:solidFill>
                          <a:latin typeface="+mn-lt"/>
                          <a:cs typeface="Arial" panose="020B0604020202020204" pitchFamily="34" charset="0"/>
                        </a:rPr>
                        <a:t>Price ($)</a:t>
                      </a:r>
                      <a:endParaRPr lang="zh-HK" altLang="en-US" sz="18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1800" dirty="0">
                          <a:solidFill>
                            <a:schemeClr val="tx1"/>
                          </a:solidFill>
                          <a:latin typeface="+mn-lt"/>
                          <a:cs typeface="Arial" panose="020B0604020202020204" pitchFamily="34" charset="0"/>
                        </a:rPr>
                        <a:t>Estimated quantity of </a:t>
                      </a:r>
                      <a:r>
                        <a:rPr lang="en-US" altLang="zh-HK" sz="1800" dirty="0" err="1">
                          <a:solidFill>
                            <a:schemeClr val="tx1"/>
                          </a:solidFill>
                          <a:latin typeface="+mn-lt"/>
                          <a:cs typeface="Arial" panose="020B0604020202020204" pitchFamily="34" charset="0"/>
                        </a:rPr>
                        <a:t>mixian</a:t>
                      </a:r>
                      <a:r>
                        <a:rPr lang="en-US" altLang="zh-HK" sz="1800" dirty="0">
                          <a:solidFill>
                            <a:schemeClr val="tx1"/>
                          </a:solidFill>
                          <a:latin typeface="+mn-lt"/>
                          <a:cs typeface="Arial" panose="020B0604020202020204" pitchFamily="34" charset="0"/>
                        </a:rPr>
                        <a:t> noodles sold (bowl)</a:t>
                      </a:r>
                      <a:endParaRPr lang="zh-HK" altLang="en-US" sz="18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algn="ctr"/>
                      <a:r>
                        <a:rPr lang="en-US" altLang="zh-HK" sz="1800" b="0" dirty="0">
                          <a:solidFill>
                            <a:schemeClr val="tx1"/>
                          </a:solidFill>
                          <a:latin typeface="+mn-lt"/>
                          <a:cs typeface="Arial" panose="020B0604020202020204" pitchFamily="34" charset="0"/>
                        </a:rPr>
                        <a:t>34</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3,050</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ctr"/>
                      <a:r>
                        <a:rPr lang="en-US" altLang="zh-HK" sz="1800" b="0" dirty="0">
                          <a:solidFill>
                            <a:schemeClr val="tx1"/>
                          </a:solidFill>
                          <a:latin typeface="+mn-lt"/>
                          <a:cs typeface="Arial" panose="020B0604020202020204" pitchFamily="34" charset="0"/>
                        </a:rPr>
                        <a:t>35</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3,000</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ctr"/>
                      <a:r>
                        <a:rPr lang="en-US" altLang="zh-HK" sz="1800" b="0" dirty="0">
                          <a:solidFill>
                            <a:schemeClr val="tx1"/>
                          </a:solidFill>
                          <a:latin typeface="+mn-lt"/>
                          <a:cs typeface="Arial" panose="020B0604020202020204" pitchFamily="34" charset="0"/>
                        </a:rPr>
                        <a:t>36</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2,400</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6" name="內容版面配置區 2"/>
          <p:cNvSpPr txBox="1">
            <a:spLocks/>
          </p:cNvSpPr>
          <p:nvPr/>
        </p:nvSpPr>
        <p:spPr>
          <a:xfrm>
            <a:off x="457200" y="5622339"/>
            <a:ext cx="8229600" cy="830997"/>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No need to change the price. The estimated revenue at $35 is $105,000 (= $35 × 3,000), which is the largest.</a:t>
            </a:r>
          </a:p>
        </p:txBody>
      </p:sp>
    </p:spTree>
    <p:extLst>
      <p:ext uri="{BB962C8B-B14F-4D97-AF65-F5344CB8AC3E}">
        <p14:creationId xmlns:p14="http://schemas.microsoft.com/office/powerpoint/2010/main" val="58486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Effect transition="in" filter="fade">
                                      <p:cBhvr>
                                        <p:cTn id="7" dur="500"/>
                                        <p:tgtEl>
                                          <p:spTgt spid="1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5.3	Price elasticity of demand and total revenue</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29</a:t>
            </a:fld>
            <a:endParaRPr lang="zh-HK" altLang="en-US" dirty="0"/>
          </a:p>
        </p:txBody>
      </p:sp>
    </p:spTree>
    <p:extLst>
      <p:ext uri="{BB962C8B-B14F-4D97-AF65-F5344CB8AC3E}">
        <p14:creationId xmlns:p14="http://schemas.microsoft.com/office/powerpoint/2010/main" val="163186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387" y="3356992"/>
            <a:ext cx="3669193" cy="243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en-US" altLang="zh-HK" dirty="0"/>
              <a:t>Task 5.1 (cont’d) </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3</a:t>
            </a:fld>
            <a:endParaRPr lang="zh-HK" altLang="en-US" dirty="0"/>
          </a:p>
        </p:txBody>
      </p:sp>
      <p:sp>
        <p:nvSpPr>
          <p:cNvPr id="11" name="圓角矩形圖說文字 10"/>
          <p:cNvSpPr/>
          <p:nvPr/>
        </p:nvSpPr>
        <p:spPr>
          <a:xfrm>
            <a:off x="467544" y="2564904"/>
            <a:ext cx="2520836" cy="1330957"/>
          </a:xfrm>
          <a:prstGeom prst="wedgeRoundRectCallout">
            <a:avLst>
              <a:gd name="adj1" fmla="val 49697"/>
              <a:gd name="adj2" fmla="val 60249"/>
              <a:gd name="adj3" fmla="val 16667"/>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r>
              <a:rPr lang="en-US" altLang="zh-HK" dirty="0"/>
              <a:t>Oh, the price of potato chips has increased by 10%. I think we should buy them next time.</a:t>
            </a:r>
            <a:endParaRPr lang="zh-HK" altLang="en-US" b="1" dirty="0">
              <a:solidFill>
                <a:schemeClr val="tx1"/>
              </a:solidFill>
            </a:endParaRPr>
          </a:p>
        </p:txBody>
      </p:sp>
      <p:sp>
        <p:nvSpPr>
          <p:cNvPr id="13" name="內容版面配置區 2"/>
          <p:cNvSpPr txBox="1">
            <a:spLocks/>
          </p:cNvSpPr>
          <p:nvPr/>
        </p:nvSpPr>
        <p:spPr>
          <a:xfrm>
            <a:off x="457200" y="1196752"/>
            <a:ext cx="8229600" cy="1200329"/>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Paul loves Coke. He drinks more than two cans of Coke per day. His older sister Susie drinks only one can of Coke per day.</a:t>
            </a:r>
            <a:endParaRPr lang="zh-HK" altLang="en-US" dirty="0"/>
          </a:p>
        </p:txBody>
      </p:sp>
      <p:sp>
        <p:nvSpPr>
          <p:cNvPr id="12" name="圓角矩形圖說文字 11"/>
          <p:cNvSpPr/>
          <p:nvPr/>
        </p:nvSpPr>
        <p:spPr>
          <a:xfrm>
            <a:off x="5868144" y="2492896"/>
            <a:ext cx="2952328" cy="1342790"/>
          </a:xfrm>
          <a:prstGeom prst="wedgeRoundRectCallout">
            <a:avLst>
              <a:gd name="adj1" fmla="val -49048"/>
              <a:gd name="adj2" fmla="val 70668"/>
              <a:gd name="adj3" fmla="val 16667"/>
            </a:avLst>
          </a:prstGeom>
        </p:spPr>
        <p:style>
          <a:lnRef idx="1">
            <a:schemeClr val="accent5"/>
          </a:lnRef>
          <a:fillRef idx="2">
            <a:schemeClr val="accent5"/>
          </a:fillRef>
          <a:effectRef idx="1">
            <a:schemeClr val="accent5"/>
          </a:effectRef>
          <a:fontRef idx="minor">
            <a:schemeClr val="dk1"/>
          </a:fontRef>
        </p:style>
        <p:txBody>
          <a:bodyPr lIns="36000" rIns="36000" rtlCol="0" anchor="ctr"/>
          <a:lstStyle/>
          <a:p>
            <a:r>
              <a:rPr lang="en-US" altLang="zh-HK" dirty="0"/>
              <a:t>No! I like to eat potato chips with Cokes. I would like to buy 14 bags now. You know, I usually buy 15 bags.</a:t>
            </a:r>
            <a:endParaRPr lang="zh-HK" altLang="en-US" b="1" dirty="0">
              <a:solidFill>
                <a:schemeClr val="tx1"/>
              </a:solidFill>
            </a:endParaRPr>
          </a:p>
        </p:txBody>
      </p:sp>
      <p:sp>
        <p:nvSpPr>
          <p:cNvPr id="14" name="圓角矩形圖說文字 13"/>
          <p:cNvSpPr/>
          <p:nvPr/>
        </p:nvSpPr>
        <p:spPr>
          <a:xfrm>
            <a:off x="3635896" y="5536357"/>
            <a:ext cx="3528392" cy="504056"/>
          </a:xfrm>
          <a:prstGeom prst="wedgeRoundRectCallout">
            <a:avLst>
              <a:gd name="adj1" fmla="val -32747"/>
              <a:gd name="adj2" fmla="val -121160"/>
              <a:gd name="adj3" fmla="val 16667"/>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r>
              <a:rPr lang="en-US" altLang="zh-HK" dirty="0"/>
              <a:t>I think you should control your diet.</a:t>
            </a:r>
            <a:endParaRPr lang="zh-HK" altLang="en-US" b="1" dirty="0">
              <a:solidFill>
                <a:schemeClr val="tx1"/>
              </a:solidFill>
            </a:endParaRPr>
          </a:p>
        </p:txBody>
      </p:sp>
    </p:spTree>
    <p:extLst>
      <p:ext uri="{BB962C8B-B14F-4D97-AF65-F5344CB8AC3E}">
        <p14:creationId xmlns:p14="http://schemas.microsoft.com/office/powerpoint/2010/main" val="3308075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30</a:t>
            </a:fld>
            <a:endParaRPr lang="zh-HK" altLang="en-US" dirty="0"/>
          </a:p>
        </p:txBody>
      </p:sp>
      <p:sp>
        <p:nvSpPr>
          <p:cNvPr id="3" name="內容版面配置區 2"/>
          <p:cNvSpPr>
            <a:spLocks noGrp="1"/>
          </p:cNvSpPr>
          <p:nvPr>
            <p:ph idx="1"/>
          </p:nvPr>
        </p:nvSpPr>
        <p:spPr>
          <a:xfrm>
            <a:off x="457200" y="1196752"/>
            <a:ext cx="8229600" cy="830997"/>
          </a:xfrm>
        </p:spPr>
        <p:txBody>
          <a:bodyPr/>
          <a:lstStyle/>
          <a:p>
            <a:r>
              <a:rPr lang="en-US" altLang="zh-HK" dirty="0"/>
              <a:t>Producer’s total revenue (TR) is the total receipts from the sale of a good.</a:t>
            </a:r>
          </a:p>
        </p:txBody>
      </p:sp>
      <p:sp>
        <p:nvSpPr>
          <p:cNvPr id="4" name="標題 3"/>
          <p:cNvSpPr>
            <a:spLocks noGrp="1"/>
          </p:cNvSpPr>
          <p:nvPr>
            <p:ph type="title"/>
          </p:nvPr>
        </p:nvSpPr>
        <p:spPr/>
        <p:txBody>
          <a:bodyPr/>
          <a:lstStyle/>
          <a:p>
            <a:r>
              <a:rPr lang="en-US" altLang="zh-HK" dirty="0"/>
              <a:t>A.	Calculation of total revenue</a:t>
            </a:r>
            <a:endParaRPr lang="zh-HK" altLang="en-US" dirty="0"/>
          </a:p>
        </p:txBody>
      </p:sp>
      <p:sp>
        <p:nvSpPr>
          <p:cNvPr id="5" name="文字方塊 4"/>
          <p:cNvSpPr txBox="1"/>
          <p:nvPr/>
        </p:nvSpPr>
        <p:spPr bwMode="auto">
          <a:xfrm>
            <a:off x="539552" y="2132856"/>
            <a:ext cx="5688632" cy="684000"/>
          </a:xfrm>
          <a:prstGeom prst="rect">
            <a:avLst/>
          </a:prstGeom>
          <a:solidFill>
            <a:schemeClr val="tx2">
              <a:lumMod val="20000"/>
              <a:lumOff val="80000"/>
            </a:schemeClr>
          </a:solidFill>
        </p:spPr>
        <p:txBody>
          <a:bodyPr wrap="square" anchor="ctr">
            <a:spAutoFit/>
          </a:bodyPr>
          <a:lstStyle/>
          <a:p>
            <a:pPr algn="ctr">
              <a:spcBef>
                <a:spcPts val="1200"/>
              </a:spcBef>
              <a:spcAft>
                <a:spcPts val="1200"/>
              </a:spcAft>
              <a:defRPr/>
            </a:pPr>
            <a:r>
              <a:rPr lang="en-US" altLang="zh-HK" sz="2400" dirty="0">
                <a:latin typeface="Arial" panose="020B0604020202020204" pitchFamily="34" charset="0"/>
                <a:cs typeface="Arial" panose="020B0604020202020204" pitchFamily="34" charset="0"/>
              </a:rPr>
              <a:t>TR = Price (P) </a:t>
            </a:r>
            <a:r>
              <a:rPr lang="en-US" altLang="zh-HK" sz="2400" dirty="0">
                <a:latin typeface="Arial" panose="020B0604020202020204" pitchFamily="34" charset="0"/>
                <a:cs typeface="Arial" panose="020B0604020202020204" pitchFamily="34" charset="0"/>
                <a:sym typeface="Wingdings 2"/>
              </a:rPr>
              <a:t>×</a:t>
            </a:r>
            <a:r>
              <a:rPr lang="en-US" altLang="zh-HK" sz="2400" dirty="0">
                <a:latin typeface="Arial" panose="020B0604020202020204" pitchFamily="34" charset="0"/>
                <a:cs typeface="Arial" panose="020B0604020202020204" pitchFamily="34" charset="0"/>
              </a:rPr>
              <a:t> Quantity transacted (</a:t>
            </a:r>
            <a:r>
              <a:rPr lang="en-US" altLang="zh-HK" sz="2400" dirty="0" err="1">
                <a:latin typeface="Arial" panose="020B0604020202020204" pitchFamily="34" charset="0"/>
                <a:cs typeface="Arial" panose="020B0604020202020204" pitchFamily="34" charset="0"/>
              </a:rPr>
              <a:t>Q</a:t>
            </a:r>
            <a:r>
              <a:rPr lang="en-US" altLang="zh-HK" sz="2400" baseline="-25000" dirty="0" err="1">
                <a:latin typeface="Arial" panose="020B0604020202020204" pitchFamily="34" charset="0"/>
                <a:cs typeface="Arial" panose="020B0604020202020204" pitchFamily="34" charset="0"/>
              </a:rPr>
              <a:t>t</a:t>
            </a:r>
            <a:r>
              <a:rPr lang="en-US" altLang="zh-HK" sz="2400" dirty="0">
                <a:latin typeface="Arial" panose="020B0604020202020204" pitchFamily="34" charset="0"/>
                <a:cs typeface="Arial" panose="020B0604020202020204" pitchFamily="34" charset="0"/>
              </a:rPr>
              <a:t>)</a:t>
            </a:r>
            <a:endParaRPr lang="zh-HK" altLang="en-US" sz="2400" dirty="0">
              <a:latin typeface="Arial" panose="020B0604020202020204" pitchFamily="34" charset="0"/>
              <a:cs typeface="Arial" panose="020B0604020202020204" pitchFamily="34" charset="0"/>
            </a:endParaRPr>
          </a:p>
        </p:txBody>
      </p:sp>
      <p:grpSp>
        <p:nvGrpSpPr>
          <p:cNvPr id="9" name="群組 1"/>
          <p:cNvGrpSpPr>
            <a:grpSpLocks/>
          </p:cNvGrpSpPr>
          <p:nvPr/>
        </p:nvGrpSpPr>
        <p:grpSpPr bwMode="auto">
          <a:xfrm>
            <a:off x="2366028" y="3173759"/>
            <a:ext cx="4438650" cy="2703513"/>
            <a:chOff x="4438651" y="2336800"/>
            <a:chExt cx="4439079" cy="2703513"/>
          </a:xfrm>
        </p:grpSpPr>
        <p:sp>
          <p:nvSpPr>
            <p:cNvPr id="10" name="矩形 9"/>
            <p:cNvSpPr/>
            <p:nvPr/>
          </p:nvSpPr>
          <p:spPr>
            <a:xfrm>
              <a:off x="4967340" y="3753041"/>
              <a:ext cx="1549550" cy="882000"/>
            </a:xfrm>
            <a:prstGeom prst="rect">
              <a:avLst/>
            </a:prstGeom>
            <a:solidFill>
              <a:srgbClr val="FDF4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15" name="群組 10"/>
            <p:cNvGrpSpPr>
              <a:grpSpLocks/>
            </p:cNvGrpSpPr>
            <p:nvPr/>
          </p:nvGrpSpPr>
          <p:grpSpPr bwMode="auto">
            <a:xfrm>
              <a:off x="4438651" y="2336800"/>
              <a:ext cx="4439079" cy="2703513"/>
              <a:chOff x="1147119" y="3551237"/>
              <a:chExt cx="4438173" cy="2703022"/>
            </a:xfrm>
          </p:grpSpPr>
          <p:cxnSp>
            <p:nvCxnSpPr>
              <p:cNvPr id="20" name="直線接點 19"/>
              <p:cNvCxnSpPr/>
              <p:nvPr/>
            </p:nvCxnSpPr>
            <p:spPr>
              <a:xfrm>
                <a:off x="1772527" y="4098826"/>
                <a:ext cx="2293691" cy="137293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21" name="群組 68"/>
              <p:cNvGrpSpPr>
                <a:grpSpLocks/>
              </p:cNvGrpSpPr>
              <p:nvPr/>
            </p:nvGrpSpPr>
            <p:grpSpPr bwMode="auto">
              <a:xfrm>
                <a:off x="1147119" y="3551237"/>
                <a:ext cx="4438173" cy="2703022"/>
                <a:chOff x="686736" y="2166143"/>
                <a:chExt cx="4438173" cy="2703022"/>
              </a:xfrm>
            </p:grpSpPr>
            <p:grpSp>
              <p:nvGrpSpPr>
                <p:cNvPr id="22" name="群組 6"/>
                <p:cNvGrpSpPr>
                  <a:grpSpLocks/>
                </p:cNvGrpSpPr>
                <p:nvPr/>
              </p:nvGrpSpPr>
              <p:grpSpPr bwMode="auto">
                <a:xfrm>
                  <a:off x="686736" y="2166143"/>
                  <a:ext cx="4438173" cy="2703022"/>
                  <a:chOff x="2607622" y="3141658"/>
                  <a:chExt cx="4437355" cy="2702372"/>
                </a:xfrm>
              </p:grpSpPr>
              <p:grpSp>
                <p:nvGrpSpPr>
                  <p:cNvPr id="33" name="群組 1"/>
                  <p:cNvGrpSpPr>
                    <a:grpSpLocks/>
                  </p:cNvGrpSpPr>
                  <p:nvPr/>
                </p:nvGrpSpPr>
                <p:grpSpPr bwMode="auto">
                  <a:xfrm>
                    <a:off x="2607622" y="3141658"/>
                    <a:ext cx="3877131" cy="2683331"/>
                    <a:chOff x="2607622" y="3141658"/>
                    <a:chExt cx="3877131" cy="2683331"/>
                  </a:xfrm>
                </p:grpSpPr>
                <p:cxnSp>
                  <p:nvCxnSpPr>
                    <p:cNvPr id="35" name="直線接點 34"/>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38" name="文字方塊 37"/>
                    <p:cNvSpPr txBox="1"/>
                    <p:nvPr/>
                  </p:nvSpPr>
                  <p:spPr bwMode="auto">
                    <a:xfrm>
                      <a:off x="6032447" y="5218819"/>
                      <a:ext cx="452306" cy="369731"/>
                    </a:xfrm>
                    <a:prstGeom prst="rect">
                      <a:avLst/>
                    </a:prstGeom>
                    <a:noFill/>
                  </p:spPr>
                  <p:txBody>
                    <a:bodyPr>
                      <a:spAutoFit/>
                    </a:bodyPr>
                    <a:lstStyle/>
                    <a:p>
                      <a:pPr>
                        <a:defRPr/>
                      </a:pPr>
                      <a:r>
                        <a:rPr lang="en-US" altLang="zh-HK" dirty="0"/>
                        <a:t>Q</a:t>
                      </a:r>
                      <a:endParaRPr lang="zh-HK" altLang="en-US" dirty="0"/>
                    </a:p>
                  </p:txBody>
                </p:sp>
                <p:sp>
                  <p:nvSpPr>
                    <p:cNvPr id="39" name="文字方塊 38"/>
                    <p:cNvSpPr txBox="1"/>
                    <p:nvPr/>
                  </p:nvSpPr>
                  <p:spPr bwMode="auto">
                    <a:xfrm>
                      <a:off x="2607622" y="3141658"/>
                      <a:ext cx="1269629" cy="368145"/>
                    </a:xfrm>
                    <a:prstGeom prst="rect">
                      <a:avLst/>
                    </a:prstGeom>
                    <a:noFill/>
                  </p:spPr>
                  <p:txBody>
                    <a:bodyPr>
                      <a:spAutoFit/>
                    </a:bodyPr>
                    <a:lstStyle/>
                    <a:p>
                      <a:pPr>
                        <a:defRPr/>
                      </a:pPr>
                      <a:r>
                        <a:rPr lang="en-US" altLang="zh-HK" dirty="0"/>
                        <a:t>P ($ / unit)</a:t>
                      </a:r>
                      <a:endParaRPr lang="zh-HK" altLang="en-US" dirty="0"/>
                    </a:p>
                  </p:txBody>
                </p:sp>
                <p:sp>
                  <p:nvSpPr>
                    <p:cNvPr id="40" name="文字方塊 39"/>
                    <p:cNvSpPr txBox="1"/>
                    <p:nvPr/>
                  </p:nvSpPr>
                  <p:spPr bwMode="auto">
                    <a:xfrm>
                      <a:off x="2745761" y="4396221"/>
                      <a:ext cx="555463" cy="368145"/>
                    </a:xfrm>
                    <a:prstGeom prst="rect">
                      <a:avLst/>
                    </a:prstGeom>
                    <a:noFill/>
                  </p:spPr>
                  <p:txBody>
                    <a:bodyPr>
                      <a:spAutoFit/>
                    </a:bodyPr>
                    <a:lstStyle/>
                    <a:p>
                      <a:pPr>
                        <a:defRPr/>
                      </a:pPr>
                      <a:r>
                        <a:rPr lang="en-US" altLang="zh-HK" dirty="0"/>
                        <a:t>P</a:t>
                      </a:r>
                      <a:endParaRPr lang="zh-HK" altLang="en-US" baseline="-25000" dirty="0"/>
                    </a:p>
                  </p:txBody>
                </p:sp>
                <p:sp>
                  <p:nvSpPr>
                    <p:cNvPr id="41" name="文字方塊 40"/>
                    <p:cNvSpPr txBox="1"/>
                    <p:nvPr/>
                  </p:nvSpPr>
                  <p:spPr bwMode="auto">
                    <a:xfrm>
                      <a:off x="5460833" y="4908321"/>
                      <a:ext cx="452306" cy="368145"/>
                    </a:xfrm>
                    <a:prstGeom prst="rect">
                      <a:avLst/>
                    </a:prstGeom>
                    <a:noFill/>
                  </p:spPr>
                  <p:txBody>
                    <a:bodyPr>
                      <a:spAutoFit/>
                    </a:bodyPr>
                    <a:lstStyle/>
                    <a:p>
                      <a:pPr>
                        <a:defRPr/>
                      </a:pPr>
                      <a:r>
                        <a:rPr lang="en-US" altLang="zh-HK" dirty="0"/>
                        <a:t>D</a:t>
                      </a:r>
                      <a:endParaRPr lang="zh-HK" altLang="en-US" dirty="0"/>
                    </a:p>
                  </p:txBody>
                </p:sp>
                <p:sp>
                  <p:nvSpPr>
                    <p:cNvPr id="43" name="文字方塊 42"/>
                    <p:cNvSpPr txBox="1"/>
                    <p:nvPr/>
                  </p:nvSpPr>
                  <p:spPr bwMode="auto">
                    <a:xfrm>
                      <a:off x="4507305" y="5456844"/>
                      <a:ext cx="555463" cy="368145"/>
                    </a:xfrm>
                    <a:prstGeom prst="rect">
                      <a:avLst/>
                    </a:prstGeom>
                    <a:noFill/>
                  </p:spPr>
                  <p:txBody>
                    <a:bodyPr>
                      <a:spAutoFit/>
                    </a:bodyPr>
                    <a:lstStyle/>
                    <a:p>
                      <a:pPr>
                        <a:defRPr/>
                      </a:pPr>
                      <a:r>
                        <a:rPr lang="en-US" altLang="zh-HK" dirty="0" err="1"/>
                        <a:t>Q</a:t>
                      </a:r>
                      <a:r>
                        <a:rPr lang="en-US" altLang="zh-HK" baseline="-25000" dirty="0" err="1"/>
                        <a:t>t</a:t>
                      </a:r>
                      <a:endParaRPr lang="zh-HK" altLang="en-US" baseline="-25000" dirty="0"/>
                    </a:p>
                  </p:txBody>
                </p:sp>
              </p:grpSp>
              <p:sp>
                <p:nvSpPr>
                  <p:cNvPr id="34" name="文字方塊 33"/>
                  <p:cNvSpPr txBox="1"/>
                  <p:nvPr/>
                </p:nvSpPr>
                <p:spPr bwMode="auto">
                  <a:xfrm>
                    <a:off x="5403981" y="5474298"/>
                    <a:ext cx="1640996" cy="369732"/>
                  </a:xfrm>
                  <a:prstGeom prst="rect">
                    <a:avLst/>
                  </a:prstGeom>
                  <a:noFill/>
                </p:spPr>
                <p:txBody>
                  <a:bodyPr>
                    <a:spAutoFit/>
                  </a:bodyPr>
                  <a:lstStyle/>
                  <a:p>
                    <a:pPr marL="87313" indent="-87313">
                      <a:defRPr/>
                    </a:pPr>
                    <a:r>
                      <a:rPr lang="en-US" altLang="zh-HK" dirty="0"/>
                      <a:t> (units / period) </a:t>
                    </a:r>
                    <a:endParaRPr lang="zh-HK" altLang="en-US" dirty="0"/>
                  </a:p>
                </p:txBody>
              </p:sp>
            </p:grpSp>
            <p:cxnSp>
              <p:nvCxnSpPr>
                <p:cNvPr id="23" name="直線接點 22"/>
                <p:cNvCxnSpPr/>
                <p:nvPr/>
              </p:nvCxnSpPr>
              <p:spPr>
                <a:xfrm flipV="1">
                  <a:off x="1204205" y="3586698"/>
                  <a:ext cx="1560345" cy="95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2764551" y="3609354"/>
                  <a:ext cx="0" cy="88184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橢圓 30"/>
                <p:cNvSpPr/>
                <p:nvPr/>
              </p:nvSpPr>
              <p:spPr bwMode="auto">
                <a:xfrm>
                  <a:off x="2696295" y="3521622"/>
                  <a:ext cx="103177"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13" name="文字方塊 12"/>
            <p:cNvSpPr txBox="1"/>
            <p:nvPr/>
          </p:nvSpPr>
          <p:spPr bwMode="auto">
            <a:xfrm>
              <a:off x="5064186" y="4022909"/>
              <a:ext cx="1378082" cy="369332"/>
            </a:xfrm>
            <a:prstGeom prst="rect">
              <a:avLst/>
            </a:prstGeom>
            <a:noFill/>
          </p:spPr>
          <p:txBody>
            <a:bodyPr wrap="square">
              <a:spAutoFit/>
            </a:bodyPr>
            <a:lstStyle/>
            <a:p>
              <a:pPr algn="ctr">
                <a:defRPr/>
              </a:pPr>
              <a:r>
                <a:rPr lang="en-US" altLang="zh-HK" dirty="0"/>
                <a:t>TR = P × </a:t>
              </a:r>
              <a:r>
                <a:rPr lang="en-US" altLang="zh-HK" dirty="0" err="1"/>
                <a:t>Q</a:t>
              </a:r>
              <a:r>
                <a:rPr lang="en-US" altLang="zh-HK" baseline="-25000" dirty="0" err="1"/>
                <a:t>t</a:t>
              </a:r>
              <a:endParaRPr lang="zh-HK" altLang="en-US" baseline="-25000" dirty="0"/>
            </a:p>
          </p:txBody>
        </p:sp>
      </p:grpSp>
    </p:spTree>
    <p:extLst>
      <p:ext uri="{BB962C8B-B14F-4D97-AF65-F5344CB8AC3E}">
        <p14:creationId xmlns:p14="http://schemas.microsoft.com/office/powerpoint/2010/main" val="4082167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31</a:t>
            </a:fld>
            <a:endParaRPr lang="zh-HK" altLang="en-US" dirty="0"/>
          </a:p>
        </p:txBody>
      </p:sp>
      <p:sp>
        <p:nvSpPr>
          <p:cNvPr id="3" name="內容版面配置區 2"/>
          <p:cNvSpPr>
            <a:spLocks noGrp="1"/>
          </p:cNvSpPr>
          <p:nvPr>
            <p:ph idx="1"/>
          </p:nvPr>
        </p:nvSpPr>
        <p:spPr>
          <a:xfrm>
            <a:off x="457200" y="1196752"/>
            <a:ext cx="8229600" cy="2548390"/>
          </a:xfrm>
        </p:spPr>
        <p:txBody>
          <a:bodyPr/>
          <a:lstStyle/>
          <a:p>
            <a:r>
              <a:rPr lang="en-US" altLang="zh-HK" dirty="0"/>
              <a:t>The demand for a good is assumed to be unchanged. </a:t>
            </a:r>
          </a:p>
          <a:p>
            <a:pPr>
              <a:spcBef>
                <a:spcPts val="1200"/>
              </a:spcBef>
            </a:pPr>
            <a:r>
              <a:rPr lang="en-US" altLang="zh-HK" dirty="0"/>
              <a:t>In the absence of government intervention:</a:t>
            </a:r>
          </a:p>
          <a:p>
            <a:pPr marL="342900" indent="-342900">
              <a:buFont typeface="Arial" panose="020B0604020202020204" pitchFamily="34" charset="0"/>
              <a:buChar char="•"/>
            </a:pPr>
            <a:r>
              <a:rPr lang="en-US" altLang="zh-HK" dirty="0"/>
              <a:t>Quantity transacted (</a:t>
            </a:r>
            <a:r>
              <a:rPr lang="en-US" altLang="zh-HK" dirty="0" err="1"/>
              <a:t>Q</a:t>
            </a:r>
            <a:r>
              <a:rPr lang="en-US" altLang="zh-HK" baseline="-25000" dirty="0" err="1"/>
              <a:t>t</a:t>
            </a:r>
            <a:r>
              <a:rPr lang="en-US" altLang="zh-HK" dirty="0"/>
              <a:t>) = Quantity demanded (</a:t>
            </a:r>
            <a:r>
              <a:rPr lang="en-US" altLang="zh-HK" dirty="0" err="1"/>
              <a:t>Q</a:t>
            </a:r>
            <a:r>
              <a:rPr lang="en-US" altLang="zh-HK" baseline="-25000" dirty="0" err="1"/>
              <a:t>d</a:t>
            </a:r>
            <a:r>
              <a:rPr lang="en-US" altLang="zh-HK" dirty="0"/>
              <a:t>)</a:t>
            </a:r>
            <a:endParaRPr lang="en-US" altLang="zh-HK" b="1" dirty="0">
              <a:solidFill>
                <a:schemeClr val="accent6">
                  <a:lumMod val="75000"/>
                </a:schemeClr>
              </a:solidFill>
            </a:endParaRPr>
          </a:p>
          <a:p>
            <a:pPr marL="342900" indent="-342900">
              <a:spcBef>
                <a:spcPts val="2400"/>
              </a:spcBef>
              <a:buClr>
                <a:schemeClr val="tx1"/>
              </a:buClr>
              <a:buFont typeface="Arial" panose="020B0604020202020204" pitchFamily="34" charset="0"/>
              <a:buChar char="•"/>
            </a:pPr>
            <a:r>
              <a:rPr lang="en-US" altLang="zh-HK" dirty="0">
                <a:solidFill>
                  <a:schemeClr val="bg1"/>
                </a:solidFill>
              </a:rPr>
              <a:t>0</a:t>
            </a:r>
          </a:p>
          <a:p>
            <a:endParaRPr lang="zh-HK" altLang="en-US" dirty="0"/>
          </a:p>
        </p:txBody>
      </p:sp>
      <p:sp>
        <p:nvSpPr>
          <p:cNvPr id="4" name="標題 3"/>
          <p:cNvSpPr>
            <a:spLocks noGrp="1"/>
          </p:cNvSpPr>
          <p:nvPr>
            <p:ph type="title"/>
          </p:nvPr>
        </p:nvSpPr>
        <p:spPr/>
        <p:txBody>
          <a:bodyPr/>
          <a:lstStyle/>
          <a:p>
            <a:r>
              <a:rPr lang="en-US" altLang="zh-HK" dirty="0"/>
              <a:t>A.	Calculation of total revenue</a:t>
            </a:r>
            <a:endParaRPr lang="zh-HK" altLang="en-US" dirty="0"/>
          </a:p>
        </p:txBody>
      </p:sp>
      <p:grpSp>
        <p:nvGrpSpPr>
          <p:cNvPr id="7" name="群組 6"/>
          <p:cNvGrpSpPr/>
          <p:nvPr/>
        </p:nvGrpSpPr>
        <p:grpSpPr>
          <a:xfrm>
            <a:off x="755576" y="2636912"/>
            <a:ext cx="8280920" cy="830997"/>
            <a:chOff x="755576" y="2636912"/>
            <a:chExt cx="8280920" cy="830997"/>
          </a:xfrm>
        </p:grpSpPr>
        <p:sp>
          <p:nvSpPr>
            <p:cNvPr id="45" name="矩形 50"/>
            <p:cNvSpPr>
              <a:spLocks noChangeArrowheads="1"/>
            </p:cNvSpPr>
            <p:nvPr/>
          </p:nvSpPr>
          <p:spPr bwMode="auto">
            <a:xfrm>
              <a:off x="755576" y="2636912"/>
              <a:ext cx="36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en-US" altLang="zh-HK" sz="2400" b="1" dirty="0">
                  <a:solidFill>
                    <a:schemeClr val="accent6">
                      <a:lumMod val="75000"/>
                    </a:schemeClr>
                  </a:solidFill>
                </a:rPr>
                <a:t>Producers’ total revenue (TR) of a good</a:t>
              </a:r>
            </a:p>
          </p:txBody>
        </p:sp>
        <p:sp>
          <p:nvSpPr>
            <p:cNvPr id="46" name="矩形 50"/>
            <p:cNvSpPr>
              <a:spLocks noChangeArrowheads="1"/>
            </p:cNvSpPr>
            <p:nvPr/>
          </p:nvSpPr>
          <p:spPr bwMode="auto">
            <a:xfrm>
              <a:off x="4499992" y="2636912"/>
              <a:ext cx="4536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None/>
              </a:pPr>
              <a:r>
                <a:rPr lang="en-US" altLang="zh-HK" sz="2400" b="1" dirty="0">
                  <a:solidFill>
                    <a:schemeClr val="accent6">
                      <a:lumMod val="75000"/>
                    </a:schemeClr>
                  </a:solidFill>
                </a:rPr>
                <a:t>Consumers’ total expenditure (TE) on the good</a:t>
              </a:r>
            </a:p>
          </p:txBody>
        </p:sp>
        <p:sp>
          <p:nvSpPr>
            <p:cNvPr id="47" name="矩形 50"/>
            <p:cNvSpPr>
              <a:spLocks noChangeArrowheads="1"/>
            </p:cNvSpPr>
            <p:nvPr/>
          </p:nvSpPr>
          <p:spPr bwMode="auto">
            <a:xfrm>
              <a:off x="4139952" y="2852936"/>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None/>
              </a:pPr>
              <a:r>
                <a:rPr lang="en-US" altLang="zh-HK" sz="2400" b="1" dirty="0">
                  <a:solidFill>
                    <a:schemeClr val="accent6">
                      <a:lumMod val="75000"/>
                    </a:schemeClr>
                  </a:solidFill>
                </a:rPr>
                <a:t>=</a:t>
              </a:r>
            </a:p>
          </p:txBody>
        </p:sp>
      </p:grpSp>
    </p:spTree>
    <p:extLst>
      <p:ext uri="{BB962C8B-B14F-4D97-AF65-F5344CB8AC3E}">
        <p14:creationId xmlns:p14="http://schemas.microsoft.com/office/powerpoint/2010/main" val="555003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32</a:t>
            </a:fld>
            <a:endParaRPr lang="zh-HK" altLang="en-US" dirty="0"/>
          </a:p>
        </p:txBody>
      </p:sp>
      <p:sp>
        <p:nvSpPr>
          <p:cNvPr id="3" name="內容版面配置區 2"/>
          <p:cNvSpPr>
            <a:spLocks noGrp="1"/>
          </p:cNvSpPr>
          <p:nvPr>
            <p:ph idx="1"/>
          </p:nvPr>
        </p:nvSpPr>
        <p:spPr>
          <a:xfrm>
            <a:off x="457200" y="1196752"/>
            <a:ext cx="8229600" cy="2529923"/>
          </a:xfrm>
        </p:spPr>
        <p:txBody>
          <a:bodyPr/>
          <a:lstStyle/>
          <a:p>
            <a:r>
              <a:rPr lang="en-US" altLang="zh-HK" dirty="0"/>
              <a:t>As TR is determined by both price and quantity demanded, a change in price has two opposite effects on TR:</a:t>
            </a:r>
          </a:p>
          <a:p>
            <a:pPr marL="342900" indent="-342900">
              <a:buFont typeface="Arial" panose="020B0604020202020204" pitchFamily="34" charset="0"/>
              <a:buChar char="•"/>
            </a:pPr>
            <a:r>
              <a:rPr lang="en-US" altLang="zh-HK" dirty="0"/>
              <a:t>Effect of the change in price</a:t>
            </a:r>
          </a:p>
          <a:p>
            <a:pPr marL="342900" indent="-342900">
              <a:buFont typeface="Arial" panose="020B0604020202020204" pitchFamily="34" charset="0"/>
              <a:buChar char="•"/>
            </a:pPr>
            <a:r>
              <a:rPr lang="en-US" altLang="zh-HK" dirty="0"/>
              <a:t>Effect of the change in quantity demanded due to the price change</a:t>
            </a:r>
          </a:p>
          <a:p>
            <a:endParaRPr lang="zh-HK" altLang="en-US" dirty="0"/>
          </a:p>
        </p:txBody>
      </p:sp>
      <p:sp>
        <p:nvSpPr>
          <p:cNvPr id="4" name="標題 3"/>
          <p:cNvSpPr>
            <a:spLocks noGrp="1"/>
          </p:cNvSpPr>
          <p:nvPr>
            <p:ph type="title"/>
          </p:nvPr>
        </p:nvSpPr>
        <p:spPr/>
        <p:txBody>
          <a:bodyPr/>
          <a:lstStyle/>
          <a:p>
            <a:r>
              <a:rPr lang="en-US" altLang="zh-HK" sz="3200" dirty="0"/>
              <a:t>B.	Changes in total revenue caused by a change in price</a:t>
            </a:r>
            <a:endParaRPr lang="zh-HK" altLang="en-US" sz="3200" dirty="0"/>
          </a:p>
        </p:txBody>
      </p:sp>
    </p:spTree>
    <p:extLst>
      <p:ext uri="{BB962C8B-B14F-4D97-AF65-F5344CB8AC3E}">
        <p14:creationId xmlns:p14="http://schemas.microsoft.com/office/powerpoint/2010/main" val="1542854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628800"/>
            <a:ext cx="8229600" cy="1274195"/>
          </a:xfrm>
        </p:spPr>
        <p:txBody>
          <a:bodyPr/>
          <a:lstStyle/>
          <a:p>
            <a:r>
              <a:rPr lang="en-US" altLang="zh-HK" dirty="0"/>
              <a:t>When the price </a:t>
            </a:r>
            <a:r>
              <a:rPr lang="en-US" altLang="zh-HK" dirty="0">
                <a:sym typeface="Wingdings 3"/>
              </a:rPr>
              <a:t></a:t>
            </a:r>
            <a:r>
              <a:rPr lang="en-US" altLang="zh-HK" dirty="0"/>
              <a:t> from P</a:t>
            </a:r>
            <a:r>
              <a:rPr lang="en-US" altLang="zh-HK" baseline="-25000" dirty="0"/>
              <a:t>1</a:t>
            </a:r>
            <a:r>
              <a:rPr lang="en-US" altLang="zh-HK" dirty="0"/>
              <a:t> to P</a:t>
            </a:r>
            <a:r>
              <a:rPr lang="en-US" altLang="zh-HK" baseline="-25000" dirty="0"/>
              <a:t>2</a:t>
            </a:r>
            <a:r>
              <a:rPr lang="en-US" altLang="zh-HK" dirty="0"/>
              <a:t>, the quantity demanded </a:t>
            </a:r>
            <a:r>
              <a:rPr lang="en-US" altLang="zh-HK" dirty="0">
                <a:sym typeface="Wingdings 3"/>
              </a:rPr>
              <a:t></a:t>
            </a:r>
            <a:r>
              <a:rPr lang="en-US" altLang="zh-HK" dirty="0"/>
              <a:t> from Q</a:t>
            </a:r>
            <a:r>
              <a:rPr lang="en-US" altLang="zh-HK" baseline="-25000" dirty="0"/>
              <a:t>1</a:t>
            </a:r>
            <a:r>
              <a:rPr lang="en-US" altLang="zh-HK" dirty="0"/>
              <a:t> to Q</a:t>
            </a:r>
            <a:r>
              <a:rPr lang="en-US" altLang="zh-HK" baseline="-25000" dirty="0"/>
              <a:t>2</a:t>
            </a:r>
            <a:r>
              <a:rPr lang="en-US" altLang="zh-HK" dirty="0"/>
              <a:t>.</a:t>
            </a:r>
          </a:p>
          <a:p>
            <a:pPr>
              <a:tabLst>
                <a:tab pos="355600" algn="l"/>
              </a:tabLst>
            </a:pPr>
            <a:r>
              <a:rPr lang="en-US" altLang="zh-HK" dirty="0">
                <a:sym typeface="Wingdings" panose="05000000000000000000" pitchFamily="2" charset="2"/>
              </a:rPr>
              <a:t>	</a:t>
            </a:r>
            <a:r>
              <a:rPr lang="en-US" altLang="zh-HK" dirty="0"/>
              <a:t>TR changes from P</a:t>
            </a:r>
            <a:r>
              <a:rPr lang="en-US" altLang="zh-HK" baseline="-25000" dirty="0"/>
              <a:t>1</a:t>
            </a:r>
            <a:r>
              <a:rPr lang="en-US" altLang="zh-HK" dirty="0"/>
              <a:t> × Q</a:t>
            </a:r>
            <a:r>
              <a:rPr lang="en-US" altLang="zh-HK" baseline="-25000" dirty="0"/>
              <a:t>1</a:t>
            </a:r>
            <a:r>
              <a:rPr lang="en-US" altLang="zh-HK" dirty="0"/>
              <a:t> to P</a:t>
            </a:r>
            <a:r>
              <a:rPr lang="en-US" altLang="zh-HK" baseline="-25000" dirty="0"/>
              <a:t>2</a:t>
            </a:r>
            <a:r>
              <a:rPr lang="en-US" altLang="zh-HK" dirty="0"/>
              <a:t> × Q</a:t>
            </a:r>
            <a:r>
              <a:rPr lang="en-US" altLang="zh-HK" baseline="-25000" dirty="0"/>
              <a:t>2</a:t>
            </a:r>
            <a:endParaRPr lang="zh-HK" altLang="en-US" baseline="-25000"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33</a:t>
            </a:fld>
            <a:endParaRPr lang="zh-HK" altLang="en-US" dirty="0"/>
          </a:p>
        </p:txBody>
      </p:sp>
      <p:sp>
        <p:nvSpPr>
          <p:cNvPr id="4" name="標題 3"/>
          <p:cNvSpPr>
            <a:spLocks noGrp="1"/>
          </p:cNvSpPr>
          <p:nvPr>
            <p:ph type="title"/>
          </p:nvPr>
        </p:nvSpPr>
        <p:spPr/>
        <p:txBody>
          <a:bodyPr/>
          <a:lstStyle/>
          <a:p>
            <a:r>
              <a:rPr lang="en-US" altLang="zh-HK" sz="3200" dirty="0"/>
              <a:t>B.	Changes in total revenue caused by a change in price</a:t>
            </a:r>
            <a:endParaRPr lang="zh-HK" altLang="en-US" sz="3200" dirty="0"/>
          </a:p>
        </p:txBody>
      </p:sp>
      <p:sp>
        <p:nvSpPr>
          <p:cNvPr id="5" name="內容版面配置區 4"/>
          <p:cNvSpPr>
            <a:spLocks noGrp="1"/>
          </p:cNvSpPr>
          <p:nvPr>
            <p:ph idx="13"/>
          </p:nvPr>
        </p:nvSpPr>
        <p:spPr/>
        <p:txBody>
          <a:bodyPr/>
          <a:lstStyle/>
          <a:p>
            <a:r>
              <a:rPr lang="en-US" altLang="zh-HK" dirty="0"/>
              <a:t>1.	An increase in price</a:t>
            </a:r>
            <a:endParaRPr lang="zh-HK" altLang="en-US" dirty="0"/>
          </a:p>
        </p:txBody>
      </p:sp>
      <p:grpSp>
        <p:nvGrpSpPr>
          <p:cNvPr id="6" name="群組 5"/>
          <p:cNvGrpSpPr/>
          <p:nvPr/>
        </p:nvGrpSpPr>
        <p:grpSpPr>
          <a:xfrm>
            <a:off x="2350864" y="3316188"/>
            <a:ext cx="4565650" cy="2705100"/>
            <a:chOff x="2350864" y="3316188"/>
            <a:chExt cx="4565650" cy="2705100"/>
          </a:xfrm>
        </p:grpSpPr>
        <p:cxnSp>
          <p:nvCxnSpPr>
            <p:cNvPr id="7" name="直線接點 6"/>
            <p:cNvCxnSpPr/>
            <p:nvPr/>
          </p:nvCxnSpPr>
          <p:spPr bwMode="auto">
            <a:xfrm>
              <a:off x="3539902" y="3790851"/>
              <a:ext cx="2108200" cy="1008062"/>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bwMode="auto">
            <a:xfrm>
              <a:off x="2866802" y="3643213"/>
              <a:ext cx="0" cy="19812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auto">
            <a:xfrm flipH="1">
              <a:off x="2866802" y="5616476"/>
              <a:ext cx="3033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bwMode="auto">
            <a:xfrm>
              <a:off x="2623914" y="5465663"/>
              <a:ext cx="527050" cy="371475"/>
            </a:xfrm>
            <a:prstGeom prst="rect">
              <a:avLst/>
            </a:prstGeom>
            <a:noFill/>
          </p:spPr>
          <p:txBody>
            <a:bodyPr>
              <a:spAutoFit/>
            </a:bodyPr>
            <a:lstStyle/>
            <a:p>
              <a:pPr>
                <a:defRPr/>
              </a:pPr>
              <a:r>
                <a:rPr lang="en-US" altLang="zh-HK" dirty="0"/>
                <a:t>0</a:t>
              </a:r>
              <a:endParaRPr lang="zh-HK" altLang="en-US" dirty="0"/>
            </a:p>
          </p:txBody>
        </p:sp>
        <p:sp>
          <p:nvSpPr>
            <p:cNvPr id="11" name="文字方塊 10"/>
            <p:cNvSpPr txBox="1"/>
            <p:nvPr/>
          </p:nvSpPr>
          <p:spPr bwMode="auto">
            <a:xfrm>
              <a:off x="5884639" y="5394226"/>
              <a:ext cx="452438" cy="371475"/>
            </a:xfrm>
            <a:prstGeom prst="rect">
              <a:avLst/>
            </a:prstGeom>
            <a:noFill/>
          </p:spPr>
          <p:txBody>
            <a:bodyPr>
              <a:spAutoFit/>
            </a:bodyPr>
            <a:lstStyle/>
            <a:p>
              <a:pPr>
                <a:defRPr/>
              </a:pPr>
              <a:r>
                <a:rPr lang="en-US" altLang="zh-HK" dirty="0"/>
                <a:t>Q</a:t>
              </a:r>
              <a:endParaRPr lang="zh-HK" altLang="en-US" dirty="0"/>
            </a:p>
          </p:txBody>
        </p:sp>
        <p:sp>
          <p:nvSpPr>
            <p:cNvPr id="12" name="文字方塊 11"/>
            <p:cNvSpPr txBox="1"/>
            <p:nvPr/>
          </p:nvSpPr>
          <p:spPr bwMode="auto">
            <a:xfrm>
              <a:off x="2350864" y="3316188"/>
              <a:ext cx="1270000" cy="368300"/>
            </a:xfrm>
            <a:prstGeom prst="rect">
              <a:avLst/>
            </a:prstGeom>
            <a:noFill/>
          </p:spPr>
          <p:txBody>
            <a:bodyPr>
              <a:spAutoFit/>
            </a:bodyPr>
            <a:lstStyle/>
            <a:p>
              <a:pPr>
                <a:defRPr/>
              </a:pPr>
              <a:r>
                <a:rPr lang="en-US" altLang="zh-HK" dirty="0"/>
                <a:t>P ($ / unit)</a:t>
              </a:r>
              <a:endParaRPr lang="zh-HK" altLang="en-US" dirty="0"/>
            </a:p>
          </p:txBody>
        </p:sp>
        <p:cxnSp>
          <p:nvCxnSpPr>
            <p:cNvPr id="13" name="直線接點 12"/>
            <p:cNvCxnSpPr/>
            <p:nvPr/>
          </p:nvCxnSpPr>
          <p:spPr bwMode="auto">
            <a:xfrm flipH="1">
              <a:off x="2790602" y="4549676"/>
              <a:ext cx="7143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auto">
            <a:xfrm flipH="1">
              <a:off x="2793777" y="4143276"/>
              <a:ext cx="7302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bwMode="auto">
            <a:xfrm>
              <a:off x="2433414" y="3914676"/>
              <a:ext cx="555625" cy="368300"/>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16" name="文字方塊 15"/>
            <p:cNvSpPr txBox="1"/>
            <p:nvPr/>
          </p:nvSpPr>
          <p:spPr bwMode="auto">
            <a:xfrm>
              <a:off x="5068664" y="4149626"/>
              <a:ext cx="415925" cy="369887"/>
            </a:xfrm>
            <a:prstGeom prst="rect">
              <a:avLst/>
            </a:prstGeom>
            <a:noFill/>
          </p:spPr>
          <p:txBody>
            <a:bodyPr>
              <a:spAutoFit/>
            </a:bodyPr>
            <a:lstStyle/>
            <a:p>
              <a:pPr>
                <a:defRPr/>
              </a:pPr>
              <a:r>
                <a:rPr lang="en-US" altLang="zh-HK" dirty="0"/>
                <a:t>A</a:t>
              </a:r>
              <a:endParaRPr lang="zh-HK" altLang="en-US" baseline="-25000" dirty="0"/>
            </a:p>
          </p:txBody>
        </p:sp>
        <p:sp>
          <p:nvSpPr>
            <p:cNvPr id="17" name="文字方塊 16"/>
            <p:cNvSpPr txBox="1"/>
            <p:nvPr/>
          </p:nvSpPr>
          <p:spPr bwMode="auto">
            <a:xfrm>
              <a:off x="4089177" y="3706713"/>
              <a:ext cx="415925" cy="369888"/>
            </a:xfrm>
            <a:prstGeom prst="rect">
              <a:avLst/>
            </a:prstGeom>
            <a:noFill/>
          </p:spPr>
          <p:txBody>
            <a:bodyPr>
              <a:spAutoFit/>
            </a:bodyPr>
            <a:lstStyle/>
            <a:p>
              <a:pPr>
                <a:defRPr/>
              </a:pPr>
              <a:r>
                <a:rPr lang="en-US" altLang="zh-HK" dirty="0"/>
                <a:t>B</a:t>
              </a:r>
              <a:endParaRPr lang="zh-HK" altLang="en-US" baseline="-25000" dirty="0"/>
            </a:p>
          </p:txBody>
        </p:sp>
        <p:sp>
          <p:nvSpPr>
            <p:cNvPr id="18" name="文字方塊 17"/>
            <p:cNvSpPr txBox="1"/>
            <p:nvPr/>
          </p:nvSpPr>
          <p:spPr bwMode="auto">
            <a:xfrm>
              <a:off x="5611589" y="4592538"/>
              <a:ext cx="452438" cy="369888"/>
            </a:xfrm>
            <a:prstGeom prst="rect">
              <a:avLst/>
            </a:prstGeom>
            <a:noFill/>
          </p:spPr>
          <p:txBody>
            <a:bodyPr>
              <a:spAutoFit/>
            </a:bodyPr>
            <a:lstStyle/>
            <a:p>
              <a:pPr>
                <a:defRPr/>
              </a:pPr>
              <a:r>
                <a:rPr lang="en-US" altLang="zh-HK" dirty="0"/>
                <a:t>D</a:t>
              </a:r>
              <a:endParaRPr lang="zh-HK" altLang="en-US" dirty="0"/>
            </a:p>
          </p:txBody>
        </p:sp>
        <p:sp>
          <p:nvSpPr>
            <p:cNvPr id="19" name="文字方塊 18"/>
            <p:cNvSpPr txBox="1"/>
            <p:nvPr/>
          </p:nvSpPr>
          <p:spPr bwMode="auto">
            <a:xfrm>
              <a:off x="2433414" y="4346476"/>
              <a:ext cx="555625" cy="369887"/>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20" name="文字方塊 19"/>
            <p:cNvSpPr txBox="1"/>
            <p:nvPr/>
          </p:nvSpPr>
          <p:spPr bwMode="auto">
            <a:xfrm>
              <a:off x="3978052" y="5643463"/>
              <a:ext cx="555625" cy="368300"/>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21" name="文字方塊 20"/>
            <p:cNvSpPr txBox="1"/>
            <p:nvPr/>
          </p:nvSpPr>
          <p:spPr bwMode="auto">
            <a:xfrm>
              <a:off x="4890864" y="5632351"/>
              <a:ext cx="555625" cy="369887"/>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22" name="文字方塊 21"/>
            <p:cNvSpPr txBox="1"/>
            <p:nvPr/>
          </p:nvSpPr>
          <p:spPr bwMode="auto">
            <a:xfrm>
              <a:off x="3905027" y="4527451"/>
              <a:ext cx="415925" cy="368300"/>
            </a:xfrm>
            <a:prstGeom prst="rect">
              <a:avLst/>
            </a:prstGeom>
            <a:noFill/>
          </p:spPr>
          <p:txBody>
            <a:bodyPr>
              <a:spAutoFit/>
            </a:bodyPr>
            <a:lstStyle/>
            <a:p>
              <a:pPr>
                <a:defRPr/>
              </a:pPr>
              <a:r>
                <a:rPr lang="en-US" altLang="zh-HK" dirty="0"/>
                <a:t>C</a:t>
              </a:r>
              <a:endParaRPr lang="zh-HK" altLang="en-US" baseline="-25000" dirty="0"/>
            </a:p>
          </p:txBody>
        </p:sp>
        <p:sp>
          <p:nvSpPr>
            <p:cNvPr id="23" name="文字方塊 22"/>
            <p:cNvSpPr txBox="1"/>
            <p:nvPr/>
          </p:nvSpPr>
          <p:spPr bwMode="auto">
            <a:xfrm>
              <a:off x="5276627" y="5651401"/>
              <a:ext cx="1639887" cy="369887"/>
            </a:xfrm>
            <a:prstGeom prst="rect">
              <a:avLst/>
            </a:prstGeom>
            <a:noFill/>
          </p:spPr>
          <p:txBody>
            <a:bodyPr>
              <a:spAutoFit/>
            </a:bodyPr>
            <a:lstStyle/>
            <a:p>
              <a:pPr marL="87313" indent="-87313">
                <a:defRPr/>
              </a:pPr>
              <a:r>
                <a:rPr lang="en-US" altLang="zh-HK" dirty="0"/>
                <a:t> (units / period) </a:t>
              </a:r>
              <a:endParaRPr lang="zh-HK" altLang="en-US" dirty="0"/>
            </a:p>
          </p:txBody>
        </p:sp>
        <p:cxnSp>
          <p:nvCxnSpPr>
            <p:cNvPr id="24" name="直線接點 23"/>
            <p:cNvCxnSpPr/>
            <p:nvPr/>
          </p:nvCxnSpPr>
          <p:spPr bwMode="auto">
            <a:xfrm flipV="1">
              <a:off x="2887439" y="4133751"/>
              <a:ext cx="1303338"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auto">
            <a:xfrm>
              <a:off x="5135339" y="4565551"/>
              <a:ext cx="0" cy="10572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bwMode="auto">
            <a:xfrm flipV="1">
              <a:off x="2862039" y="4548088"/>
              <a:ext cx="23098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bwMode="auto">
            <a:xfrm>
              <a:off x="4222527" y="4165501"/>
              <a:ext cx="0" cy="14065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bwMode="auto">
            <a:xfrm flipH="1">
              <a:off x="4393977" y="5849838"/>
              <a:ext cx="487362"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bwMode="auto">
            <a:xfrm flipV="1">
              <a:off x="2677889" y="4254401"/>
              <a:ext cx="0" cy="23018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bwMode="auto">
            <a:xfrm flipH="1" flipV="1">
              <a:off x="4427314" y="4033738"/>
              <a:ext cx="641350" cy="29527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橢圓 30"/>
            <p:cNvSpPr/>
            <p:nvPr/>
          </p:nvSpPr>
          <p:spPr bwMode="auto">
            <a:xfrm>
              <a:off x="2808064" y="4490938"/>
              <a:ext cx="103188" cy="10318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2" name="橢圓 31"/>
            <p:cNvSpPr/>
            <p:nvPr/>
          </p:nvSpPr>
          <p:spPr bwMode="auto">
            <a:xfrm>
              <a:off x="5086127" y="4486176"/>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3" name="橢圓 32"/>
            <p:cNvSpPr/>
            <p:nvPr/>
          </p:nvSpPr>
          <p:spPr bwMode="auto">
            <a:xfrm>
              <a:off x="5084539" y="5546626"/>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4" name="橢圓 33"/>
            <p:cNvSpPr/>
            <p:nvPr/>
          </p:nvSpPr>
          <p:spPr bwMode="auto">
            <a:xfrm>
              <a:off x="2806477" y="4078188"/>
              <a:ext cx="103187" cy="1044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5" name="橢圓 34"/>
            <p:cNvSpPr/>
            <p:nvPr/>
          </p:nvSpPr>
          <p:spPr bwMode="auto">
            <a:xfrm>
              <a:off x="4171727" y="4067076"/>
              <a:ext cx="103187" cy="1044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6" name="橢圓 35"/>
            <p:cNvSpPr/>
            <p:nvPr/>
          </p:nvSpPr>
          <p:spPr bwMode="auto">
            <a:xfrm>
              <a:off x="4159027" y="5543451"/>
              <a:ext cx="103187" cy="1044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1724282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628800"/>
            <a:ext cx="8435280" cy="1348061"/>
          </a:xfrm>
        </p:spPr>
        <p:txBody>
          <a:bodyPr/>
          <a:lstStyle/>
          <a:p>
            <a:r>
              <a:rPr lang="en-US" altLang="zh-HK" dirty="0"/>
              <a:t>The increase in price has the following two effects:</a:t>
            </a:r>
          </a:p>
          <a:p>
            <a:pPr marL="342900" indent="-342900">
              <a:buFont typeface="Arial" panose="020B0604020202020204" pitchFamily="34" charset="0"/>
              <a:buChar char="•"/>
            </a:pPr>
            <a:r>
              <a:rPr lang="en-US" altLang="zh-HK" dirty="0"/>
              <a:t>A </a:t>
            </a:r>
            <a:r>
              <a:rPr lang="en-US" altLang="zh-HK" b="1" dirty="0">
                <a:solidFill>
                  <a:schemeClr val="accent6">
                    <a:lumMod val="75000"/>
                  </a:schemeClr>
                </a:solidFill>
              </a:rPr>
              <a:t>gain</a:t>
            </a:r>
            <a:r>
              <a:rPr lang="en-US" altLang="zh-HK" dirty="0"/>
              <a:t> in TR as </a:t>
            </a:r>
            <a:r>
              <a:rPr lang="en-US" altLang="zh-HK" b="1" dirty="0">
                <a:solidFill>
                  <a:schemeClr val="accent6">
                    <a:lumMod val="75000"/>
                  </a:schemeClr>
                </a:solidFill>
              </a:rPr>
              <a:t>the price </a:t>
            </a:r>
            <a:r>
              <a:rPr lang="en-US" altLang="zh-HK" dirty="0">
                <a:solidFill>
                  <a:schemeClr val="accent6">
                    <a:lumMod val="75000"/>
                  </a:schemeClr>
                </a:solidFill>
                <a:sym typeface="Wingdings 3"/>
              </a:rPr>
              <a:t></a:t>
            </a:r>
            <a:r>
              <a:rPr lang="en-US" altLang="zh-HK" b="1" dirty="0">
                <a:solidFill>
                  <a:schemeClr val="accent6">
                    <a:lumMod val="75000"/>
                  </a:schemeClr>
                </a:solidFill>
              </a:rPr>
              <a:t> </a:t>
            </a:r>
            <a:r>
              <a:rPr lang="en-US" altLang="zh-HK" dirty="0"/>
              <a:t>from P</a:t>
            </a:r>
            <a:r>
              <a:rPr lang="en-US" altLang="zh-HK" baseline="-25000" dirty="0"/>
              <a:t>1</a:t>
            </a:r>
            <a:r>
              <a:rPr lang="en-US" altLang="zh-HK" dirty="0"/>
              <a:t> to P</a:t>
            </a:r>
            <a:r>
              <a:rPr lang="en-US" altLang="zh-HK" baseline="-25000" dirty="0"/>
              <a:t>2</a:t>
            </a:r>
            <a:r>
              <a:rPr lang="en-US" altLang="zh-HK" dirty="0"/>
              <a:t>;</a:t>
            </a:r>
          </a:p>
          <a:p>
            <a:pPr marL="342900" indent="-342900">
              <a:buFont typeface="Arial" panose="020B0604020202020204" pitchFamily="34" charset="0"/>
              <a:buChar char="•"/>
            </a:pPr>
            <a:r>
              <a:rPr lang="en-US" altLang="zh-HK" dirty="0"/>
              <a:t>A </a:t>
            </a:r>
            <a:r>
              <a:rPr lang="en-US" altLang="zh-HK" b="1" dirty="0">
                <a:solidFill>
                  <a:schemeClr val="accent6">
                    <a:lumMod val="75000"/>
                  </a:schemeClr>
                </a:solidFill>
              </a:rPr>
              <a:t>loss</a:t>
            </a:r>
            <a:r>
              <a:rPr lang="en-US" altLang="zh-HK" dirty="0"/>
              <a:t> in TR as </a:t>
            </a:r>
            <a:r>
              <a:rPr lang="en-US" altLang="zh-HK" b="1" dirty="0">
                <a:solidFill>
                  <a:schemeClr val="accent6">
                    <a:lumMod val="75000"/>
                  </a:schemeClr>
                </a:solidFill>
              </a:rPr>
              <a:t>the quantity sold </a:t>
            </a:r>
            <a:r>
              <a:rPr lang="en-US" altLang="zh-HK" dirty="0">
                <a:solidFill>
                  <a:schemeClr val="accent6">
                    <a:lumMod val="75000"/>
                  </a:schemeClr>
                </a:solidFill>
                <a:sym typeface="Wingdings 3"/>
              </a:rPr>
              <a:t></a:t>
            </a:r>
            <a:r>
              <a:rPr lang="en-US" altLang="zh-HK" b="1" dirty="0">
                <a:solidFill>
                  <a:schemeClr val="accent6">
                    <a:lumMod val="75000"/>
                  </a:schemeClr>
                </a:solidFill>
              </a:rPr>
              <a:t> </a:t>
            </a:r>
            <a:r>
              <a:rPr lang="en-US" altLang="zh-HK" dirty="0"/>
              <a:t>from Q</a:t>
            </a:r>
            <a:r>
              <a:rPr lang="en-US" altLang="zh-HK" baseline="-25000" dirty="0"/>
              <a:t>1</a:t>
            </a:r>
            <a:r>
              <a:rPr lang="en-US" altLang="zh-HK" dirty="0"/>
              <a:t> to Q</a:t>
            </a:r>
            <a:r>
              <a:rPr lang="en-US" altLang="zh-HK" baseline="-25000" dirty="0"/>
              <a:t>2</a:t>
            </a:r>
            <a:r>
              <a:rPr lang="en-US" altLang="zh-HK" dirty="0"/>
              <a:t>.</a:t>
            </a:r>
            <a:endParaRPr lang="zh-HK" altLang="en-US" baseline="-25000"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34</a:t>
            </a:fld>
            <a:endParaRPr lang="zh-HK" altLang="en-US" dirty="0"/>
          </a:p>
        </p:txBody>
      </p:sp>
      <p:sp>
        <p:nvSpPr>
          <p:cNvPr id="4" name="標題 3"/>
          <p:cNvSpPr>
            <a:spLocks noGrp="1"/>
          </p:cNvSpPr>
          <p:nvPr>
            <p:ph type="title"/>
          </p:nvPr>
        </p:nvSpPr>
        <p:spPr/>
        <p:txBody>
          <a:bodyPr/>
          <a:lstStyle/>
          <a:p>
            <a:r>
              <a:rPr lang="en-US" altLang="zh-HK" sz="3200" dirty="0"/>
              <a:t>B.	Changes in total revenue caused by a change in price</a:t>
            </a:r>
            <a:endParaRPr lang="zh-HK" altLang="en-US" sz="3200" dirty="0"/>
          </a:p>
        </p:txBody>
      </p:sp>
      <p:sp>
        <p:nvSpPr>
          <p:cNvPr id="5" name="內容版面配置區 4"/>
          <p:cNvSpPr>
            <a:spLocks noGrp="1"/>
          </p:cNvSpPr>
          <p:nvPr>
            <p:ph idx="13"/>
          </p:nvPr>
        </p:nvSpPr>
        <p:spPr/>
        <p:txBody>
          <a:bodyPr/>
          <a:lstStyle/>
          <a:p>
            <a:r>
              <a:rPr lang="en-US" altLang="zh-HK" dirty="0"/>
              <a:t>1.	An increase in price</a:t>
            </a:r>
            <a:endParaRPr lang="zh-HK" altLang="en-US" dirty="0"/>
          </a:p>
        </p:txBody>
      </p:sp>
      <p:grpSp>
        <p:nvGrpSpPr>
          <p:cNvPr id="43" name="群組 42"/>
          <p:cNvGrpSpPr/>
          <p:nvPr/>
        </p:nvGrpSpPr>
        <p:grpSpPr>
          <a:xfrm>
            <a:off x="2879960" y="4140101"/>
            <a:ext cx="1332000" cy="420687"/>
            <a:chOff x="2879960" y="4140101"/>
            <a:chExt cx="1332000" cy="420687"/>
          </a:xfrm>
        </p:grpSpPr>
        <p:sp>
          <p:nvSpPr>
            <p:cNvPr id="7" name="矩形 6"/>
            <p:cNvSpPr/>
            <p:nvPr/>
          </p:nvSpPr>
          <p:spPr bwMode="auto">
            <a:xfrm>
              <a:off x="2879960" y="4140101"/>
              <a:ext cx="1332000" cy="42068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5" name="文字方塊 24"/>
            <p:cNvSpPr txBox="1"/>
            <p:nvPr/>
          </p:nvSpPr>
          <p:spPr bwMode="auto">
            <a:xfrm>
              <a:off x="2987452" y="4140101"/>
              <a:ext cx="1103312" cy="369332"/>
            </a:xfrm>
            <a:prstGeom prst="rect">
              <a:avLst/>
            </a:prstGeom>
            <a:noFill/>
          </p:spPr>
          <p:txBody>
            <a:bodyPr>
              <a:spAutoFit/>
            </a:bodyPr>
            <a:lstStyle/>
            <a:p>
              <a:pPr algn="ctr">
                <a:defRPr/>
              </a:pPr>
              <a:r>
                <a:rPr lang="en-US" altLang="zh-HK" b="1" dirty="0"/>
                <a:t>Gain</a:t>
              </a:r>
              <a:endParaRPr lang="zh-HK" altLang="en-US" b="1" dirty="0"/>
            </a:p>
          </p:txBody>
        </p:sp>
      </p:grpSp>
      <p:grpSp>
        <p:nvGrpSpPr>
          <p:cNvPr id="44" name="群組 43"/>
          <p:cNvGrpSpPr/>
          <p:nvPr/>
        </p:nvGrpSpPr>
        <p:grpSpPr>
          <a:xfrm>
            <a:off x="4139977" y="4538563"/>
            <a:ext cx="1103312" cy="1058863"/>
            <a:chOff x="4139977" y="4538563"/>
            <a:chExt cx="1103312" cy="1058863"/>
          </a:xfrm>
        </p:grpSpPr>
        <p:sp>
          <p:nvSpPr>
            <p:cNvPr id="6" name="矩形 5"/>
            <p:cNvSpPr/>
            <p:nvPr/>
          </p:nvSpPr>
          <p:spPr>
            <a:xfrm>
              <a:off x="4222527" y="4538563"/>
              <a:ext cx="920750" cy="1058863"/>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6" name="文字方塊 25"/>
            <p:cNvSpPr txBox="1"/>
            <p:nvPr/>
          </p:nvSpPr>
          <p:spPr bwMode="auto">
            <a:xfrm>
              <a:off x="4139977" y="4868763"/>
              <a:ext cx="1103312" cy="369332"/>
            </a:xfrm>
            <a:prstGeom prst="rect">
              <a:avLst/>
            </a:prstGeom>
            <a:noFill/>
          </p:spPr>
          <p:txBody>
            <a:bodyPr>
              <a:spAutoFit/>
            </a:bodyPr>
            <a:lstStyle/>
            <a:p>
              <a:pPr algn="ctr">
                <a:defRPr/>
              </a:pPr>
              <a:r>
                <a:rPr lang="en-US" altLang="zh-HK" b="1" dirty="0"/>
                <a:t>Loss</a:t>
              </a:r>
              <a:endParaRPr lang="zh-HK" altLang="en-US" b="1" dirty="0"/>
            </a:p>
          </p:txBody>
        </p:sp>
      </p:grpSp>
      <p:grpSp>
        <p:nvGrpSpPr>
          <p:cNvPr id="45" name="群組 44"/>
          <p:cNvGrpSpPr/>
          <p:nvPr/>
        </p:nvGrpSpPr>
        <p:grpSpPr>
          <a:xfrm>
            <a:off x="2350864" y="3316188"/>
            <a:ext cx="4565650" cy="2705100"/>
            <a:chOff x="2350864" y="3316188"/>
            <a:chExt cx="4565650" cy="2705100"/>
          </a:xfrm>
        </p:grpSpPr>
        <p:cxnSp>
          <p:nvCxnSpPr>
            <p:cNvPr id="8" name="直線接點 7"/>
            <p:cNvCxnSpPr/>
            <p:nvPr/>
          </p:nvCxnSpPr>
          <p:spPr bwMode="auto">
            <a:xfrm>
              <a:off x="3539902" y="3790851"/>
              <a:ext cx="2108200" cy="1008062"/>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2866802" y="3643213"/>
              <a:ext cx="0" cy="19812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auto">
            <a:xfrm flipH="1">
              <a:off x="2866802" y="5616476"/>
              <a:ext cx="3033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bwMode="auto">
            <a:xfrm>
              <a:off x="2623914" y="5465663"/>
              <a:ext cx="527050" cy="371475"/>
            </a:xfrm>
            <a:prstGeom prst="rect">
              <a:avLst/>
            </a:prstGeom>
            <a:noFill/>
          </p:spPr>
          <p:txBody>
            <a:bodyPr>
              <a:spAutoFit/>
            </a:bodyPr>
            <a:lstStyle/>
            <a:p>
              <a:pPr>
                <a:defRPr/>
              </a:pPr>
              <a:r>
                <a:rPr lang="en-US" altLang="zh-HK" dirty="0"/>
                <a:t>0</a:t>
              </a:r>
              <a:endParaRPr lang="zh-HK" altLang="en-US" dirty="0"/>
            </a:p>
          </p:txBody>
        </p:sp>
        <p:sp>
          <p:nvSpPr>
            <p:cNvPr id="13" name="文字方塊 12"/>
            <p:cNvSpPr txBox="1"/>
            <p:nvPr/>
          </p:nvSpPr>
          <p:spPr bwMode="auto">
            <a:xfrm>
              <a:off x="5884639" y="5394226"/>
              <a:ext cx="452438" cy="371475"/>
            </a:xfrm>
            <a:prstGeom prst="rect">
              <a:avLst/>
            </a:prstGeom>
            <a:noFill/>
          </p:spPr>
          <p:txBody>
            <a:bodyPr>
              <a:spAutoFit/>
            </a:bodyPr>
            <a:lstStyle/>
            <a:p>
              <a:pPr>
                <a:defRPr/>
              </a:pPr>
              <a:r>
                <a:rPr lang="en-US" altLang="zh-HK" dirty="0"/>
                <a:t>Q</a:t>
              </a:r>
              <a:endParaRPr lang="zh-HK" altLang="en-US" dirty="0"/>
            </a:p>
          </p:txBody>
        </p:sp>
        <p:sp>
          <p:nvSpPr>
            <p:cNvPr id="14" name="文字方塊 13"/>
            <p:cNvSpPr txBox="1"/>
            <p:nvPr/>
          </p:nvSpPr>
          <p:spPr bwMode="auto">
            <a:xfrm>
              <a:off x="2350864" y="3316188"/>
              <a:ext cx="1270000" cy="368300"/>
            </a:xfrm>
            <a:prstGeom prst="rect">
              <a:avLst/>
            </a:prstGeom>
            <a:noFill/>
          </p:spPr>
          <p:txBody>
            <a:bodyPr>
              <a:spAutoFit/>
            </a:bodyPr>
            <a:lstStyle/>
            <a:p>
              <a:pPr>
                <a:defRPr/>
              </a:pPr>
              <a:r>
                <a:rPr lang="en-US" altLang="zh-HK" dirty="0"/>
                <a:t>P ($ / unit)</a:t>
              </a:r>
              <a:endParaRPr lang="zh-HK" altLang="en-US" dirty="0"/>
            </a:p>
          </p:txBody>
        </p:sp>
        <p:cxnSp>
          <p:nvCxnSpPr>
            <p:cNvPr id="15" name="直線接點 14"/>
            <p:cNvCxnSpPr/>
            <p:nvPr/>
          </p:nvCxnSpPr>
          <p:spPr bwMode="auto">
            <a:xfrm flipH="1">
              <a:off x="2790602" y="4549676"/>
              <a:ext cx="7143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auto">
            <a:xfrm flipH="1">
              <a:off x="2793777" y="4143276"/>
              <a:ext cx="7302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bwMode="auto">
            <a:xfrm>
              <a:off x="2433414" y="3914676"/>
              <a:ext cx="555625" cy="368300"/>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18" name="文字方塊 17"/>
            <p:cNvSpPr txBox="1"/>
            <p:nvPr/>
          </p:nvSpPr>
          <p:spPr bwMode="auto">
            <a:xfrm>
              <a:off x="5068664" y="4149626"/>
              <a:ext cx="415925" cy="369887"/>
            </a:xfrm>
            <a:prstGeom prst="rect">
              <a:avLst/>
            </a:prstGeom>
            <a:noFill/>
          </p:spPr>
          <p:txBody>
            <a:bodyPr>
              <a:spAutoFit/>
            </a:bodyPr>
            <a:lstStyle/>
            <a:p>
              <a:pPr>
                <a:defRPr/>
              </a:pPr>
              <a:r>
                <a:rPr lang="en-US" altLang="zh-HK" dirty="0"/>
                <a:t>A</a:t>
              </a:r>
              <a:endParaRPr lang="zh-HK" altLang="en-US" baseline="-25000" dirty="0"/>
            </a:p>
          </p:txBody>
        </p:sp>
        <p:sp>
          <p:nvSpPr>
            <p:cNvPr id="19" name="文字方塊 18"/>
            <p:cNvSpPr txBox="1"/>
            <p:nvPr/>
          </p:nvSpPr>
          <p:spPr bwMode="auto">
            <a:xfrm>
              <a:off x="4089177" y="3706713"/>
              <a:ext cx="415925" cy="369888"/>
            </a:xfrm>
            <a:prstGeom prst="rect">
              <a:avLst/>
            </a:prstGeom>
            <a:noFill/>
          </p:spPr>
          <p:txBody>
            <a:bodyPr>
              <a:spAutoFit/>
            </a:bodyPr>
            <a:lstStyle/>
            <a:p>
              <a:pPr>
                <a:defRPr/>
              </a:pPr>
              <a:r>
                <a:rPr lang="en-US" altLang="zh-HK" dirty="0"/>
                <a:t>B</a:t>
              </a:r>
              <a:endParaRPr lang="zh-HK" altLang="en-US" baseline="-25000" dirty="0"/>
            </a:p>
          </p:txBody>
        </p:sp>
        <p:sp>
          <p:nvSpPr>
            <p:cNvPr id="20" name="文字方塊 19"/>
            <p:cNvSpPr txBox="1"/>
            <p:nvPr/>
          </p:nvSpPr>
          <p:spPr bwMode="auto">
            <a:xfrm>
              <a:off x="5611589" y="4592538"/>
              <a:ext cx="452438" cy="369888"/>
            </a:xfrm>
            <a:prstGeom prst="rect">
              <a:avLst/>
            </a:prstGeom>
            <a:noFill/>
          </p:spPr>
          <p:txBody>
            <a:bodyPr>
              <a:spAutoFit/>
            </a:bodyPr>
            <a:lstStyle/>
            <a:p>
              <a:pPr>
                <a:defRPr/>
              </a:pPr>
              <a:r>
                <a:rPr lang="en-US" altLang="zh-HK" dirty="0"/>
                <a:t>D</a:t>
              </a:r>
              <a:endParaRPr lang="zh-HK" altLang="en-US" dirty="0"/>
            </a:p>
          </p:txBody>
        </p:sp>
        <p:sp>
          <p:nvSpPr>
            <p:cNvPr id="21" name="文字方塊 20"/>
            <p:cNvSpPr txBox="1"/>
            <p:nvPr/>
          </p:nvSpPr>
          <p:spPr bwMode="auto">
            <a:xfrm>
              <a:off x="2433414" y="4346476"/>
              <a:ext cx="555625" cy="369887"/>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22" name="文字方塊 21"/>
            <p:cNvSpPr txBox="1"/>
            <p:nvPr/>
          </p:nvSpPr>
          <p:spPr bwMode="auto">
            <a:xfrm>
              <a:off x="3978052" y="5643463"/>
              <a:ext cx="555625" cy="368300"/>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23" name="文字方塊 22"/>
            <p:cNvSpPr txBox="1"/>
            <p:nvPr/>
          </p:nvSpPr>
          <p:spPr bwMode="auto">
            <a:xfrm>
              <a:off x="4890864" y="5632351"/>
              <a:ext cx="555625" cy="369887"/>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24" name="文字方塊 23"/>
            <p:cNvSpPr txBox="1"/>
            <p:nvPr/>
          </p:nvSpPr>
          <p:spPr bwMode="auto">
            <a:xfrm>
              <a:off x="3905027" y="4527451"/>
              <a:ext cx="415925" cy="368300"/>
            </a:xfrm>
            <a:prstGeom prst="rect">
              <a:avLst/>
            </a:prstGeom>
            <a:noFill/>
          </p:spPr>
          <p:txBody>
            <a:bodyPr>
              <a:spAutoFit/>
            </a:bodyPr>
            <a:lstStyle/>
            <a:p>
              <a:pPr>
                <a:defRPr/>
              </a:pPr>
              <a:r>
                <a:rPr lang="en-US" altLang="zh-HK" dirty="0"/>
                <a:t>C</a:t>
              </a:r>
              <a:endParaRPr lang="zh-HK" altLang="en-US" baseline="-25000" dirty="0"/>
            </a:p>
          </p:txBody>
        </p:sp>
        <p:sp>
          <p:nvSpPr>
            <p:cNvPr id="27" name="文字方塊 26"/>
            <p:cNvSpPr txBox="1"/>
            <p:nvPr/>
          </p:nvSpPr>
          <p:spPr bwMode="auto">
            <a:xfrm>
              <a:off x="5276627" y="5651401"/>
              <a:ext cx="1639887" cy="369887"/>
            </a:xfrm>
            <a:prstGeom prst="rect">
              <a:avLst/>
            </a:prstGeom>
            <a:noFill/>
          </p:spPr>
          <p:txBody>
            <a:bodyPr>
              <a:spAutoFit/>
            </a:bodyPr>
            <a:lstStyle/>
            <a:p>
              <a:pPr marL="87313" indent="-87313">
                <a:defRPr/>
              </a:pPr>
              <a:r>
                <a:rPr lang="en-US" altLang="zh-HK" dirty="0"/>
                <a:t> (units / period) </a:t>
              </a:r>
              <a:endParaRPr lang="zh-HK" altLang="en-US" dirty="0"/>
            </a:p>
          </p:txBody>
        </p:sp>
        <p:cxnSp>
          <p:nvCxnSpPr>
            <p:cNvPr id="28" name="直線接點 27"/>
            <p:cNvCxnSpPr/>
            <p:nvPr/>
          </p:nvCxnSpPr>
          <p:spPr bwMode="auto">
            <a:xfrm flipV="1">
              <a:off x="2887439" y="4133751"/>
              <a:ext cx="1303338"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auto">
            <a:xfrm>
              <a:off x="5135339" y="4565551"/>
              <a:ext cx="0" cy="10572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auto">
            <a:xfrm flipV="1">
              <a:off x="2862039" y="4548088"/>
              <a:ext cx="23098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auto">
            <a:xfrm>
              <a:off x="4222527" y="4165501"/>
              <a:ext cx="0" cy="14065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bwMode="auto">
            <a:xfrm flipH="1">
              <a:off x="4393977" y="5849838"/>
              <a:ext cx="487362"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bwMode="auto">
            <a:xfrm flipV="1">
              <a:off x="2677889" y="4254401"/>
              <a:ext cx="0" cy="23018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bwMode="auto">
            <a:xfrm flipH="1" flipV="1">
              <a:off x="4427314" y="4033738"/>
              <a:ext cx="641350" cy="29527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橢圓 34"/>
            <p:cNvSpPr/>
            <p:nvPr/>
          </p:nvSpPr>
          <p:spPr bwMode="auto">
            <a:xfrm>
              <a:off x="2808064" y="4490938"/>
              <a:ext cx="103188" cy="10318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6" name="橢圓 35"/>
            <p:cNvSpPr/>
            <p:nvPr/>
          </p:nvSpPr>
          <p:spPr bwMode="auto">
            <a:xfrm>
              <a:off x="5086127" y="4486176"/>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7" name="橢圓 36"/>
            <p:cNvSpPr/>
            <p:nvPr/>
          </p:nvSpPr>
          <p:spPr bwMode="auto">
            <a:xfrm>
              <a:off x="5084539" y="5546626"/>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9" name="橢圓 38"/>
            <p:cNvSpPr/>
            <p:nvPr/>
          </p:nvSpPr>
          <p:spPr bwMode="auto">
            <a:xfrm>
              <a:off x="2806477" y="4078188"/>
              <a:ext cx="103187" cy="1044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0" name="橢圓 39"/>
            <p:cNvSpPr/>
            <p:nvPr/>
          </p:nvSpPr>
          <p:spPr bwMode="auto">
            <a:xfrm>
              <a:off x="4171727" y="4067076"/>
              <a:ext cx="103187" cy="1044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1" name="橢圓 40"/>
            <p:cNvSpPr/>
            <p:nvPr/>
          </p:nvSpPr>
          <p:spPr bwMode="auto">
            <a:xfrm>
              <a:off x="4159027" y="5543451"/>
              <a:ext cx="103187" cy="1044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1342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628800"/>
            <a:ext cx="8229600" cy="1274195"/>
          </a:xfrm>
        </p:spPr>
        <p:txBody>
          <a:bodyPr/>
          <a:lstStyle/>
          <a:p>
            <a:r>
              <a:rPr lang="en-US" altLang="zh-HK" dirty="0"/>
              <a:t>When the price </a:t>
            </a:r>
            <a:r>
              <a:rPr lang="en-US" altLang="zh-HK" dirty="0">
                <a:sym typeface="Wingdings 3"/>
              </a:rPr>
              <a:t> </a:t>
            </a:r>
            <a:r>
              <a:rPr lang="en-US" altLang="zh-HK" dirty="0"/>
              <a:t>from P</a:t>
            </a:r>
            <a:r>
              <a:rPr lang="en-US" altLang="zh-HK" baseline="-25000" dirty="0"/>
              <a:t>3</a:t>
            </a:r>
            <a:r>
              <a:rPr lang="en-US" altLang="zh-HK" dirty="0"/>
              <a:t> to P</a:t>
            </a:r>
            <a:r>
              <a:rPr lang="en-US" altLang="zh-HK" baseline="-25000" dirty="0"/>
              <a:t>4</a:t>
            </a:r>
            <a:r>
              <a:rPr lang="en-US" altLang="zh-HK" dirty="0"/>
              <a:t>, the quantity demanded </a:t>
            </a:r>
            <a:r>
              <a:rPr lang="en-US" altLang="zh-HK" dirty="0">
                <a:sym typeface="Wingdings 3"/>
              </a:rPr>
              <a:t></a:t>
            </a:r>
            <a:r>
              <a:rPr lang="en-US" altLang="zh-HK" dirty="0"/>
              <a:t> from Q</a:t>
            </a:r>
            <a:r>
              <a:rPr lang="en-US" altLang="zh-HK" baseline="-25000" dirty="0"/>
              <a:t>3</a:t>
            </a:r>
            <a:r>
              <a:rPr lang="en-US" altLang="zh-HK" dirty="0"/>
              <a:t> to Q</a:t>
            </a:r>
            <a:r>
              <a:rPr lang="en-US" altLang="zh-HK" baseline="-25000" dirty="0"/>
              <a:t>4</a:t>
            </a:r>
            <a:r>
              <a:rPr lang="en-US" altLang="zh-HK" dirty="0"/>
              <a:t>.</a:t>
            </a:r>
          </a:p>
          <a:p>
            <a:pPr>
              <a:tabLst>
                <a:tab pos="355600" algn="l"/>
              </a:tabLst>
            </a:pPr>
            <a:r>
              <a:rPr lang="en-US" altLang="zh-HK" dirty="0">
                <a:sym typeface="Wingdings" panose="05000000000000000000" pitchFamily="2" charset="2"/>
              </a:rPr>
              <a:t>	</a:t>
            </a:r>
            <a:r>
              <a:rPr lang="en-US" altLang="zh-HK" dirty="0"/>
              <a:t>TR changes from P</a:t>
            </a:r>
            <a:r>
              <a:rPr lang="en-US" altLang="zh-HK" baseline="-25000" dirty="0"/>
              <a:t>3</a:t>
            </a:r>
            <a:r>
              <a:rPr lang="en-US" altLang="zh-HK" dirty="0"/>
              <a:t> × Q</a:t>
            </a:r>
            <a:r>
              <a:rPr lang="en-US" altLang="zh-HK" baseline="-25000" dirty="0"/>
              <a:t>3</a:t>
            </a:r>
            <a:r>
              <a:rPr lang="en-US" altLang="zh-HK" dirty="0"/>
              <a:t> to P</a:t>
            </a:r>
            <a:r>
              <a:rPr lang="en-US" altLang="zh-HK" baseline="-25000" dirty="0"/>
              <a:t>4</a:t>
            </a:r>
            <a:r>
              <a:rPr lang="en-US" altLang="zh-HK" dirty="0"/>
              <a:t> × Q</a:t>
            </a:r>
            <a:r>
              <a:rPr lang="en-US" altLang="zh-HK" baseline="-25000" dirty="0"/>
              <a:t>4</a:t>
            </a:r>
            <a:endParaRPr lang="zh-HK" altLang="en-US" baseline="-25000"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35</a:t>
            </a:fld>
            <a:endParaRPr lang="zh-HK" altLang="en-US" dirty="0"/>
          </a:p>
        </p:txBody>
      </p:sp>
      <p:sp>
        <p:nvSpPr>
          <p:cNvPr id="4" name="標題 3"/>
          <p:cNvSpPr>
            <a:spLocks noGrp="1"/>
          </p:cNvSpPr>
          <p:nvPr>
            <p:ph type="title"/>
          </p:nvPr>
        </p:nvSpPr>
        <p:spPr/>
        <p:txBody>
          <a:bodyPr/>
          <a:lstStyle/>
          <a:p>
            <a:r>
              <a:rPr lang="en-US" altLang="zh-HK" sz="3200" dirty="0"/>
              <a:t>B.	Changes in total revenue caused by a change in price</a:t>
            </a:r>
            <a:endParaRPr lang="zh-HK" altLang="en-US" sz="3200" dirty="0"/>
          </a:p>
        </p:txBody>
      </p:sp>
      <p:sp>
        <p:nvSpPr>
          <p:cNvPr id="5" name="內容版面配置區 4"/>
          <p:cNvSpPr>
            <a:spLocks noGrp="1"/>
          </p:cNvSpPr>
          <p:nvPr>
            <p:ph idx="13"/>
          </p:nvPr>
        </p:nvSpPr>
        <p:spPr/>
        <p:txBody>
          <a:bodyPr/>
          <a:lstStyle/>
          <a:p>
            <a:r>
              <a:rPr lang="en-US" altLang="zh-HK" dirty="0"/>
              <a:t>2.	A decrease in price</a:t>
            </a:r>
            <a:endParaRPr lang="zh-HK" altLang="en-US" dirty="0"/>
          </a:p>
        </p:txBody>
      </p:sp>
      <p:grpSp>
        <p:nvGrpSpPr>
          <p:cNvPr id="37" name="群組 36"/>
          <p:cNvGrpSpPr/>
          <p:nvPr/>
        </p:nvGrpSpPr>
        <p:grpSpPr>
          <a:xfrm>
            <a:off x="2350864" y="3316188"/>
            <a:ext cx="4565650" cy="2705100"/>
            <a:chOff x="2350864" y="3316188"/>
            <a:chExt cx="4565650" cy="2705100"/>
          </a:xfrm>
        </p:grpSpPr>
        <p:cxnSp>
          <p:nvCxnSpPr>
            <p:cNvPr id="38" name="直線接點 37"/>
            <p:cNvCxnSpPr/>
            <p:nvPr/>
          </p:nvCxnSpPr>
          <p:spPr bwMode="auto">
            <a:xfrm>
              <a:off x="3539902" y="3790851"/>
              <a:ext cx="2108200" cy="1008062"/>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auto">
            <a:xfrm>
              <a:off x="2866802" y="3643213"/>
              <a:ext cx="0" cy="19812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auto">
            <a:xfrm flipH="1">
              <a:off x="2866802" y="5616476"/>
              <a:ext cx="3033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bwMode="auto">
            <a:xfrm>
              <a:off x="2623914" y="5465663"/>
              <a:ext cx="527050" cy="371475"/>
            </a:xfrm>
            <a:prstGeom prst="rect">
              <a:avLst/>
            </a:prstGeom>
            <a:noFill/>
          </p:spPr>
          <p:txBody>
            <a:bodyPr>
              <a:spAutoFit/>
            </a:bodyPr>
            <a:lstStyle/>
            <a:p>
              <a:pPr>
                <a:defRPr/>
              </a:pPr>
              <a:r>
                <a:rPr lang="en-US" altLang="zh-HK" dirty="0"/>
                <a:t>0</a:t>
              </a:r>
              <a:endParaRPr lang="zh-HK" altLang="en-US" dirty="0"/>
            </a:p>
          </p:txBody>
        </p:sp>
        <p:sp>
          <p:nvSpPr>
            <p:cNvPr id="42" name="文字方塊 41"/>
            <p:cNvSpPr txBox="1"/>
            <p:nvPr/>
          </p:nvSpPr>
          <p:spPr bwMode="auto">
            <a:xfrm>
              <a:off x="5884639" y="5394226"/>
              <a:ext cx="452438" cy="371475"/>
            </a:xfrm>
            <a:prstGeom prst="rect">
              <a:avLst/>
            </a:prstGeom>
            <a:noFill/>
          </p:spPr>
          <p:txBody>
            <a:bodyPr>
              <a:spAutoFit/>
            </a:bodyPr>
            <a:lstStyle/>
            <a:p>
              <a:pPr>
                <a:defRPr/>
              </a:pPr>
              <a:r>
                <a:rPr lang="en-US" altLang="zh-HK" dirty="0"/>
                <a:t>Q</a:t>
              </a:r>
              <a:endParaRPr lang="zh-HK" altLang="en-US" dirty="0"/>
            </a:p>
          </p:txBody>
        </p:sp>
        <p:sp>
          <p:nvSpPr>
            <p:cNvPr id="43" name="文字方塊 42"/>
            <p:cNvSpPr txBox="1"/>
            <p:nvPr/>
          </p:nvSpPr>
          <p:spPr bwMode="auto">
            <a:xfrm>
              <a:off x="2350864" y="3316188"/>
              <a:ext cx="1270000" cy="368300"/>
            </a:xfrm>
            <a:prstGeom prst="rect">
              <a:avLst/>
            </a:prstGeom>
            <a:noFill/>
          </p:spPr>
          <p:txBody>
            <a:bodyPr>
              <a:spAutoFit/>
            </a:bodyPr>
            <a:lstStyle/>
            <a:p>
              <a:pPr>
                <a:defRPr/>
              </a:pPr>
              <a:r>
                <a:rPr lang="en-US" altLang="zh-HK" dirty="0"/>
                <a:t>P ($ / unit)</a:t>
              </a:r>
              <a:endParaRPr lang="zh-HK" altLang="en-US" dirty="0"/>
            </a:p>
          </p:txBody>
        </p:sp>
        <p:cxnSp>
          <p:nvCxnSpPr>
            <p:cNvPr id="44" name="直線接點 43"/>
            <p:cNvCxnSpPr/>
            <p:nvPr/>
          </p:nvCxnSpPr>
          <p:spPr bwMode="auto">
            <a:xfrm flipH="1">
              <a:off x="2790602" y="4549676"/>
              <a:ext cx="7143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auto">
            <a:xfrm flipH="1">
              <a:off x="2793777" y="4143276"/>
              <a:ext cx="7302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bwMode="auto">
            <a:xfrm>
              <a:off x="2433414" y="3914676"/>
              <a:ext cx="555625" cy="368300"/>
            </a:xfrm>
            <a:prstGeom prst="rect">
              <a:avLst/>
            </a:prstGeom>
            <a:noFill/>
          </p:spPr>
          <p:txBody>
            <a:bodyPr>
              <a:spAutoFit/>
            </a:bodyPr>
            <a:lstStyle/>
            <a:p>
              <a:pPr>
                <a:defRPr/>
              </a:pPr>
              <a:r>
                <a:rPr lang="en-US" altLang="zh-HK" dirty="0"/>
                <a:t>P</a:t>
              </a:r>
              <a:r>
                <a:rPr lang="en-US" altLang="zh-HK" baseline="-25000" dirty="0"/>
                <a:t>3</a:t>
              </a:r>
              <a:endParaRPr lang="zh-HK" altLang="en-US" baseline="-25000" dirty="0"/>
            </a:p>
          </p:txBody>
        </p:sp>
        <p:sp>
          <p:nvSpPr>
            <p:cNvPr id="47" name="文字方塊 46"/>
            <p:cNvSpPr txBox="1"/>
            <p:nvPr/>
          </p:nvSpPr>
          <p:spPr bwMode="auto">
            <a:xfrm>
              <a:off x="5068664" y="4149626"/>
              <a:ext cx="415925" cy="369887"/>
            </a:xfrm>
            <a:prstGeom prst="rect">
              <a:avLst/>
            </a:prstGeom>
            <a:noFill/>
          </p:spPr>
          <p:txBody>
            <a:bodyPr>
              <a:spAutoFit/>
            </a:bodyPr>
            <a:lstStyle/>
            <a:p>
              <a:pPr>
                <a:defRPr/>
              </a:pPr>
              <a:r>
                <a:rPr lang="en-US" altLang="zh-HK" dirty="0"/>
                <a:t>B</a:t>
              </a:r>
              <a:endParaRPr lang="zh-HK" altLang="en-US" baseline="-25000" dirty="0"/>
            </a:p>
          </p:txBody>
        </p:sp>
        <p:sp>
          <p:nvSpPr>
            <p:cNvPr id="48" name="文字方塊 47"/>
            <p:cNvSpPr txBox="1"/>
            <p:nvPr/>
          </p:nvSpPr>
          <p:spPr bwMode="auto">
            <a:xfrm>
              <a:off x="4089177" y="3706713"/>
              <a:ext cx="415925" cy="369888"/>
            </a:xfrm>
            <a:prstGeom prst="rect">
              <a:avLst/>
            </a:prstGeom>
            <a:noFill/>
          </p:spPr>
          <p:txBody>
            <a:bodyPr>
              <a:spAutoFit/>
            </a:bodyPr>
            <a:lstStyle/>
            <a:p>
              <a:pPr>
                <a:defRPr/>
              </a:pPr>
              <a:r>
                <a:rPr lang="en-US" altLang="zh-HK" dirty="0"/>
                <a:t>A</a:t>
              </a:r>
              <a:endParaRPr lang="zh-HK" altLang="en-US" baseline="-25000" dirty="0"/>
            </a:p>
          </p:txBody>
        </p:sp>
        <p:sp>
          <p:nvSpPr>
            <p:cNvPr id="49" name="文字方塊 48"/>
            <p:cNvSpPr txBox="1"/>
            <p:nvPr/>
          </p:nvSpPr>
          <p:spPr bwMode="auto">
            <a:xfrm>
              <a:off x="5611589" y="4592538"/>
              <a:ext cx="452438" cy="369888"/>
            </a:xfrm>
            <a:prstGeom prst="rect">
              <a:avLst/>
            </a:prstGeom>
            <a:noFill/>
          </p:spPr>
          <p:txBody>
            <a:bodyPr>
              <a:spAutoFit/>
            </a:bodyPr>
            <a:lstStyle/>
            <a:p>
              <a:pPr>
                <a:defRPr/>
              </a:pPr>
              <a:r>
                <a:rPr lang="en-US" altLang="zh-HK" dirty="0"/>
                <a:t>D</a:t>
              </a:r>
              <a:endParaRPr lang="zh-HK" altLang="en-US" dirty="0"/>
            </a:p>
          </p:txBody>
        </p:sp>
        <p:sp>
          <p:nvSpPr>
            <p:cNvPr id="50" name="文字方塊 49"/>
            <p:cNvSpPr txBox="1"/>
            <p:nvPr/>
          </p:nvSpPr>
          <p:spPr bwMode="auto">
            <a:xfrm>
              <a:off x="2433414" y="4346476"/>
              <a:ext cx="555625" cy="369887"/>
            </a:xfrm>
            <a:prstGeom prst="rect">
              <a:avLst/>
            </a:prstGeom>
            <a:noFill/>
          </p:spPr>
          <p:txBody>
            <a:bodyPr>
              <a:spAutoFit/>
            </a:bodyPr>
            <a:lstStyle/>
            <a:p>
              <a:pPr>
                <a:defRPr/>
              </a:pPr>
              <a:r>
                <a:rPr lang="en-US" altLang="zh-HK" dirty="0"/>
                <a:t>P</a:t>
              </a:r>
              <a:r>
                <a:rPr lang="en-US" altLang="zh-HK" baseline="-25000" dirty="0"/>
                <a:t>4</a:t>
              </a:r>
              <a:endParaRPr lang="zh-HK" altLang="en-US" baseline="-25000" dirty="0"/>
            </a:p>
          </p:txBody>
        </p:sp>
        <p:sp>
          <p:nvSpPr>
            <p:cNvPr id="51" name="文字方塊 50"/>
            <p:cNvSpPr txBox="1"/>
            <p:nvPr/>
          </p:nvSpPr>
          <p:spPr bwMode="auto">
            <a:xfrm>
              <a:off x="3978052" y="5643463"/>
              <a:ext cx="555625" cy="368300"/>
            </a:xfrm>
            <a:prstGeom prst="rect">
              <a:avLst/>
            </a:prstGeom>
            <a:noFill/>
          </p:spPr>
          <p:txBody>
            <a:bodyPr>
              <a:spAutoFit/>
            </a:bodyPr>
            <a:lstStyle/>
            <a:p>
              <a:pPr>
                <a:defRPr/>
              </a:pPr>
              <a:r>
                <a:rPr lang="en-US" altLang="zh-HK" dirty="0"/>
                <a:t>Q</a:t>
              </a:r>
              <a:r>
                <a:rPr lang="en-US" altLang="zh-HK" baseline="-25000" dirty="0"/>
                <a:t>3</a:t>
              </a:r>
              <a:endParaRPr lang="zh-HK" altLang="en-US" baseline="-25000" dirty="0"/>
            </a:p>
          </p:txBody>
        </p:sp>
        <p:sp>
          <p:nvSpPr>
            <p:cNvPr id="52" name="文字方塊 51"/>
            <p:cNvSpPr txBox="1"/>
            <p:nvPr/>
          </p:nvSpPr>
          <p:spPr bwMode="auto">
            <a:xfrm>
              <a:off x="4890864" y="5632351"/>
              <a:ext cx="555625" cy="369887"/>
            </a:xfrm>
            <a:prstGeom prst="rect">
              <a:avLst/>
            </a:prstGeom>
            <a:noFill/>
          </p:spPr>
          <p:txBody>
            <a:bodyPr>
              <a:spAutoFit/>
            </a:bodyPr>
            <a:lstStyle/>
            <a:p>
              <a:pPr>
                <a:defRPr/>
              </a:pPr>
              <a:r>
                <a:rPr lang="en-US" altLang="zh-HK" dirty="0"/>
                <a:t>Q</a:t>
              </a:r>
              <a:r>
                <a:rPr lang="en-US" altLang="zh-HK" baseline="-25000" dirty="0"/>
                <a:t>4</a:t>
              </a:r>
              <a:endParaRPr lang="zh-HK" altLang="en-US" baseline="-25000" dirty="0"/>
            </a:p>
          </p:txBody>
        </p:sp>
        <p:sp>
          <p:nvSpPr>
            <p:cNvPr id="53" name="文字方塊 52"/>
            <p:cNvSpPr txBox="1"/>
            <p:nvPr/>
          </p:nvSpPr>
          <p:spPr bwMode="auto">
            <a:xfrm>
              <a:off x="3905027" y="4527451"/>
              <a:ext cx="415925" cy="368300"/>
            </a:xfrm>
            <a:prstGeom prst="rect">
              <a:avLst/>
            </a:prstGeom>
            <a:noFill/>
          </p:spPr>
          <p:txBody>
            <a:bodyPr>
              <a:spAutoFit/>
            </a:bodyPr>
            <a:lstStyle/>
            <a:p>
              <a:pPr>
                <a:defRPr/>
              </a:pPr>
              <a:r>
                <a:rPr lang="en-US" altLang="zh-HK" dirty="0"/>
                <a:t>C</a:t>
              </a:r>
              <a:endParaRPr lang="zh-HK" altLang="en-US" baseline="-25000" dirty="0"/>
            </a:p>
          </p:txBody>
        </p:sp>
        <p:sp>
          <p:nvSpPr>
            <p:cNvPr id="54" name="文字方塊 53"/>
            <p:cNvSpPr txBox="1"/>
            <p:nvPr/>
          </p:nvSpPr>
          <p:spPr bwMode="auto">
            <a:xfrm>
              <a:off x="5276627" y="5651401"/>
              <a:ext cx="1639887" cy="369887"/>
            </a:xfrm>
            <a:prstGeom prst="rect">
              <a:avLst/>
            </a:prstGeom>
            <a:noFill/>
          </p:spPr>
          <p:txBody>
            <a:bodyPr>
              <a:spAutoFit/>
            </a:bodyPr>
            <a:lstStyle/>
            <a:p>
              <a:pPr marL="87313" indent="-87313">
                <a:defRPr/>
              </a:pPr>
              <a:r>
                <a:rPr lang="en-US" altLang="zh-HK" dirty="0"/>
                <a:t> (units / period) </a:t>
              </a:r>
              <a:endParaRPr lang="zh-HK" altLang="en-US" dirty="0"/>
            </a:p>
          </p:txBody>
        </p:sp>
        <p:cxnSp>
          <p:nvCxnSpPr>
            <p:cNvPr id="55" name="直線接點 54"/>
            <p:cNvCxnSpPr/>
            <p:nvPr/>
          </p:nvCxnSpPr>
          <p:spPr bwMode="auto">
            <a:xfrm flipV="1">
              <a:off x="2887439" y="4133751"/>
              <a:ext cx="1303338"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auto">
            <a:xfrm>
              <a:off x="5135339" y="4565551"/>
              <a:ext cx="0" cy="10572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auto">
            <a:xfrm flipV="1">
              <a:off x="2862039" y="4548088"/>
              <a:ext cx="23098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auto">
            <a:xfrm>
              <a:off x="4222527" y="4165501"/>
              <a:ext cx="0" cy="14065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bwMode="auto">
            <a:xfrm flipH="1">
              <a:off x="4393977" y="5849838"/>
              <a:ext cx="487362"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bwMode="auto">
            <a:xfrm flipV="1">
              <a:off x="2677889" y="4254401"/>
              <a:ext cx="0" cy="230187"/>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bwMode="auto">
            <a:xfrm flipH="1" flipV="1">
              <a:off x="4427314" y="4033738"/>
              <a:ext cx="641350" cy="295275"/>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62" name="橢圓 61"/>
            <p:cNvSpPr/>
            <p:nvPr/>
          </p:nvSpPr>
          <p:spPr bwMode="auto">
            <a:xfrm>
              <a:off x="2808064" y="4490938"/>
              <a:ext cx="103188" cy="10318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3" name="橢圓 62"/>
            <p:cNvSpPr/>
            <p:nvPr/>
          </p:nvSpPr>
          <p:spPr bwMode="auto">
            <a:xfrm>
              <a:off x="5086127" y="4486176"/>
              <a:ext cx="103187" cy="104775"/>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4" name="橢圓 63"/>
            <p:cNvSpPr/>
            <p:nvPr/>
          </p:nvSpPr>
          <p:spPr bwMode="auto">
            <a:xfrm>
              <a:off x="5084539" y="5546626"/>
              <a:ext cx="103188" cy="104775"/>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5" name="橢圓 64"/>
            <p:cNvSpPr/>
            <p:nvPr/>
          </p:nvSpPr>
          <p:spPr bwMode="auto">
            <a:xfrm>
              <a:off x="2806477" y="4078188"/>
              <a:ext cx="103187" cy="1044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6" name="橢圓 65"/>
            <p:cNvSpPr/>
            <p:nvPr/>
          </p:nvSpPr>
          <p:spPr bwMode="auto">
            <a:xfrm>
              <a:off x="4171727" y="4067076"/>
              <a:ext cx="103187" cy="1044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7" name="橢圓 66"/>
            <p:cNvSpPr/>
            <p:nvPr/>
          </p:nvSpPr>
          <p:spPr bwMode="auto">
            <a:xfrm>
              <a:off x="4159027" y="5543451"/>
              <a:ext cx="103187" cy="1044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3952606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628800"/>
            <a:ext cx="8435280" cy="1348061"/>
          </a:xfrm>
        </p:spPr>
        <p:txBody>
          <a:bodyPr/>
          <a:lstStyle/>
          <a:p>
            <a:r>
              <a:rPr lang="en-US" altLang="zh-HK" dirty="0"/>
              <a:t>The decrease in price has the following two effects:</a:t>
            </a:r>
          </a:p>
          <a:p>
            <a:pPr marL="342900" indent="-342900">
              <a:buFont typeface="Arial" panose="020B0604020202020204" pitchFamily="34" charset="0"/>
              <a:buChar char="•"/>
            </a:pPr>
            <a:r>
              <a:rPr lang="en-US" altLang="zh-HK" dirty="0"/>
              <a:t>A </a:t>
            </a:r>
            <a:r>
              <a:rPr lang="en-US" altLang="zh-HK" b="1" dirty="0">
                <a:solidFill>
                  <a:schemeClr val="accent6">
                    <a:lumMod val="75000"/>
                  </a:schemeClr>
                </a:solidFill>
              </a:rPr>
              <a:t>loss</a:t>
            </a:r>
            <a:r>
              <a:rPr lang="en-US" altLang="zh-HK" dirty="0"/>
              <a:t> in TR as </a:t>
            </a:r>
            <a:r>
              <a:rPr lang="en-US" altLang="zh-HK" b="1" dirty="0">
                <a:solidFill>
                  <a:schemeClr val="accent6">
                    <a:lumMod val="75000"/>
                  </a:schemeClr>
                </a:solidFill>
              </a:rPr>
              <a:t>the price </a:t>
            </a:r>
            <a:r>
              <a:rPr lang="en-US" altLang="zh-HK" dirty="0">
                <a:solidFill>
                  <a:schemeClr val="accent6">
                    <a:lumMod val="75000"/>
                  </a:schemeClr>
                </a:solidFill>
                <a:sym typeface="Wingdings 3"/>
              </a:rPr>
              <a:t> </a:t>
            </a:r>
            <a:r>
              <a:rPr lang="en-US" altLang="zh-HK" dirty="0"/>
              <a:t>from P</a:t>
            </a:r>
            <a:r>
              <a:rPr lang="en-US" altLang="zh-HK" baseline="-25000" dirty="0"/>
              <a:t>3</a:t>
            </a:r>
            <a:r>
              <a:rPr lang="en-US" altLang="zh-HK" dirty="0"/>
              <a:t> to P</a:t>
            </a:r>
            <a:r>
              <a:rPr lang="en-US" altLang="zh-HK" baseline="-25000" dirty="0"/>
              <a:t>4</a:t>
            </a:r>
            <a:r>
              <a:rPr lang="en-US" altLang="zh-HK" dirty="0"/>
              <a:t>;</a:t>
            </a:r>
          </a:p>
          <a:p>
            <a:pPr marL="342900" indent="-342900">
              <a:buFont typeface="Arial" panose="020B0604020202020204" pitchFamily="34" charset="0"/>
              <a:buChar char="•"/>
            </a:pPr>
            <a:r>
              <a:rPr lang="en-US" altLang="zh-HK" dirty="0"/>
              <a:t>A </a:t>
            </a:r>
            <a:r>
              <a:rPr lang="en-US" altLang="zh-HK" b="1" dirty="0">
                <a:solidFill>
                  <a:schemeClr val="accent6">
                    <a:lumMod val="75000"/>
                  </a:schemeClr>
                </a:solidFill>
              </a:rPr>
              <a:t>gain</a:t>
            </a:r>
            <a:r>
              <a:rPr lang="en-US" altLang="zh-HK" dirty="0"/>
              <a:t> in TR as </a:t>
            </a:r>
            <a:r>
              <a:rPr lang="en-US" altLang="zh-HK" b="1" dirty="0">
                <a:solidFill>
                  <a:schemeClr val="accent6">
                    <a:lumMod val="75000"/>
                  </a:schemeClr>
                </a:solidFill>
              </a:rPr>
              <a:t>the quantity sold </a:t>
            </a:r>
            <a:r>
              <a:rPr lang="en-US" altLang="zh-HK" dirty="0">
                <a:solidFill>
                  <a:schemeClr val="accent6">
                    <a:lumMod val="75000"/>
                  </a:schemeClr>
                </a:solidFill>
                <a:sym typeface="Wingdings 3"/>
              </a:rPr>
              <a:t></a:t>
            </a:r>
            <a:r>
              <a:rPr lang="en-US" altLang="zh-HK" b="1" dirty="0">
                <a:solidFill>
                  <a:schemeClr val="accent6">
                    <a:lumMod val="75000"/>
                  </a:schemeClr>
                </a:solidFill>
              </a:rPr>
              <a:t> </a:t>
            </a:r>
            <a:r>
              <a:rPr lang="en-US" altLang="zh-HK" dirty="0"/>
              <a:t>from Q</a:t>
            </a:r>
            <a:r>
              <a:rPr lang="en-US" altLang="zh-HK" baseline="-25000" dirty="0"/>
              <a:t>3</a:t>
            </a:r>
            <a:r>
              <a:rPr lang="en-US" altLang="zh-HK" dirty="0"/>
              <a:t> to Q</a:t>
            </a:r>
            <a:r>
              <a:rPr lang="en-US" altLang="zh-HK" baseline="-25000" dirty="0"/>
              <a:t>4</a:t>
            </a:r>
            <a:r>
              <a:rPr lang="en-US" altLang="zh-HK" dirty="0"/>
              <a:t>.</a:t>
            </a:r>
            <a:endParaRPr lang="zh-HK" altLang="en-US" baseline="-25000"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36</a:t>
            </a:fld>
            <a:endParaRPr lang="zh-HK" altLang="en-US" dirty="0"/>
          </a:p>
        </p:txBody>
      </p:sp>
      <p:sp>
        <p:nvSpPr>
          <p:cNvPr id="4" name="標題 3"/>
          <p:cNvSpPr>
            <a:spLocks noGrp="1"/>
          </p:cNvSpPr>
          <p:nvPr>
            <p:ph type="title"/>
          </p:nvPr>
        </p:nvSpPr>
        <p:spPr/>
        <p:txBody>
          <a:bodyPr/>
          <a:lstStyle/>
          <a:p>
            <a:r>
              <a:rPr lang="en-US" altLang="zh-HK" sz="3200" dirty="0"/>
              <a:t>B.	Changes in total revenue caused by a change in price</a:t>
            </a:r>
            <a:endParaRPr lang="zh-HK" altLang="en-US" sz="3200" dirty="0"/>
          </a:p>
        </p:txBody>
      </p:sp>
      <p:sp>
        <p:nvSpPr>
          <p:cNvPr id="5" name="內容版面配置區 4"/>
          <p:cNvSpPr>
            <a:spLocks noGrp="1"/>
          </p:cNvSpPr>
          <p:nvPr>
            <p:ph idx="13"/>
          </p:nvPr>
        </p:nvSpPr>
        <p:spPr/>
        <p:txBody>
          <a:bodyPr/>
          <a:lstStyle/>
          <a:p>
            <a:r>
              <a:rPr lang="en-US" altLang="zh-HK" dirty="0"/>
              <a:t>2.	A decrease in price</a:t>
            </a:r>
            <a:endParaRPr lang="zh-HK" altLang="en-US" dirty="0"/>
          </a:p>
        </p:txBody>
      </p:sp>
      <p:grpSp>
        <p:nvGrpSpPr>
          <p:cNvPr id="43" name="群組 42"/>
          <p:cNvGrpSpPr/>
          <p:nvPr/>
        </p:nvGrpSpPr>
        <p:grpSpPr>
          <a:xfrm>
            <a:off x="2879960" y="4140101"/>
            <a:ext cx="1332000" cy="420687"/>
            <a:chOff x="2879960" y="4140101"/>
            <a:chExt cx="1332000" cy="420687"/>
          </a:xfrm>
        </p:grpSpPr>
        <p:sp>
          <p:nvSpPr>
            <p:cNvPr id="7" name="矩形 6"/>
            <p:cNvSpPr/>
            <p:nvPr/>
          </p:nvSpPr>
          <p:spPr bwMode="auto">
            <a:xfrm>
              <a:off x="2879960" y="4140101"/>
              <a:ext cx="1332000" cy="42068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5" name="文字方塊 24"/>
            <p:cNvSpPr txBox="1"/>
            <p:nvPr/>
          </p:nvSpPr>
          <p:spPr bwMode="auto">
            <a:xfrm>
              <a:off x="2987452" y="4140101"/>
              <a:ext cx="1103312" cy="369332"/>
            </a:xfrm>
            <a:prstGeom prst="rect">
              <a:avLst/>
            </a:prstGeom>
            <a:noFill/>
          </p:spPr>
          <p:txBody>
            <a:bodyPr>
              <a:spAutoFit/>
            </a:bodyPr>
            <a:lstStyle/>
            <a:p>
              <a:pPr algn="ctr">
                <a:defRPr/>
              </a:pPr>
              <a:r>
                <a:rPr lang="en-US" altLang="zh-HK" b="1" dirty="0"/>
                <a:t>Loss</a:t>
              </a:r>
              <a:endParaRPr lang="zh-HK" altLang="en-US" b="1" dirty="0"/>
            </a:p>
          </p:txBody>
        </p:sp>
      </p:grpSp>
      <p:grpSp>
        <p:nvGrpSpPr>
          <p:cNvPr id="44" name="群組 43"/>
          <p:cNvGrpSpPr/>
          <p:nvPr/>
        </p:nvGrpSpPr>
        <p:grpSpPr>
          <a:xfrm>
            <a:off x="4139977" y="4538563"/>
            <a:ext cx="1103312" cy="1058863"/>
            <a:chOff x="4139977" y="4538563"/>
            <a:chExt cx="1103312" cy="1058863"/>
          </a:xfrm>
        </p:grpSpPr>
        <p:sp>
          <p:nvSpPr>
            <p:cNvPr id="6" name="矩形 5"/>
            <p:cNvSpPr/>
            <p:nvPr/>
          </p:nvSpPr>
          <p:spPr>
            <a:xfrm>
              <a:off x="4222527" y="4538563"/>
              <a:ext cx="920750" cy="1058863"/>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6" name="文字方塊 25"/>
            <p:cNvSpPr txBox="1"/>
            <p:nvPr/>
          </p:nvSpPr>
          <p:spPr bwMode="auto">
            <a:xfrm>
              <a:off x="4139977" y="4868763"/>
              <a:ext cx="1103312" cy="369332"/>
            </a:xfrm>
            <a:prstGeom prst="rect">
              <a:avLst/>
            </a:prstGeom>
            <a:noFill/>
          </p:spPr>
          <p:txBody>
            <a:bodyPr>
              <a:spAutoFit/>
            </a:bodyPr>
            <a:lstStyle/>
            <a:p>
              <a:pPr algn="ctr">
                <a:defRPr/>
              </a:pPr>
              <a:r>
                <a:rPr lang="en-US" altLang="zh-HK" b="1" dirty="0"/>
                <a:t>Gain</a:t>
              </a:r>
              <a:endParaRPr lang="zh-HK" altLang="en-US" b="1" dirty="0"/>
            </a:p>
          </p:txBody>
        </p:sp>
      </p:grpSp>
      <p:grpSp>
        <p:nvGrpSpPr>
          <p:cNvPr id="45" name="群組 44"/>
          <p:cNvGrpSpPr/>
          <p:nvPr/>
        </p:nvGrpSpPr>
        <p:grpSpPr>
          <a:xfrm>
            <a:off x="2350864" y="3316188"/>
            <a:ext cx="4565650" cy="2705100"/>
            <a:chOff x="2350864" y="3316188"/>
            <a:chExt cx="4565650" cy="2705100"/>
          </a:xfrm>
        </p:grpSpPr>
        <p:cxnSp>
          <p:nvCxnSpPr>
            <p:cNvPr id="8" name="直線接點 7"/>
            <p:cNvCxnSpPr/>
            <p:nvPr/>
          </p:nvCxnSpPr>
          <p:spPr bwMode="auto">
            <a:xfrm>
              <a:off x="3539902" y="3790851"/>
              <a:ext cx="2108200" cy="1008062"/>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2866802" y="3643213"/>
              <a:ext cx="0" cy="19812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auto">
            <a:xfrm flipH="1">
              <a:off x="2866802" y="5616476"/>
              <a:ext cx="3033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bwMode="auto">
            <a:xfrm>
              <a:off x="2623914" y="5465663"/>
              <a:ext cx="527050" cy="371475"/>
            </a:xfrm>
            <a:prstGeom prst="rect">
              <a:avLst/>
            </a:prstGeom>
            <a:noFill/>
          </p:spPr>
          <p:txBody>
            <a:bodyPr>
              <a:spAutoFit/>
            </a:bodyPr>
            <a:lstStyle/>
            <a:p>
              <a:pPr>
                <a:defRPr/>
              </a:pPr>
              <a:r>
                <a:rPr lang="en-US" altLang="zh-HK" dirty="0"/>
                <a:t>0</a:t>
              </a:r>
              <a:endParaRPr lang="zh-HK" altLang="en-US" dirty="0"/>
            </a:p>
          </p:txBody>
        </p:sp>
        <p:sp>
          <p:nvSpPr>
            <p:cNvPr id="13" name="文字方塊 12"/>
            <p:cNvSpPr txBox="1"/>
            <p:nvPr/>
          </p:nvSpPr>
          <p:spPr bwMode="auto">
            <a:xfrm>
              <a:off x="5884639" y="5394226"/>
              <a:ext cx="452438" cy="371475"/>
            </a:xfrm>
            <a:prstGeom prst="rect">
              <a:avLst/>
            </a:prstGeom>
            <a:noFill/>
          </p:spPr>
          <p:txBody>
            <a:bodyPr>
              <a:spAutoFit/>
            </a:bodyPr>
            <a:lstStyle/>
            <a:p>
              <a:pPr>
                <a:defRPr/>
              </a:pPr>
              <a:r>
                <a:rPr lang="en-US" altLang="zh-HK" dirty="0"/>
                <a:t>Q</a:t>
              </a:r>
              <a:endParaRPr lang="zh-HK" altLang="en-US" dirty="0"/>
            </a:p>
          </p:txBody>
        </p:sp>
        <p:sp>
          <p:nvSpPr>
            <p:cNvPr id="14" name="文字方塊 13"/>
            <p:cNvSpPr txBox="1"/>
            <p:nvPr/>
          </p:nvSpPr>
          <p:spPr bwMode="auto">
            <a:xfrm>
              <a:off x="2350864" y="3316188"/>
              <a:ext cx="1270000" cy="368300"/>
            </a:xfrm>
            <a:prstGeom prst="rect">
              <a:avLst/>
            </a:prstGeom>
            <a:noFill/>
          </p:spPr>
          <p:txBody>
            <a:bodyPr>
              <a:spAutoFit/>
            </a:bodyPr>
            <a:lstStyle/>
            <a:p>
              <a:pPr>
                <a:defRPr/>
              </a:pPr>
              <a:r>
                <a:rPr lang="en-US" altLang="zh-HK" dirty="0"/>
                <a:t>P ($ / unit)</a:t>
              </a:r>
              <a:endParaRPr lang="zh-HK" altLang="en-US" dirty="0"/>
            </a:p>
          </p:txBody>
        </p:sp>
        <p:cxnSp>
          <p:nvCxnSpPr>
            <p:cNvPr id="15" name="直線接點 14"/>
            <p:cNvCxnSpPr/>
            <p:nvPr/>
          </p:nvCxnSpPr>
          <p:spPr bwMode="auto">
            <a:xfrm flipH="1">
              <a:off x="2790602" y="4549676"/>
              <a:ext cx="7143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auto">
            <a:xfrm flipH="1">
              <a:off x="2793777" y="4143276"/>
              <a:ext cx="7302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bwMode="auto">
            <a:xfrm>
              <a:off x="2433414" y="3914676"/>
              <a:ext cx="555625" cy="368300"/>
            </a:xfrm>
            <a:prstGeom prst="rect">
              <a:avLst/>
            </a:prstGeom>
            <a:noFill/>
          </p:spPr>
          <p:txBody>
            <a:bodyPr>
              <a:spAutoFit/>
            </a:bodyPr>
            <a:lstStyle/>
            <a:p>
              <a:pPr>
                <a:defRPr/>
              </a:pPr>
              <a:r>
                <a:rPr lang="en-US" altLang="zh-HK" dirty="0"/>
                <a:t>P</a:t>
              </a:r>
              <a:r>
                <a:rPr lang="en-US" altLang="zh-HK" baseline="-25000" dirty="0"/>
                <a:t>3</a:t>
              </a:r>
              <a:endParaRPr lang="zh-HK" altLang="en-US" baseline="-25000" dirty="0"/>
            </a:p>
          </p:txBody>
        </p:sp>
        <p:sp>
          <p:nvSpPr>
            <p:cNvPr id="18" name="文字方塊 17"/>
            <p:cNvSpPr txBox="1"/>
            <p:nvPr/>
          </p:nvSpPr>
          <p:spPr bwMode="auto">
            <a:xfrm>
              <a:off x="5068664" y="4149626"/>
              <a:ext cx="415925" cy="369887"/>
            </a:xfrm>
            <a:prstGeom prst="rect">
              <a:avLst/>
            </a:prstGeom>
            <a:noFill/>
          </p:spPr>
          <p:txBody>
            <a:bodyPr>
              <a:spAutoFit/>
            </a:bodyPr>
            <a:lstStyle/>
            <a:p>
              <a:pPr>
                <a:defRPr/>
              </a:pPr>
              <a:r>
                <a:rPr lang="en-US" altLang="zh-HK" dirty="0"/>
                <a:t>B</a:t>
              </a:r>
              <a:endParaRPr lang="zh-HK" altLang="en-US" baseline="-25000" dirty="0"/>
            </a:p>
          </p:txBody>
        </p:sp>
        <p:sp>
          <p:nvSpPr>
            <p:cNvPr id="19" name="文字方塊 18"/>
            <p:cNvSpPr txBox="1"/>
            <p:nvPr/>
          </p:nvSpPr>
          <p:spPr bwMode="auto">
            <a:xfrm>
              <a:off x="4089177" y="3706713"/>
              <a:ext cx="415925" cy="369888"/>
            </a:xfrm>
            <a:prstGeom prst="rect">
              <a:avLst/>
            </a:prstGeom>
            <a:noFill/>
          </p:spPr>
          <p:txBody>
            <a:bodyPr>
              <a:spAutoFit/>
            </a:bodyPr>
            <a:lstStyle/>
            <a:p>
              <a:pPr>
                <a:defRPr/>
              </a:pPr>
              <a:r>
                <a:rPr lang="en-US" altLang="zh-HK" dirty="0"/>
                <a:t>A</a:t>
              </a:r>
              <a:endParaRPr lang="zh-HK" altLang="en-US" baseline="-25000" dirty="0"/>
            </a:p>
          </p:txBody>
        </p:sp>
        <p:sp>
          <p:nvSpPr>
            <p:cNvPr id="20" name="文字方塊 19"/>
            <p:cNvSpPr txBox="1"/>
            <p:nvPr/>
          </p:nvSpPr>
          <p:spPr bwMode="auto">
            <a:xfrm>
              <a:off x="5611589" y="4592538"/>
              <a:ext cx="452438" cy="369888"/>
            </a:xfrm>
            <a:prstGeom prst="rect">
              <a:avLst/>
            </a:prstGeom>
            <a:noFill/>
          </p:spPr>
          <p:txBody>
            <a:bodyPr>
              <a:spAutoFit/>
            </a:bodyPr>
            <a:lstStyle/>
            <a:p>
              <a:pPr>
                <a:defRPr/>
              </a:pPr>
              <a:r>
                <a:rPr lang="en-US" altLang="zh-HK" dirty="0"/>
                <a:t>D</a:t>
              </a:r>
              <a:endParaRPr lang="zh-HK" altLang="en-US" dirty="0"/>
            </a:p>
          </p:txBody>
        </p:sp>
        <p:sp>
          <p:nvSpPr>
            <p:cNvPr id="21" name="文字方塊 20"/>
            <p:cNvSpPr txBox="1"/>
            <p:nvPr/>
          </p:nvSpPr>
          <p:spPr bwMode="auto">
            <a:xfrm>
              <a:off x="2433414" y="4346476"/>
              <a:ext cx="555625" cy="369887"/>
            </a:xfrm>
            <a:prstGeom prst="rect">
              <a:avLst/>
            </a:prstGeom>
            <a:noFill/>
          </p:spPr>
          <p:txBody>
            <a:bodyPr>
              <a:spAutoFit/>
            </a:bodyPr>
            <a:lstStyle/>
            <a:p>
              <a:pPr>
                <a:defRPr/>
              </a:pPr>
              <a:r>
                <a:rPr lang="en-US" altLang="zh-HK" dirty="0"/>
                <a:t>P</a:t>
              </a:r>
              <a:r>
                <a:rPr lang="en-US" altLang="zh-HK" baseline="-25000" dirty="0"/>
                <a:t>4</a:t>
              </a:r>
              <a:endParaRPr lang="zh-HK" altLang="en-US" baseline="-25000" dirty="0"/>
            </a:p>
          </p:txBody>
        </p:sp>
        <p:sp>
          <p:nvSpPr>
            <p:cNvPr id="22" name="文字方塊 21"/>
            <p:cNvSpPr txBox="1"/>
            <p:nvPr/>
          </p:nvSpPr>
          <p:spPr bwMode="auto">
            <a:xfrm>
              <a:off x="3978052" y="5643463"/>
              <a:ext cx="555625" cy="368300"/>
            </a:xfrm>
            <a:prstGeom prst="rect">
              <a:avLst/>
            </a:prstGeom>
            <a:noFill/>
          </p:spPr>
          <p:txBody>
            <a:bodyPr>
              <a:spAutoFit/>
            </a:bodyPr>
            <a:lstStyle/>
            <a:p>
              <a:pPr>
                <a:defRPr/>
              </a:pPr>
              <a:r>
                <a:rPr lang="en-US" altLang="zh-HK" dirty="0"/>
                <a:t>Q</a:t>
              </a:r>
              <a:r>
                <a:rPr lang="en-US" altLang="zh-HK" baseline="-25000" dirty="0"/>
                <a:t>3</a:t>
              </a:r>
              <a:endParaRPr lang="zh-HK" altLang="en-US" baseline="-25000" dirty="0"/>
            </a:p>
          </p:txBody>
        </p:sp>
        <p:sp>
          <p:nvSpPr>
            <p:cNvPr id="23" name="文字方塊 22"/>
            <p:cNvSpPr txBox="1"/>
            <p:nvPr/>
          </p:nvSpPr>
          <p:spPr bwMode="auto">
            <a:xfrm>
              <a:off x="4890864" y="5632351"/>
              <a:ext cx="555625" cy="369887"/>
            </a:xfrm>
            <a:prstGeom prst="rect">
              <a:avLst/>
            </a:prstGeom>
            <a:noFill/>
          </p:spPr>
          <p:txBody>
            <a:bodyPr>
              <a:spAutoFit/>
            </a:bodyPr>
            <a:lstStyle/>
            <a:p>
              <a:pPr>
                <a:defRPr/>
              </a:pPr>
              <a:r>
                <a:rPr lang="en-US" altLang="zh-HK" dirty="0"/>
                <a:t>Q</a:t>
              </a:r>
              <a:r>
                <a:rPr lang="en-US" altLang="zh-HK" baseline="-25000" dirty="0"/>
                <a:t>4</a:t>
              </a:r>
              <a:endParaRPr lang="zh-HK" altLang="en-US" baseline="-25000" dirty="0"/>
            </a:p>
          </p:txBody>
        </p:sp>
        <p:sp>
          <p:nvSpPr>
            <p:cNvPr id="24" name="文字方塊 23"/>
            <p:cNvSpPr txBox="1"/>
            <p:nvPr/>
          </p:nvSpPr>
          <p:spPr bwMode="auto">
            <a:xfrm>
              <a:off x="3905027" y="4527451"/>
              <a:ext cx="415925" cy="368300"/>
            </a:xfrm>
            <a:prstGeom prst="rect">
              <a:avLst/>
            </a:prstGeom>
            <a:noFill/>
          </p:spPr>
          <p:txBody>
            <a:bodyPr>
              <a:spAutoFit/>
            </a:bodyPr>
            <a:lstStyle/>
            <a:p>
              <a:pPr>
                <a:defRPr/>
              </a:pPr>
              <a:r>
                <a:rPr lang="en-US" altLang="zh-HK" dirty="0"/>
                <a:t>C</a:t>
              </a:r>
              <a:endParaRPr lang="zh-HK" altLang="en-US" baseline="-25000" dirty="0"/>
            </a:p>
          </p:txBody>
        </p:sp>
        <p:sp>
          <p:nvSpPr>
            <p:cNvPr id="27" name="文字方塊 26"/>
            <p:cNvSpPr txBox="1"/>
            <p:nvPr/>
          </p:nvSpPr>
          <p:spPr bwMode="auto">
            <a:xfrm>
              <a:off x="5276627" y="5651401"/>
              <a:ext cx="1639887" cy="369887"/>
            </a:xfrm>
            <a:prstGeom prst="rect">
              <a:avLst/>
            </a:prstGeom>
            <a:noFill/>
          </p:spPr>
          <p:txBody>
            <a:bodyPr>
              <a:spAutoFit/>
            </a:bodyPr>
            <a:lstStyle/>
            <a:p>
              <a:pPr marL="87313" indent="-87313">
                <a:defRPr/>
              </a:pPr>
              <a:r>
                <a:rPr lang="en-US" altLang="zh-HK" dirty="0"/>
                <a:t> (units / period) </a:t>
              </a:r>
              <a:endParaRPr lang="zh-HK" altLang="en-US" dirty="0"/>
            </a:p>
          </p:txBody>
        </p:sp>
        <p:cxnSp>
          <p:nvCxnSpPr>
            <p:cNvPr id="28" name="直線接點 27"/>
            <p:cNvCxnSpPr/>
            <p:nvPr/>
          </p:nvCxnSpPr>
          <p:spPr bwMode="auto">
            <a:xfrm flipV="1">
              <a:off x="2887439" y="4133751"/>
              <a:ext cx="1303338"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auto">
            <a:xfrm>
              <a:off x="5135339" y="4565551"/>
              <a:ext cx="0" cy="10572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auto">
            <a:xfrm flipV="1">
              <a:off x="2862039" y="4548088"/>
              <a:ext cx="23098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auto">
            <a:xfrm>
              <a:off x="4222527" y="4165501"/>
              <a:ext cx="0" cy="14065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bwMode="auto">
            <a:xfrm flipH="1">
              <a:off x="4393977" y="5849838"/>
              <a:ext cx="487362"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bwMode="auto">
            <a:xfrm flipV="1">
              <a:off x="2677889" y="4254401"/>
              <a:ext cx="0" cy="230187"/>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bwMode="auto">
            <a:xfrm flipH="1" flipV="1">
              <a:off x="4427314" y="4033738"/>
              <a:ext cx="641350" cy="295275"/>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35" name="橢圓 34"/>
            <p:cNvSpPr/>
            <p:nvPr/>
          </p:nvSpPr>
          <p:spPr bwMode="auto">
            <a:xfrm>
              <a:off x="2808064" y="4490938"/>
              <a:ext cx="103188" cy="10318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6" name="橢圓 35"/>
            <p:cNvSpPr/>
            <p:nvPr/>
          </p:nvSpPr>
          <p:spPr bwMode="auto">
            <a:xfrm>
              <a:off x="5086127" y="4486176"/>
              <a:ext cx="103187" cy="104775"/>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7" name="橢圓 36"/>
            <p:cNvSpPr/>
            <p:nvPr/>
          </p:nvSpPr>
          <p:spPr bwMode="auto">
            <a:xfrm>
              <a:off x="5084539" y="5546626"/>
              <a:ext cx="103188" cy="104775"/>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9" name="橢圓 38"/>
            <p:cNvSpPr/>
            <p:nvPr/>
          </p:nvSpPr>
          <p:spPr bwMode="auto">
            <a:xfrm>
              <a:off x="2806477" y="4078188"/>
              <a:ext cx="103187" cy="1044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0" name="橢圓 39"/>
            <p:cNvSpPr/>
            <p:nvPr/>
          </p:nvSpPr>
          <p:spPr bwMode="auto">
            <a:xfrm>
              <a:off x="4171727" y="4067076"/>
              <a:ext cx="103187" cy="1044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1" name="橢圓 40"/>
            <p:cNvSpPr/>
            <p:nvPr/>
          </p:nvSpPr>
          <p:spPr bwMode="auto">
            <a:xfrm>
              <a:off x="4159027" y="5543451"/>
              <a:ext cx="103187" cy="1044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1223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37</a:t>
            </a:fld>
            <a:endParaRPr lang="zh-HK" altLang="en-US" dirty="0"/>
          </a:p>
        </p:txBody>
      </p:sp>
      <p:sp>
        <p:nvSpPr>
          <p:cNvPr id="3" name="內容版面配置區 2"/>
          <p:cNvSpPr>
            <a:spLocks noGrp="1"/>
          </p:cNvSpPr>
          <p:nvPr>
            <p:ph idx="1"/>
          </p:nvPr>
        </p:nvSpPr>
        <p:spPr>
          <a:xfrm>
            <a:off x="457200" y="1196752"/>
            <a:ext cx="8229600" cy="1200329"/>
          </a:xfrm>
        </p:spPr>
        <p:txBody>
          <a:bodyPr/>
          <a:lstStyle/>
          <a:p>
            <a:r>
              <a:rPr lang="en-US" altLang="zh-HK" dirty="0"/>
              <a:t>When price increases or decreases, the </a:t>
            </a:r>
            <a:r>
              <a:rPr lang="en-US" altLang="zh-HK" b="1" dirty="0">
                <a:solidFill>
                  <a:schemeClr val="accent6">
                    <a:lumMod val="75000"/>
                  </a:schemeClr>
                </a:solidFill>
              </a:rPr>
              <a:t>overall change in TR </a:t>
            </a:r>
            <a:r>
              <a:rPr lang="en-US" altLang="zh-HK" dirty="0"/>
              <a:t>depends on the sizes of the gain and the loss in TR, which </a:t>
            </a:r>
            <a:r>
              <a:rPr lang="en-GB" altLang="zh-HK" dirty="0"/>
              <a:t>depends on the E</a:t>
            </a:r>
            <a:r>
              <a:rPr lang="en-GB" altLang="zh-HK" baseline="-25000" dirty="0"/>
              <a:t>d</a:t>
            </a:r>
            <a:r>
              <a:rPr lang="en-GB" altLang="zh-HK" dirty="0"/>
              <a:t>.</a:t>
            </a:r>
            <a:endParaRPr lang="zh-HK" altLang="en-US" dirty="0"/>
          </a:p>
        </p:txBody>
      </p:sp>
      <p:sp>
        <p:nvSpPr>
          <p:cNvPr id="4" name="標題 3"/>
          <p:cNvSpPr>
            <a:spLocks noGrp="1"/>
          </p:cNvSpPr>
          <p:nvPr>
            <p:ph type="title"/>
          </p:nvPr>
        </p:nvSpPr>
        <p:spPr/>
        <p:txBody>
          <a:bodyPr/>
          <a:lstStyle/>
          <a:p>
            <a:r>
              <a:rPr lang="en-US" altLang="zh-HK" sz="3200" dirty="0"/>
              <a:t>C.	The effects of price elasticity of demand on total revenue</a:t>
            </a:r>
            <a:endParaRPr lang="zh-HK" altLang="en-US" sz="3200" dirty="0"/>
          </a:p>
        </p:txBody>
      </p:sp>
    </p:spTree>
    <p:extLst>
      <p:ext uri="{BB962C8B-B14F-4D97-AF65-F5344CB8AC3E}">
        <p14:creationId xmlns:p14="http://schemas.microsoft.com/office/powerpoint/2010/main" val="476918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700808"/>
            <a:ext cx="8229600" cy="2763834"/>
          </a:xfrm>
        </p:spPr>
        <p:txBody>
          <a:bodyPr/>
          <a:lstStyle/>
          <a:p>
            <a:r>
              <a:rPr lang="en-GB" altLang="zh-HK" dirty="0"/>
              <a:t>When E</a:t>
            </a:r>
            <a:r>
              <a:rPr lang="en-GB" altLang="zh-HK" baseline="-25000" dirty="0"/>
              <a:t>d</a:t>
            </a:r>
            <a:r>
              <a:rPr lang="en-GB" altLang="zh-HK" dirty="0"/>
              <a:t> &gt; 1,</a:t>
            </a:r>
          </a:p>
          <a:p>
            <a:pPr>
              <a:spcBef>
                <a:spcPts val="2400"/>
              </a:spcBef>
            </a:pPr>
            <a:r>
              <a:rPr lang="en-US" altLang="zh-HK" dirty="0"/>
              <a:t>If the price of a good </a:t>
            </a:r>
            <a:r>
              <a:rPr lang="en-US" altLang="zh-HK" dirty="0">
                <a:sym typeface="Wingdings 3"/>
              </a:rPr>
              <a:t></a:t>
            </a:r>
            <a:r>
              <a:rPr lang="en-US" altLang="zh-HK" dirty="0"/>
              <a:t>:</a:t>
            </a:r>
          </a:p>
          <a:p>
            <a:pPr marL="342900" indent="-342900">
              <a:buFont typeface="Arial" panose="020B0604020202020204" pitchFamily="34" charset="0"/>
              <a:buChar char="•"/>
            </a:pPr>
            <a:r>
              <a:rPr lang="en-US" altLang="zh-HK" kern="0" dirty="0">
                <a:sym typeface="Wingdings 2" pitchFamily="18" charset="2"/>
              </a:rPr>
              <a:t>%</a:t>
            </a:r>
            <a:r>
              <a:rPr lang="en-US" altLang="zh-HK" dirty="0">
                <a:sym typeface="Wingdings 3"/>
              </a:rPr>
              <a:t></a:t>
            </a:r>
            <a:r>
              <a:rPr lang="en-US" altLang="zh-HK" kern="0" dirty="0">
                <a:cs typeface="Arial"/>
                <a:sym typeface="Wingdings 2" pitchFamily="18" charset="2"/>
              </a:rPr>
              <a:t> </a:t>
            </a:r>
            <a:r>
              <a:rPr lang="en-US" altLang="zh-HK" kern="0" dirty="0">
                <a:cs typeface="Times New Roman"/>
                <a:sym typeface="Wingdings 2" pitchFamily="18" charset="2"/>
              </a:rPr>
              <a:t>in</a:t>
            </a:r>
            <a:r>
              <a:rPr lang="en-US" altLang="zh-HK" kern="0" dirty="0">
                <a:latin typeface="Times New Roman"/>
                <a:cs typeface="Times New Roman"/>
                <a:sym typeface="Wingdings 2" pitchFamily="18" charset="2"/>
              </a:rPr>
              <a:t> </a:t>
            </a:r>
            <a:r>
              <a:rPr lang="en-US" altLang="zh-HK" kern="0" dirty="0" err="1">
                <a:cs typeface="Times New Roman"/>
                <a:sym typeface="Wingdings 2" pitchFamily="18" charset="2"/>
              </a:rPr>
              <a:t>Q</a:t>
            </a:r>
            <a:r>
              <a:rPr lang="en-US" altLang="zh-HK" sz="2800" kern="0" baseline="-25000" dirty="0" err="1">
                <a:cs typeface="Times New Roman"/>
                <a:sym typeface="Wingdings 2" pitchFamily="18" charset="2"/>
              </a:rPr>
              <a:t>d</a:t>
            </a:r>
            <a:r>
              <a:rPr lang="en-US" altLang="zh-HK" kern="0" dirty="0">
                <a:cs typeface="Times New Roman"/>
                <a:sym typeface="Wingdings 2"/>
              </a:rPr>
              <a:t> </a:t>
            </a:r>
            <a:r>
              <a:rPr lang="en-US" altLang="zh-HK" b="1" kern="0" dirty="0">
                <a:solidFill>
                  <a:schemeClr val="accent6">
                    <a:lumMod val="75000"/>
                  </a:schemeClr>
                </a:solidFill>
                <a:cs typeface="Times New Roman"/>
                <a:sym typeface="Wingdings 2"/>
              </a:rPr>
              <a:t>&gt;</a:t>
            </a:r>
            <a:r>
              <a:rPr lang="en-US" altLang="zh-HK" kern="0" dirty="0">
                <a:cs typeface="Times New Roman"/>
                <a:sym typeface="Wingdings 2"/>
              </a:rPr>
              <a:t> %</a:t>
            </a:r>
            <a:r>
              <a:rPr lang="en-US" altLang="zh-HK" dirty="0">
                <a:sym typeface="Wingdings 3"/>
              </a:rPr>
              <a:t></a:t>
            </a:r>
            <a:r>
              <a:rPr lang="en-US" altLang="zh-HK" kern="0" dirty="0">
                <a:cs typeface="Arial"/>
                <a:sym typeface="Wingdings 2" pitchFamily="18" charset="2"/>
              </a:rPr>
              <a:t> </a:t>
            </a:r>
            <a:r>
              <a:rPr lang="en-US" altLang="zh-HK" kern="0" dirty="0">
                <a:cs typeface="Times New Roman"/>
                <a:sym typeface="Wingdings 2" pitchFamily="18" charset="2"/>
              </a:rPr>
              <a:t>in P</a:t>
            </a:r>
            <a:endParaRPr lang="en-US" altLang="zh-HK" dirty="0"/>
          </a:p>
          <a:p>
            <a:pPr marL="342900" indent="-342900">
              <a:buFont typeface="Arial" panose="020B0604020202020204" pitchFamily="34" charset="0"/>
              <a:buChar char="•"/>
            </a:pPr>
            <a:r>
              <a:rPr lang="en-US" altLang="zh-HK" dirty="0"/>
              <a:t>Gain in revenue &gt; Loss in revenue</a:t>
            </a:r>
          </a:p>
          <a:p>
            <a:pPr marL="342900" indent="-342900">
              <a:buFont typeface="Arial" panose="020B0604020202020204" pitchFamily="34" charset="0"/>
              <a:buChar char="•"/>
            </a:pPr>
            <a:r>
              <a:rPr lang="en-US" altLang="zh-HK" dirty="0"/>
              <a:t>TR </a:t>
            </a:r>
            <a:r>
              <a:rPr lang="en-US" altLang="zh-HK" dirty="0">
                <a:sym typeface="Wingdings 3"/>
              </a:rPr>
              <a:t></a:t>
            </a:r>
            <a:endParaRPr lang="en-US" altLang="zh-HK" dirty="0"/>
          </a:p>
          <a:p>
            <a:endParaRPr lang="zh-HK" altLang="en-US" baseline="-25000"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38</a:t>
            </a:fld>
            <a:endParaRPr lang="zh-HK" altLang="en-US" dirty="0"/>
          </a:p>
        </p:txBody>
      </p:sp>
      <p:sp>
        <p:nvSpPr>
          <p:cNvPr id="4" name="標題 3"/>
          <p:cNvSpPr>
            <a:spLocks noGrp="1"/>
          </p:cNvSpPr>
          <p:nvPr>
            <p:ph type="title"/>
          </p:nvPr>
        </p:nvSpPr>
        <p:spPr/>
        <p:txBody>
          <a:bodyPr/>
          <a:lstStyle/>
          <a:p>
            <a:r>
              <a:rPr lang="en-US" altLang="zh-HK" sz="3200" dirty="0"/>
              <a:t>C.	The effects of price elasticity of demand on total revenue</a:t>
            </a:r>
            <a:endParaRPr lang="zh-HK" altLang="en-US" sz="3200" dirty="0"/>
          </a:p>
        </p:txBody>
      </p:sp>
      <p:sp>
        <p:nvSpPr>
          <p:cNvPr id="5" name="內容版面配置區 4"/>
          <p:cNvSpPr>
            <a:spLocks noGrp="1"/>
          </p:cNvSpPr>
          <p:nvPr>
            <p:ph idx="13"/>
          </p:nvPr>
        </p:nvSpPr>
        <p:spPr/>
        <p:txBody>
          <a:bodyPr/>
          <a:lstStyle/>
          <a:p>
            <a:r>
              <a:rPr lang="en-US" altLang="zh-HK" dirty="0"/>
              <a:t>1.	When demand is elastic (E</a:t>
            </a:r>
            <a:r>
              <a:rPr lang="en-US" altLang="zh-HK" baseline="-25000" dirty="0"/>
              <a:t>d</a:t>
            </a:r>
            <a:r>
              <a:rPr lang="en-US" altLang="zh-HK" dirty="0"/>
              <a:t> &gt; 1)</a:t>
            </a:r>
            <a:endParaRPr lang="zh-HK" altLang="en-US" dirty="0"/>
          </a:p>
        </p:txBody>
      </p:sp>
      <p:grpSp>
        <p:nvGrpSpPr>
          <p:cNvPr id="6" name="群組 5"/>
          <p:cNvGrpSpPr/>
          <p:nvPr/>
        </p:nvGrpSpPr>
        <p:grpSpPr>
          <a:xfrm>
            <a:off x="2411760" y="1484784"/>
            <a:ext cx="1143494" cy="936104"/>
            <a:chOff x="944106" y="3140736"/>
            <a:chExt cx="1143494" cy="936104"/>
          </a:xfrm>
        </p:grpSpPr>
        <p:sp>
          <p:nvSpPr>
            <p:cNvPr id="8" name="內容版面配置區 2"/>
            <p:cNvSpPr txBox="1">
              <a:spLocks/>
            </p:cNvSpPr>
            <p:nvPr/>
          </p:nvSpPr>
          <p:spPr bwMode="auto">
            <a:xfrm>
              <a:off x="944106" y="3140736"/>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err="1">
                  <a:latin typeface="Arial" panose="020B0604020202020204" pitchFamily="34" charset="0"/>
                  <a:cs typeface="Arial" panose="020B0604020202020204" pitchFamily="34" charset="0"/>
                </a:rPr>
                <a:t>Q</a:t>
              </a:r>
              <a:r>
                <a:rPr lang="en-US" altLang="zh-HK" baseline="-25000" dirty="0" err="1">
                  <a:latin typeface="Arial" panose="020B0604020202020204" pitchFamily="34" charset="0"/>
                  <a:cs typeface="Arial" panose="020B0604020202020204" pitchFamily="34" charset="0"/>
                </a:rPr>
                <a:t>d</a:t>
              </a:r>
              <a:r>
                <a:rPr lang="en-US" altLang="zh-HK"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sp>
          <p:nvSpPr>
            <p:cNvPr id="9" name="內容版面配置區 2"/>
            <p:cNvSpPr txBox="1">
              <a:spLocks/>
            </p:cNvSpPr>
            <p:nvPr/>
          </p:nvSpPr>
          <p:spPr bwMode="auto">
            <a:xfrm>
              <a:off x="944106" y="3588717"/>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a:latin typeface="Arial" panose="020B0604020202020204" pitchFamily="34" charset="0"/>
                  <a:cs typeface="Arial" panose="020B0604020202020204" pitchFamily="34" charset="0"/>
                </a:rPr>
                <a:t>P</a:t>
              </a:r>
              <a:endParaRPr lang="en-US" altLang="zh-HK" kern="0" dirty="0">
                <a:latin typeface="Arial" panose="020B0604020202020204" pitchFamily="34" charset="0"/>
                <a:cs typeface="Arial" panose="020B0604020202020204" pitchFamily="34" charset="0"/>
              </a:endParaRPr>
            </a:p>
          </p:txBody>
        </p:sp>
        <p:cxnSp>
          <p:nvCxnSpPr>
            <p:cNvPr id="10" name="直線接點 9"/>
            <p:cNvCxnSpPr/>
            <p:nvPr/>
          </p:nvCxnSpPr>
          <p:spPr bwMode="auto">
            <a:xfrm>
              <a:off x="971600" y="3573016"/>
              <a:ext cx="11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內容版面配置區 2"/>
          <p:cNvSpPr txBox="1">
            <a:spLocks/>
          </p:cNvSpPr>
          <p:nvPr/>
        </p:nvSpPr>
        <p:spPr bwMode="auto">
          <a:xfrm>
            <a:off x="3347864" y="1673002"/>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&gt; 1</a:t>
            </a:r>
            <a:endParaRPr lang="en-US" altLang="zh-HK" kern="0" dirty="0">
              <a:latin typeface="Arial" panose="020B0604020202020204" pitchFamily="34" charset="0"/>
              <a:cs typeface="Arial" panose="020B0604020202020204" pitchFamily="34" charset="0"/>
            </a:endParaRPr>
          </a:p>
        </p:txBody>
      </p:sp>
      <p:grpSp>
        <p:nvGrpSpPr>
          <p:cNvPr id="12" name="群組 7"/>
          <p:cNvGrpSpPr>
            <a:grpSpLocks/>
          </p:cNvGrpSpPr>
          <p:nvPr/>
        </p:nvGrpSpPr>
        <p:grpSpPr bwMode="auto">
          <a:xfrm>
            <a:off x="2581800" y="3766641"/>
            <a:ext cx="4438649" cy="2703513"/>
            <a:chOff x="4438651" y="2336800"/>
            <a:chExt cx="4439079" cy="2703513"/>
          </a:xfrm>
        </p:grpSpPr>
        <p:grpSp>
          <p:nvGrpSpPr>
            <p:cNvPr id="13" name="群組 6"/>
            <p:cNvGrpSpPr>
              <a:grpSpLocks/>
            </p:cNvGrpSpPr>
            <p:nvPr/>
          </p:nvGrpSpPr>
          <p:grpSpPr bwMode="auto">
            <a:xfrm>
              <a:off x="4806987" y="3106159"/>
              <a:ext cx="1403486" cy="1529341"/>
              <a:chOff x="4806987" y="3106159"/>
              <a:chExt cx="1403486" cy="1529341"/>
            </a:xfrm>
          </p:grpSpPr>
          <p:grpSp>
            <p:nvGrpSpPr>
              <p:cNvPr id="48" name="群組 5"/>
              <p:cNvGrpSpPr>
                <a:grpSpLocks/>
              </p:cNvGrpSpPr>
              <p:nvPr/>
            </p:nvGrpSpPr>
            <p:grpSpPr bwMode="auto">
              <a:xfrm>
                <a:off x="4959402" y="3167063"/>
                <a:ext cx="1131173" cy="1468437"/>
                <a:chOff x="4959402" y="3167063"/>
                <a:chExt cx="1131173" cy="1468437"/>
              </a:xfrm>
            </p:grpSpPr>
            <p:sp>
              <p:nvSpPr>
                <p:cNvPr id="51" name="矩形 50"/>
                <p:cNvSpPr/>
                <p:nvPr/>
              </p:nvSpPr>
              <p:spPr>
                <a:xfrm>
                  <a:off x="5586526" y="3416300"/>
                  <a:ext cx="504049" cy="1219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2" name="矩形 51"/>
                <p:cNvSpPr/>
                <p:nvPr/>
              </p:nvSpPr>
              <p:spPr>
                <a:xfrm>
                  <a:off x="4959402" y="3167063"/>
                  <a:ext cx="619185" cy="23653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49" name="文字方塊 48"/>
              <p:cNvSpPr txBox="1"/>
              <p:nvPr/>
            </p:nvSpPr>
            <p:spPr bwMode="auto">
              <a:xfrm>
                <a:off x="4806987" y="3106159"/>
                <a:ext cx="928778" cy="369887"/>
              </a:xfrm>
              <a:prstGeom prst="rect">
                <a:avLst/>
              </a:prstGeom>
              <a:noFill/>
            </p:spPr>
            <p:txBody>
              <a:bodyPr>
                <a:spAutoFit/>
              </a:bodyPr>
              <a:lstStyle/>
              <a:p>
                <a:pPr algn="ctr">
                  <a:defRPr/>
                </a:pPr>
                <a:r>
                  <a:rPr lang="en-US" altLang="zh-HK" b="1" dirty="0"/>
                  <a:t>Loss</a:t>
                </a:r>
                <a:endParaRPr lang="zh-HK" altLang="en-US" b="1" dirty="0"/>
              </a:p>
            </p:txBody>
          </p:sp>
          <p:sp>
            <p:nvSpPr>
              <p:cNvPr id="50" name="文字方塊 49"/>
              <p:cNvSpPr txBox="1"/>
              <p:nvPr/>
            </p:nvSpPr>
            <p:spPr bwMode="auto">
              <a:xfrm>
                <a:off x="5459513" y="3799359"/>
                <a:ext cx="750960" cy="369888"/>
              </a:xfrm>
              <a:prstGeom prst="rect">
                <a:avLst/>
              </a:prstGeom>
              <a:noFill/>
            </p:spPr>
            <p:txBody>
              <a:bodyPr>
                <a:spAutoFit/>
              </a:bodyPr>
              <a:lstStyle/>
              <a:p>
                <a:pPr algn="ctr">
                  <a:defRPr/>
                </a:pPr>
                <a:r>
                  <a:rPr lang="en-US" altLang="zh-HK" b="1" dirty="0"/>
                  <a:t>Gain</a:t>
                </a:r>
                <a:endParaRPr lang="zh-HK" altLang="en-US" b="1" dirty="0"/>
              </a:p>
            </p:txBody>
          </p:sp>
        </p:grpSp>
        <p:grpSp>
          <p:nvGrpSpPr>
            <p:cNvPr id="16" name="群組 9"/>
            <p:cNvGrpSpPr>
              <a:grpSpLocks/>
            </p:cNvGrpSpPr>
            <p:nvPr/>
          </p:nvGrpSpPr>
          <p:grpSpPr bwMode="auto">
            <a:xfrm>
              <a:off x="4438651" y="2336800"/>
              <a:ext cx="4439079" cy="2703513"/>
              <a:chOff x="4439095" y="2831156"/>
              <a:chExt cx="4438173" cy="2703022"/>
            </a:xfrm>
          </p:grpSpPr>
          <p:grpSp>
            <p:nvGrpSpPr>
              <p:cNvPr id="17" name="群組 10"/>
              <p:cNvGrpSpPr>
                <a:grpSpLocks/>
              </p:cNvGrpSpPr>
              <p:nvPr/>
            </p:nvGrpSpPr>
            <p:grpSpPr bwMode="auto">
              <a:xfrm>
                <a:off x="4439095" y="2831156"/>
                <a:ext cx="4438173" cy="2703022"/>
                <a:chOff x="1147119" y="3551237"/>
                <a:chExt cx="4438173" cy="2703022"/>
              </a:xfrm>
            </p:grpSpPr>
            <p:cxnSp>
              <p:nvCxnSpPr>
                <p:cNvPr id="22" name="直線接點 21"/>
                <p:cNvCxnSpPr/>
                <p:nvPr/>
              </p:nvCxnSpPr>
              <p:spPr>
                <a:xfrm>
                  <a:off x="1794749" y="4100412"/>
                  <a:ext cx="2293691" cy="1190409"/>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23" name="群組 68"/>
                <p:cNvGrpSpPr>
                  <a:grpSpLocks/>
                </p:cNvGrpSpPr>
                <p:nvPr/>
              </p:nvGrpSpPr>
              <p:grpSpPr bwMode="auto">
                <a:xfrm>
                  <a:off x="1147119" y="3551237"/>
                  <a:ext cx="4438173" cy="2703022"/>
                  <a:chOff x="686736" y="2166143"/>
                  <a:chExt cx="4438173" cy="2703022"/>
                </a:xfrm>
              </p:grpSpPr>
              <p:grpSp>
                <p:nvGrpSpPr>
                  <p:cNvPr id="24" name="群組 6"/>
                  <p:cNvGrpSpPr>
                    <a:grpSpLocks/>
                  </p:cNvGrpSpPr>
                  <p:nvPr/>
                </p:nvGrpSpPr>
                <p:grpSpPr bwMode="auto">
                  <a:xfrm>
                    <a:off x="686736" y="2166143"/>
                    <a:ext cx="4438173" cy="2703022"/>
                    <a:chOff x="2607622" y="3141658"/>
                    <a:chExt cx="4437355" cy="2702372"/>
                  </a:xfrm>
                </p:grpSpPr>
                <p:grpSp>
                  <p:nvGrpSpPr>
                    <p:cNvPr id="35" name="群組 1"/>
                    <p:cNvGrpSpPr>
                      <a:grpSpLocks/>
                    </p:cNvGrpSpPr>
                    <p:nvPr/>
                  </p:nvGrpSpPr>
                  <p:grpSpPr bwMode="auto">
                    <a:xfrm>
                      <a:off x="2607622" y="3141658"/>
                      <a:ext cx="3877132" cy="2696025"/>
                      <a:chOff x="2607622" y="3141658"/>
                      <a:chExt cx="3877132" cy="2696025"/>
                    </a:xfrm>
                  </p:grpSpPr>
                  <p:cxnSp>
                    <p:nvCxnSpPr>
                      <p:cNvPr id="37" name="直線接點 36"/>
                      <p:cNvCxnSpPr/>
                      <p:nvPr/>
                    </p:nvCxnSpPr>
                    <p:spPr bwMode="auto">
                      <a:xfrm>
                        <a:off x="3123410"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bwMode="auto">
                      <a:xfrm>
                        <a:off x="2880593" y="5290226"/>
                        <a:ext cx="526896" cy="369732"/>
                      </a:xfrm>
                      <a:prstGeom prst="rect">
                        <a:avLst/>
                      </a:prstGeom>
                      <a:noFill/>
                    </p:spPr>
                    <p:txBody>
                      <a:bodyPr>
                        <a:spAutoFit/>
                      </a:bodyPr>
                      <a:lstStyle/>
                      <a:p>
                        <a:pPr>
                          <a:defRPr/>
                        </a:pPr>
                        <a:r>
                          <a:rPr lang="en-US" altLang="zh-HK" dirty="0"/>
                          <a:t>0</a:t>
                        </a:r>
                        <a:endParaRPr lang="zh-HK" altLang="en-US" dirty="0"/>
                      </a:p>
                    </p:txBody>
                  </p:sp>
                  <p:sp>
                    <p:nvSpPr>
                      <p:cNvPr id="39" name="文字方塊 38"/>
                      <p:cNvSpPr txBox="1"/>
                      <p:nvPr/>
                    </p:nvSpPr>
                    <p:spPr bwMode="auto">
                      <a:xfrm>
                        <a:off x="6032448" y="5218819"/>
                        <a:ext cx="452306" cy="369731"/>
                      </a:xfrm>
                      <a:prstGeom prst="rect">
                        <a:avLst/>
                      </a:prstGeom>
                      <a:noFill/>
                    </p:spPr>
                    <p:txBody>
                      <a:bodyPr>
                        <a:spAutoFit/>
                      </a:bodyPr>
                      <a:lstStyle/>
                      <a:p>
                        <a:pPr>
                          <a:defRPr/>
                        </a:pPr>
                        <a:r>
                          <a:rPr lang="en-US" altLang="zh-HK" dirty="0"/>
                          <a:t>Q</a:t>
                        </a:r>
                        <a:endParaRPr lang="zh-HK" altLang="en-US" dirty="0"/>
                      </a:p>
                    </p:txBody>
                  </p:sp>
                  <p:sp>
                    <p:nvSpPr>
                      <p:cNvPr id="40" name="文字方塊 39"/>
                      <p:cNvSpPr txBox="1"/>
                      <p:nvPr/>
                    </p:nvSpPr>
                    <p:spPr bwMode="auto">
                      <a:xfrm>
                        <a:off x="2607622" y="3141658"/>
                        <a:ext cx="1269630" cy="368145"/>
                      </a:xfrm>
                      <a:prstGeom prst="rect">
                        <a:avLst/>
                      </a:prstGeom>
                      <a:noFill/>
                    </p:spPr>
                    <p:txBody>
                      <a:bodyPr>
                        <a:spAutoFit/>
                      </a:bodyPr>
                      <a:lstStyle/>
                      <a:p>
                        <a:pPr>
                          <a:defRPr/>
                        </a:pPr>
                        <a:r>
                          <a:rPr lang="en-US" altLang="zh-HK" dirty="0"/>
                          <a:t>P ($ / unit)</a:t>
                        </a:r>
                        <a:endParaRPr lang="zh-HK" altLang="en-US" dirty="0"/>
                      </a:p>
                    </p:txBody>
                  </p:sp>
                  <p:cxnSp>
                    <p:nvCxnSpPr>
                      <p:cNvPr id="41" name="直線接點 40"/>
                      <p:cNvCxnSpPr/>
                      <p:nvPr/>
                    </p:nvCxnSpPr>
                    <p:spPr bwMode="auto">
                      <a:xfrm flipH="1">
                        <a:off x="3050406" y="3966810"/>
                        <a:ext cx="7300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bwMode="auto">
                      <a:xfrm>
                        <a:off x="2746013" y="3739894"/>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43" name="文字方塊 42"/>
                      <p:cNvSpPr txBox="1"/>
                      <p:nvPr/>
                    </p:nvSpPr>
                    <p:spPr bwMode="auto">
                      <a:xfrm>
                        <a:off x="5533073" y="4718967"/>
                        <a:ext cx="452305" cy="368145"/>
                      </a:xfrm>
                      <a:prstGeom prst="rect">
                        <a:avLst/>
                      </a:prstGeom>
                      <a:noFill/>
                    </p:spPr>
                    <p:txBody>
                      <a:bodyPr>
                        <a:spAutoFit/>
                      </a:bodyPr>
                      <a:lstStyle/>
                      <a:p>
                        <a:pPr>
                          <a:defRPr/>
                        </a:pPr>
                        <a:r>
                          <a:rPr lang="en-US" altLang="zh-HK" dirty="0"/>
                          <a:t>D</a:t>
                        </a:r>
                        <a:endParaRPr lang="zh-HK" altLang="en-US" dirty="0"/>
                      </a:p>
                    </p:txBody>
                  </p:sp>
                  <p:sp>
                    <p:nvSpPr>
                      <p:cNvPr id="44" name="文字方塊 43"/>
                      <p:cNvSpPr txBox="1"/>
                      <p:nvPr/>
                    </p:nvSpPr>
                    <p:spPr bwMode="auto">
                      <a:xfrm>
                        <a:off x="2746013" y="4027779"/>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45" name="文字方塊 44"/>
                      <p:cNvSpPr txBox="1"/>
                      <p:nvPr/>
                    </p:nvSpPr>
                    <p:spPr bwMode="auto">
                      <a:xfrm>
                        <a:off x="3563018" y="5456844"/>
                        <a:ext cx="555463" cy="368145"/>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46" name="文字方塊 45"/>
                      <p:cNvSpPr txBox="1"/>
                      <p:nvPr/>
                    </p:nvSpPr>
                    <p:spPr bwMode="auto">
                      <a:xfrm>
                        <a:off x="4048652" y="5467951"/>
                        <a:ext cx="555463" cy="369732"/>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cxnSp>
                    <p:nvCxnSpPr>
                      <p:cNvPr id="47" name="直線接點 46"/>
                      <p:cNvCxnSpPr/>
                      <p:nvPr/>
                    </p:nvCxnSpPr>
                    <p:spPr bwMode="auto">
                      <a:xfrm flipH="1">
                        <a:off x="3123410"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bwMode="auto">
                    <a:xfrm>
                      <a:off x="5403981" y="5474298"/>
                      <a:ext cx="1640996" cy="369732"/>
                    </a:xfrm>
                    <a:prstGeom prst="rect">
                      <a:avLst/>
                    </a:prstGeom>
                    <a:noFill/>
                  </p:spPr>
                  <p:txBody>
                    <a:bodyPr>
                      <a:spAutoFit/>
                    </a:bodyPr>
                    <a:lstStyle/>
                    <a:p>
                      <a:pPr marL="87313" indent="-87313">
                        <a:defRPr/>
                      </a:pPr>
                      <a:r>
                        <a:rPr lang="en-US" altLang="zh-HK" dirty="0"/>
                        <a:t> (units / period) </a:t>
                      </a:r>
                      <a:endParaRPr lang="zh-HK" altLang="en-US" dirty="0"/>
                    </a:p>
                  </p:txBody>
                </p:sp>
              </p:grpSp>
              <p:cxnSp>
                <p:nvCxnSpPr>
                  <p:cNvPr id="25" name="直線接點 24"/>
                  <p:cNvCxnSpPr/>
                  <p:nvPr/>
                </p:nvCxnSpPr>
                <p:spPr>
                  <a:xfrm flipV="1">
                    <a:off x="1218492" y="2983558"/>
                    <a:ext cx="609534"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2331209" y="3240686"/>
                    <a:ext cx="0" cy="12792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V="1">
                    <a:off x="1202619" y="3240686"/>
                    <a:ext cx="107620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828026" y="3035935"/>
                    <a:ext cx="0" cy="140627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2002633" y="4710444"/>
                    <a:ext cx="187305"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804715" y="2980482"/>
                    <a:ext cx="0" cy="23649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a:off x="2029617" y="2923244"/>
                    <a:ext cx="265085" cy="14443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2" name="橢圓 31"/>
                  <p:cNvSpPr/>
                  <p:nvPr/>
                </p:nvSpPr>
                <p:spPr bwMode="auto">
                  <a:xfrm>
                    <a:off x="1150236" y="2932767"/>
                    <a:ext cx="103177"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3" name="橢圓 32"/>
                  <p:cNvSpPr/>
                  <p:nvPr/>
                </p:nvSpPr>
                <p:spPr bwMode="auto">
                  <a:xfrm>
                    <a:off x="1799454" y="2923244"/>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4" name="橢圓 33"/>
                  <p:cNvSpPr/>
                  <p:nvPr/>
                </p:nvSpPr>
                <p:spPr bwMode="auto">
                  <a:xfrm>
                    <a:off x="1799454" y="4400937"/>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19" name="橢圓 18"/>
              <p:cNvSpPr/>
              <p:nvPr/>
            </p:nvSpPr>
            <p:spPr bwMode="auto">
              <a:xfrm>
                <a:off x="4904183" y="3858082"/>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0" name="橢圓 19"/>
              <p:cNvSpPr/>
              <p:nvPr/>
            </p:nvSpPr>
            <p:spPr bwMode="auto">
              <a:xfrm>
                <a:off x="6028012" y="3848559"/>
                <a:ext cx="103176"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1" name="橢圓 20"/>
              <p:cNvSpPr/>
              <p:nvPr/>
            </p:nvSpPr>
            <p:spPr bwMode="auto">
              <a:xfrm>
                <a:off x="6040711" y="5077061"/>
                <a:ext cx="103176"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Tree>
    <p:extLst>
      <p:ext uri="{BB962C8B-B14F-4D97-AF65-F5344CB8AC3E}">
        <p14:creationId xmlns:p14="http://schemas.microsoft.com/office/powerpoint/2010/main" val="41202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700808"/>
            <a:ext cx="8229600" cy="2911566"/>
          </a:xfrm>
        </p:spPr>
        <p:txBody>
          <a:bodyPr/>
          <a:lstStyle/>
          <a:p>
            <a:r>
              <a:rPr lang="en-GB" altLang="zh-HK" dirty="0"/>
              <a:t>When E</a:t>
            </a:r>
            <a:r>
              <a:rPr lang="en-GB" altLang="zh-HK" baseline="-25000" dirty="0"/>
              <a:t>d</a:t>
            </a:r>
            <a:r>
              <a:rPr lang="en-GB" altLang="zh-HK" dirty="0"/>
              <a:t> &gt; 1,</a:t>
            </a:r>
          </a:p>
          <a:p>
            <a:pPr>
              <a:spcBef>
                <a:spcPts val="2400"/>
              </a:spcBef>
            </a:pPr>
            <a:r>
              <a:rPr lang="en-US" altLang="zh-HK" dirty="0"/>
              <a:t>If the price of a good </a:t>
            </a:r>
            <a:r>
              <a:rPr lang="en-US" altLang="zh-HK" dirty="0">
                <a:sym typeface="Wingdings 3"/>
              </a:rPr>
              <a:t></a:t>
            </a:r>
            <a:r>
              <a:rPr lang="en-US" altLang="zh-HK" dirty="0"/>
              <a:t>:</a:t>
            </a:r>
          </a:p>
          <a:p>
            <a:pPr marL="342900" indent="-342900">
              <a:buFont typeface="Arial" panose="020B0604020202020204" pitchFamily="34" charset="0"/>
              <a:buChar char="•"/>
            </a:pPr>
            <a:r>
              <a:rPr lang="en-US" altLang="zh-HK" kern="0" dirty="0">
                <a:sym typeface="Wingdings 2" pitchFamily="18" charset="2"/>
              </a:rPr>
              <a:t>%</a:t>
            </a:r>
            <a:r>
              <a:rPr lang="en-US" altLang="zh-HK" dirty="0">
                <a:sym typeface="Wingdings 3"/>
              </a:rPr>
              <a:t> </a:t>
            </a:r>
            <a:r>
              <a:rPr lang="en-US" altLang="zh-HK" kern="0" dirty="0">
                <a:cs typeface="Times New Roman"/>
                <a:sym typeface="Wingdings 2" pitchFamily="18" charset="2"/>
              </a:rPr>
              <a:t>in</a:t>
            </a:r>
            <a:r>
              <a:rPr lang="en-US" altLang="zh-HK" kern="0" dirty="0">
                <a:latin typeface="Times New Roman"/>
                <a:cs typeface="Times New Roman"/>
                <a:sym typeface="Wingdings 2" pitchFamily="18" charset="2"/>
              </a:rPr>
              <a:t> </a:t>
            </a:r>
            <a:r>
              <a:rPr lang="en-US" altLang="zh-HK" kern="0" dirty="0" err="1">
                <a:cs typeface="Times New Roman"/>
                <a:sym typeface="Wingdings 2" pitchFamily="18" charset="2"/>
              </a:rPr>
              <a:t>Q</a:t>
            </a:r>
            <a:r>
              <a:rPr lang="en-US" altLang="zh-HK" sz="2800" kern="0" baseline="-25000" dirty="0" err="1">
                <a:cs typeface="Times New Roman"/>
                <a:sym typeface="Wingdings 2" pitchFamily="18" charset="2"/>
              </a:rPr>
              <a:t>d</a:t>
            </a:r>
            <a:r>
              <a:rPr lang="en-US" altLang="zh-HK" kern="0" dirty="0">
                <a:cs typeface="Times New Roman"/>
                <a:sym typeface="Wingdings 2"/>
              </a:rPr>
              <a:t> </a:t>
            </a:r>
            <a:r>
              <a:rPr lang="en-US" altLang="zh-HK" b="1" kern="0" dirty="0">
                <a:solidFill>
                  <a:schemeClr val="accent6">
                    <a:lumMod val="75000"/>
                  </a:schemeClr>
                </a:solidFill>
                <a:cs typeface="Times New Roman"/>
                <a:sym typeface="Wingdings 2"/>
              </a:rPr>
              <a:t>&gt;</a:t>
            </a:r>
            <a:r>
              <a:rPr lang="en-US" altLang="zh-HK" kern="0" dirty="0">
                <a:cs typeface="Times New Roman"/>
                <a:sym typeface="Wingdings 2"/>
              </a:rPr>
              <a:t> %</a:t>
            </a:r>
            <a:r>
              <a:rPr lang="en-US" altLang="zh-HK" dirty="0">
                <a:sym typeface="Wingdings 3"/>
              </a:rPr>
              <a:t></a:t>
            </a:r>
            <a:r>
              <a:rPr lang="en-US" altLang="zh-HK" kern="0" dirty="0">
                <a:cs typeface="Arial"/>
                <a:sym typeface="Wingdings 2" pitchFamily="18" charset="2"/>
              </a:rPr>
              <a:t> </a:t>
            </a:r>
            <a:r>
              <a:rPr lang="en-US" altLang="zh-HK" kern="0" dirty="0">
                <a:cs typeface="Times New Roman"/>
                <a:sym typeface="Wingdings 2" pitchFamily="18" charset="2"/>
              </a:rPr>
              <a:t>in P</a:t>
            </a:r>
            <a:endParaRPr lang="en-US" altLang="zh-HK" dirty="0"/>
          </a:p>
          <a:p>
            <a:pPr marL="342900" indent="-342900">
              <a:buFont typeface="Arial" panose="020B0604020202020204" pitchFamily="34" charset="0"/>
              <a:buChar char="•"/>
            </a:pPr>
            <a:r>
              <a:rPr lang="en-US" altLang="zh-HK" dirty="0"/>
              <a:t>Loss in revenue &gt; Gain in revenue</a:t>
            </a:r>
          </a:p>
          <a:p>
            <a:pPr marL="342900" indent="-342900">
              <a:buFont typeface="Arial" panose="020B0604020202020204" pitchFamily="34" charset="0"/>
              <a:buChar char="•"/>
            </a:pPr>
            <a:r>
              <a:rPr lang="en-US" altLang="zh-HK" dirty="0"/>
              <a:t>TR </a:t>
            </a:r>
            <a:r>
              <a:rPr lang="en-US" altLang="zh-HK" dirty="0">
                <a:sym typeface="Wingdings 3"/>
              </a:rPr>
              <a:t></a:t>
            </a:r>
            <a:endParaRPr lang="zh-HK" altLang="en-US" baseline="-25000" dirty="0"/>
          </a:p>
          <a:p>
            <a:r>
              <a:rPr lang="en-GB" altLang="zh-HK" dirty="0"/>
              <a:t> </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39</a:t>
            </a:fld>
            <a:endParaRPr lang="zh-HK" altLang="en-US" dirty="0"/>
          </a:p>
        </p:txBody>
      </p:sp>
      <p:sp>
        <p:nvSpPr>
          <p:cNvPr id="4" name="標題 3"/>
          <p:cNvSpPr>
            <a:spLocks noGrp="1"/>
          </p:cNvSpPr>
          <p:nvPr>
            <p:ph type="title"/>
          </p:nvPr>
        </p:nvSpPr>
        <p:spPr/>
        <p:txBody>
          <a:bodyPr/>
          <a:lstStyle/>
          <a:p>
            <a:r>
              <a:rPr lang="en-US" altLang="zh-HK" sz="3200" dirty="0"/>
              <a:t>C.	The effects of price elasticity of demand on total revenue</a:t>
            </a:r>
            <a:endParaRPr lang="zh-HK" altLang="en-US" sz="3200" dirty="0"/>
          </a:p>
        </p:txBody>
      </p:sp>
      <p:sp>
        <p:nvSpPr>
          <p:cNvPr id="5" name="內容版面配置區 4"/>
          <p:cNvSpPr>
            <a:spLocks noGrp="1"/>
          </p:cNvSpPr>
          <p:nvPr>
            <p:ph idx="13"/>
          </p:nvPr>
        </p:nvSpPr>
        <p:spPr/>
        <p:txBody>
          <a:bodyPr/>
          <a:lstStyle/>
          <a:p>
            <a:r>
              <a:rPr lang="en-US" altLang="zh-HK" dirty="0"/>
              <a:t>1.	When demand is elastic (E</a:t>
            </a:r>
            <a:r>
              <a:rPr lang="en-US" altLang="zh-HK" baseline="-25000" dirty="0"/>
              <a:t>d</a:t>
            </a:r>
            <a:r>
              <a:rPr lang="en-US" altLang="zh-HK" dirty="0"/>
              <a:t> &gt; 1)</a:t>
            </a:r>
            <a:endParaRPr lang="zh-HK" altLang="en-US" dirty="0"/>
          </a:p>
        </p:txBody>
      </p:sp>
      <p:grpSp>
        <p:nvGrpSpPr>
          <p:cNvPr id="6" name="群組 5"/>
          <p:cNvGrpSpPr/>
          <p:nvPr/>
        </p:nvGrpSpPr>
        <p:grpSpPr>
          <a:xfrm>
            <a:off x="2411760" y="1484784"/>
            <a:ext cx="1143494" cy="936104"/>
            <a:chOff x="944106" y="3140736"/>
            <a:chExt cx="1143494" cy="936104"/>
          </a:xfrm>
        </p:grpSpPr>
        <p:sp>
          <p:nvSpPr>
            <p:cNvPr id="8" name="內容版面配置區 2"/>
            <p:cNvSpPr txBox="1">
              <a:spLocks/>
            </p:cNvSpPr>
            <p:nvPr/>
          </p:nvSpPr>
          <p:spPr bwMode="auto">
            <a:xfrm>
              <a:off x="944106" y="3140736"/>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err="1">
                  <a:latin typeface="Arial" panose="020B0604020202020204" pitchFamily="34" charset="0"/>
                  <a:cs typeface="Arial" panose="020B0604020202020204" pitchFamily="34" charset="0"/>
                </a:rPr>
                <a:t>Q</a:t>
              </a:r>
              <a:r>
                <a:rPr lang="en-US" altLang="zh-HK" baseline="-25000" dirty="0" err="1">
                  <a:latin typeface="Arial" panose="020B0604020202020204" pitchFamily="34" charset="0"/>
                  <a:cs typeface="Arial" panose="020B0604020202020204" pitchFamily="34" charset="0"/>
                </a:rPr>
                <a:t>d</a:t>
              </a:r>
              <a:r>
                <a:rPr lang="en-US" altLang="zh-HK"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sp>
          <p:nvSpPr>
            <p:cNvPr id="9" name="內容版面配置區 2"/>
            <p:cNvSpPr txBox="1">
              <a:spLocks/>
            </p:cNvSpPr>
            <p:nvPr/>
          </p:nvSpPr>
          <p:spPr bwMode="auto">
            <a:xfrm>
              <a:off x="944106" y="3588717"/>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a:latin typeface="Arial" panose="020B0604020202020204" pitchFamily="34" charset="0"/>
                  <a:cs typeface="Arial" panose="020B0604020202020204" pitchFamily="34" charset="0"/>
                </a:rPr>
                <a:t>P</a:t>
              </a:r>
              <a:endParaRPr lang="en-US" altLang="zh-HK" kern="0" dirty="0">
                <a:latin typeface="Arial" panose="020B0604020202020204" pitchFamily="34" charset="0"/>
                <a:cs typeface="Arial" panose="020B0604020202020204" pitchFamily="34" charset="0"/>
              </a:endParaRPr>
            </a:p>
          </p:txBody>
        </p:sp>
        <p:cxnSp>
          <p:nvCxnSpPr>
            <p:cNvPr id="10" name="直線接點 9"/>
            <p:cNvCxnSpPr/>
            <p:nvPr/>
          </p:nvCxnSpPr>
          <p:spPr bwMode="auto">
            <a:xfrm>
              <a:off x="971600" y="3573016"/>
              <a:ext cx="11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內容版面配置區 2"/>
          <p:cNvSpPr txBox="1">
            <a:spLocks/>
          </p:cNvSpPr>
          <p:nvPr/>
        </p:nvSpPr>
        <p:spPr bwMode="auto">
          <a:xfrm>
            <a:off x="3347864" y="1673002"/>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&gt; 1</a:t>
            </a:r>
            <a:endParaRPr lang="en-US" altLang="zh-HK" kern="0" dirty="0">
              <a:latin typeface="Arial" panose="020B0604020202020204" pitchFamily="34" charset="0"/>
              <a:cs typeface="Arial" panose="020B0604020202020204" pitchFamily="34" charset="0"/>
            </a:endParaRPr>
          </a:p>
        </p:txBody>
      </p:sp>
      <p:grpSp>
        <p:nvGrpSpPr>
          <p:cNvPr id="12" name="群組 7"/>
          <p:cNvGrpSpPr>
            <a:grpSpLocks/>
          </p:cNvGrpSpPr>
          <p:nvPr/>
        </p:nvGrpSpPr>
        <p:grpSpPr bwMode="auto">
          <a:xfrm>
            <a:off x="2581800" y="3766641"/>
            <a:ext cx="4438649" cy="2703513"/>
            <a:chOff x="4438651" y="2336800"/>
            <a:chExt cx="4439079" cy="2703513"/>
          </a:xfrm>
        </p:grpSpPr>
        <p:grpSp>
          <p:nvGrpSpPr>
            <p:cNvPr id="13" name="群組 6"/>
            <p:cNvGrpSpPr>
              <a:grpSpLocks/>
            </p:cNvGrpSpPr>
            <p:nvPr/>
          </p:nvGrpSpPr>
          <p:grpSpPr bwMode="auto">
            <a:xfrm>
              <a:off x="4806987" y="3106159"/>
              <a:ext cx="1403486" cy="1529341"/>
              <a:chOff x="4806987" y="3106159"/>
              <a:chExt cx="1403486" cy="1529341"/>
            </a:xfrm>
          </p:grpSpPr>
          <p:grpSp>
            <p:nvGrpSpPr>
              <p:cNvPr id="48" name="群組 5"/>
              <p:cNvGrpSpPr>
                <a:grpSpLocks/>
              </p:cNvGrpSpPr>
              <p:nvPr/>
            </p:nvGrpSpPr>
            <p:grpSpPr bwMode="auto">
              <a:xfrm>
                <a:off x="4959402" y="3167063"/>
                <a:ext cx="1131173" cy="1468437"/>
                <a:chOff x="4959402" y="3167063"/>
                <a:chExt cx="1131173" cy="1468437"/>
              </a:xfrm>
            </p:grpSpPr>
            <p:sp>
              <p:nvSpPr>
                <p:cNvPr id="51" name="矩形 50"/>
                <p:cNvSpPr/>
                <p:nvPr/>
              </p:nvSpPr>
              <p:spPr>
                <a:xfrm>
                  <a:off x="5586526" y="3416300"/>
                  <a:ext cx="504049" cy="121920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2" name="矩形 51"/>
                <p:cNvSpPr/>
                <p:nvPr/>
              </p:nvSpPr>
              <p:spPr>
                <a:xfrm>
                  <a:off x="4959402" y="3167063"/>
                  <a:ext cx="619185" cy="23653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49" name="文字方塊 48"/>
              <p:cNvSpPr txBox="1"/>
              <p:nvPr/>
            </p:nvSpPr>
            <p:spPr bwMode="auto">
              <a:xfrm>
                <a:off x="4806987" y="3106159"/>
                <a:ext cx="928778" cy="369887"/>
              </a:xfrm>
              <a:prstGeom prst="rect">
                <a:avLst/>
              </a:prstGeom>
              <a:noFill/>
            </p:spPr>
            <p:txBody>
              <a:bodyPr>
                <a:spAutoFit/>
              </a:bodyPr>
              <a:lstStyle/>
              <a:p>
                <a:pPr algn="ctr">
                  <a:defRPr/>
                </a:pPr>
                <a:r>
                  <a:rPr lang="en-US" altLang="zh-HK" b="1" dirty="0"/>
                  <a:t>Gain</a:t>
                </a:r>
                <a:endParaRPr lang="zh-HK" altLang="en-US" b="1" dirty="0"/>
              </a:p>
            </p:txBody>
          </p:sp>
          <p:sp>
            <p:nvSpPr>
              <p:cNvPr id="50" name="文字方塊 49"/>
              <p:cNvSpPr txBox="1"/>
              <p:nvPr/>
            </p:nvSpPr>
            <p:spPr bwMode="auto">
              <a:xfrm>
                <a:off x="5459513" y="3799359"/>
                <a:ext cx="750960" cy="369888"/>
              </a:xfrm>
              <a:prstGeom prst="rect">
                <a:avLst/>
              </a:prstGeom>
              <a:noFill/>
            </p:spPr>
            <p:txBody>
              <a:bodyPr>
                <a:spAutoFit/>
              </a:bodyPr>
              <a:lstStyle/>
              <a:p>
                <a:pPr algn="ctr">
                  <a:defRPr/>
                </a:pPr>
                <a:r>
                  <a:rPr lang="en-US" altLang="zh-HK" b="1" dirty="0"/>
                  <a:t>Loss</a:t>
                </a:r>
                <a:endParaRPr lang="zh-HK" altLang="en-US" b="1" dirty="0"/>
              </a:p>
            </p:txBody>
          </p:sp>
        </p:grpSp>
        <p:grpSp>
          <p:nvGrpSpPr>
            <p:cNvPr id="16" name="群組 9"/>
            <p:cNvGrpSpPr>
              <a:grpSpLocks/>
            </p:cNvGrpSpPr>
            <p:nvPr/>
          </p:nvGrpSpPr>
          <p:grpSpPr bwMode="auto">
            <a:xfrm>
              <a:off x="4438651" y="2336800"/>
              <a:ext cx="4439079" cy="2703513"/>
              <a:chOff x="4439095" y="2831156"/>
              <a:chExt cx="4438173" cy="2703022"/>
            </a:xfrm>
          </p:grpSpPr>
          <p:grpSp>
            <p:nvGrpSpPr>
              <p:cNvPr id="17" name="群組 10"/>
              <p:cNvGrpSpPr>
                <a:grpSpLocks/>
              </p:cNvGrpSpPr>
              <p:nvPr/>
            </p:nvGrpSpPr>
            <p:grpSpPr bwMode="auto">
              <a:xfrm>
                <a:off x="4439095" y="2831156"/>
                <a:ext cx="4438173" cy="2703022"/>
                <a:chOff x="1147119" y="3551237"/>
                <a:chExt cx="4438173" cy="2703022"/>
              </a:xfrm>
            </p:grpSpPr>
            <p:cxnSp>
              <p:nvCxnSpPr>
                <p:cNvPr id="22" name="直線接點 21"/>
                <p:cNvCxnSpPr/>
                <p:nvPr/>
              </p:nvCxnSpPr>
              <p:spPr>
                <a:xfrm>
                  <a:off x="1794749" y="4100412"/>
                  <a:ext cx="2293691" cy="1190409"/>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23" name="群組 68"/>
                <p:cNvGrpSpPr>
                  <a:grpSpLocks/>
                </p:cNvGrpSpPr>
                <p:nvPr/>
              </p:nvGrpSpPr>
              <p:grpSpPr bwMode="auto">
                <a:xfrm>
                  <a:off x="1147119" y="3551237"/>
                  <a:ext cx="4438173" cy="2703022"/>
                  <a:chOff x="686736" y="2166143"/>
                  <a:chExt cx="4438173" cy="2703022"/>
                </a:xfrm>
              </p:grpSpPr>
              <p:grpSp>
                <p:nvGrpSpPr>
                  <p:cNvPr id="24" name="群組 6"/>
                  <p:cNvGrpSpPr>
                    <a:grpSpLocks/>
                  </p:cNvGrpSpPr>
                  <p:nvPr/>
                </p:nvGrpSpPr>
                <p:grpSpPr bwMode="auto">
                  <a:xfrm>
                    <a:off x="686736" y="2166143"/>
                    <a:ext cx="4438173" cy="2703022"/>
                    <a:chOff x="2607622" y="3141658"/>
                    <a:chExt cx="4437355" cy="2702372"/>
                  </a:xfrm>
                </p:grpSpPr>
                <p:grpSp>
                  <p:nvGrpSpPr>
                    <p:cNvPr id="35" name="群組 1"/>
                    <p:cNvGrpSpPr>
                      <a:grpSpLocks/>
                    </p:cNvGrpSpPr>
                    <p:nvPr/>
                  </p:nvGrpSpPr>
                  <p:grpSpPr bwMode="auto">
                    <a:xfrm>
                      <a:off x="2607622" y="3141658"/>
                      <a:ext cx="3877132" cy="2696025"/>
                      <a:chOff x="2607622" y="3141658"/>
                      <a:chExt cx="3877132" cy="2696025"/>
                    </a:xfrm>
                  </p:grpSpPr>
                  <p:cxnSp>
                    <p:nvCxnSpPr>
                      <p:cNvPr id="37" name="直線接點 36"/>
                      <p:cNvCxnSpPr/>
                      <p:nvPr/>
                    </p:nvCxnSpPr>
                    <p:spPr bwMode="auto">
                      <a:xfrm>
                        <a:off x="3123410"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bwMode="auto">
                      <a:xfrm>
                        <a:off x="2880593" y="5290226"/>
                        <a:ext cx="526896" cy="369732"/>
                      </a:xfrm>
                      <a:prstGeom prst="rect">
                        <a:avLst/>
                      </a:prstGeom>
                      <a:noFill/>
                    </p:spPr>
                    <p:txBody>
                      <a:bodyPr>
                        <a:spAutoFit/>
                      </a:bodyPr>
                      <a:lstStyle/>
                      <a:p>
                        <a:pPr>
                          <a:defRPr/>
                        </a:pPr>
                        <a:r>
                          <a:rPr lang="en-US" altLang="zh-HK" dirty="0"/>
                          <a:t>0</a:t>
                        </a:r>
                        <a:endParaRPr lang="zh-HK" altLang="en-US" dirty="0"/>
                      </a:p>
                    </p:txBody>
                  </p:sp>
                  <p:sp>
                    <p:nvSpPr>
                      <p:cNvPr id="39" name="文字方塊 38"/>
                      <p:cNvSpPr txBox="1"/>
                      <p:nvPr/>
                    </p:nvSpPr>
                    <p:spPr bwMode="auto">
                      <a:xfrm>
                        <a:off x="6032448" y="5218819"/>
                        <a:ext cx="452306" cy="369731"/>
                      </a:xfrm>
                      <a:prstGeom prst="rect">
                        <a:avLst/>
                      </a:prstGeom>
                      <a:noFill/>
                    </p:spPr>
                    <p:txBody>
                      <a:bodyPr>
                        <a:spAutoFit/>
                      </a:bodyPr>
                      <a:lstStyle/>
                      <a:p>
                        <a:pPr>
                          <a:defRPr/>
                        </a:pPr>
                        <a:r>
                          <a:rPr lang="en-US" altLang="zh-HK" dirty="0"/>
                          <a:t>Q</a:t>
                        </a:r>
                        <a:endParaRPr lang="zh-HK" altLang="en-US" dirty="0"/>
                      </a:p>
                    </p:txBody>
                  </p:sp>
                  <p:sp>
                    <p:nvSpPr>
                      <p:cNvPr id="40" name="文字方塊 39"/>
                      <p:cNvSpPr txBox="1"/>
                      <p:nvPr/>
                    </p:nvSpPr>
                    <p:spPr bwMode="auto">
                      <a:xfrm>
                        <a:off x="2607622" y="3141658"/>
                        <a:ext cx="1269630" cy="368145"/>
                      </a:xfrm>
                      <a:prstGeom prst="rect">
                        <a:avLst/>
                      </a:prstGeom>
                      <a:noFill/>
                    </p:spPr>
                    <p:txBody>
                      <a:bodyPr>
                        <a:spAutoFit/>
                      </a:bodyPr>
                      <a:lstStyle/>
                      <a:p>
                        <a:pPr>
                          <a:defRPr/>
                        </a:pPr>
                        <a:r>
                          <a:rPr lang="en-US" altLang="zh-HK" dirty="0"/>
                          <a:t>P ($ / unit)</a:t>
                        </a:r>
                        <a:endParaRPr lang="zh-HK" altLang="en-US" dirty="0"/>
                      </a:p>
                    </p:txBody>
                  </p:sp>
                  <p:cxnSp>
                    <p:nvCxnSpPr>
                      <p:cNvPr id="41" name="直線接點 40"/>
                      <p:cNvCxnSpPr/>
                      <p:nvPr/>
                    </p:nvCxnSpPr>
                    <p:spPr bwMode="auto">
                      <a:xfrm flipH="1">
                        <a:off x="3050406" y="3966810"/>
                        <a:ext cx="7300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bwMode="auto">
                      <a:xfrm>
                        <a:off x="2746013" y="3739894"/>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43" name="文字方塊 42"/>
                      <p:cNvSpPr txBox="1"/>
                      <p:nvPr/>
                    </p:nvSpPr>
                    <p:spPr bwMode="auto">
                      <a:xfrm>
                        <a:off x="5533073" y="4718967"/>
                        <a:ext cx="452305" cy="368145"/>
                      </a:xfrm>
                      <a:prstGeom prst="rect">
                        <a:avLst/>
                      </a:prstGeom>
                      <a:noFill/>
                    </p:spPr>
                    <p:txBody>
                      <a:bodyPr>
                        <a:spAutoFit/>
                      </a:bodyPr>
                      <a:lstStyle/>
                      <a:p>
                        <a:pPr>
                          <a:defRPr/>
                        </a:pPr>
                        <a:r>
                          <a:rPr lang="en-US" altLang="zh-HK" dirty="0"/>
                          <a:t>D</a:t>
                        </a:r>
                        <a:endParaRPr lang="zh-HK" altLang="en-US" dirty="0"/>
                      </a:p>
                    </p:txBody>
                  </p:sp>
                  <p:sp>
                    <p:nvSpPr>
                      <p:cNvPr id="44" name="文字方塊 43"/>
                      <p:cNvSpPr txBox="1"/>
                      <p:nvPr/>
                    </p:nvSpPr>
                    <p:spPr bwMode="auto">
                      <a:xfrm>
                        <a:off x="2746013" y="4027779"/>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45" name="文字方塊 44"/>
                      <p:cNvSpPr txBox="1"/>
                      <p:nvPr/>
                    </p:nvSpPr>
                    <p:spPr bwMode="auto">
                      <a:xfrm>
                        <a:off x="3563018" y="5456844"/>
                        <a:ext cx="555463" cy="368145"/>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46" name="文字方塊 45"/>
                      <p:cNvSpPr txBox="1"/>
                      <p:nvPr/>
                    </p:nvSpPr>
                    <p:spPr bwMode="auto">
                      <a:xfrm>
                        <a:off x="4048652" y="5467951"/>
                        <a:ext cx="555463" cy="369732"/>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cxnSp>
                    <p:nvCxnSpPr>
                      <p:cNvPr id="47" name="直線接點 46"/>
                      <p:cNvCxnSpPr/>
                      <p:nvPr/>
                    </p:nvCxnSpPr>
                    <p:spPr bwMode="auto">
                      <a:xfrm flipH="1">
                        <a:off x="3123410"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bwMode="auto">
                    <a:xfrm>
                      <a:off x="5403981" y="5474298"/>
                      <a:ext cx="1640996" cy="369732"/>
                    </a:xfrm>
                    <a:prstGeom prst="rect">
                      <a:avLst/>
                    </a:prstGeom>
                    <a:noFill/>
                  </p:spPr>
                  <p:txBody>
                    <a:bodyPr>
                      <a:spAutoFit/>
                    </a:bodyPr>
                    <a:lstStyle/>
                    <a:p>
                      <a:pPr marL="87313" indent="-87313">
                        <a:defRPr/>
                      </a:pPr>
                      <a:r>
                        <a:rPr lang="en-US" altLang="zh-HK" dirty="0"/>
                        <a:t> (units / period) </a:t>
                      </a:r>
                      <a:endParaRPr lang="zh-HK" altLang="en-US" dirty="0"/>
                    </a:p>
                  </p:txBody>
                </p:sp>
              </p:grpSp>
              <p:cxnSp>
                <p:nvCxnSpPr>
                  <p:cNvPr id="25" name="直線接點 24"/>
                  <p:cNvCxnSpPr/>
                  <p:nvPr/>
                </p:nvCxnSpPr>
                <p:spPr>
                  <a:xfrm flipV="1">
                    <a:off x="1218492" y="2983558"/>
                    <a:ext cx="609534"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2331209" y="3240686"/>
                    <a:ext cx="0" cy="12792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V="1">
                    <a:off x="1202619" y="3240686"/>
                    <a:ext cx="107620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828026" y="3035935"/>
                    <a:ext cx="0" cy="140627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2002633" y="4710444"/>
                    <a:ext cx="187305"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804715" y="2980482"/>
                    <a:ext cx="0" cy="236495"/>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a:off x="2029617" y="2923244"/>
                    <a:ext cx="265085" cy="144436"/>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32" name="橢圓 31"/>
                  <p:cNvSpPr/>
                  <p:nvPr/>
                </p:nvSpPr>
                <p:spPr bwMode="auto">
                  <a:xfrm>
                    <a:off x="1150236" y="2932767"/>
                    <a:ext cx="103177"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3" name="橢圓 32"/>
                  <p:cNvSpPr/>
                  <p:nvPr/>
                </p:nvSpPr>
                <p:spPr bwMode="auto">
                  <a:xfrm>
                    <a:off x="1799454" y="2923244"/>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4" name="橢圓 33"/>
                  <p:cNvSpPr/>
                  <p:nvPr/>
                </p:nvSpPr>
                <p:spPr bwMode="auto">
                  <a:xfrm>
                    <a:off x="1799454" y="4400937"/>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19" name="橢圓 18"/>
              <p:cNvSpPr/>
              <p:nvPr/>
            </p:nvSpPr>
            <p:spPr bwMode="auto">
              <a:xfrm>
                <a:off x="4904183" y="3858082"/>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0" name="橢圓 19"/>
              <p:cNvSpPr/>
              <p:nvPr/>
            </p:nvSpPr>
            <p:spPr bwMode="auto">
              <a:xfrm>
                <a:off x="6028012" y="3848559"/>
                <a:ext cx="103176"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1" name="橢圓 20"/>
              <p:cNvSpPr/>
              <p:nvPr/>
            </p:nvSpPr>
            <p:spPr bwMode="auto">
              <a:xfrm>
                <a:off x="6040711" y="5077061"/>
                <a:ext cx="103176"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Tree>
    <p:extLst>
      <p:ext uri="{BB962C8B-B14F-4D97-AF65-F5344CB8AC3E}">
        <p14:creationId xmlns:p14="http://schemas.microsoft.com/office/powerpoint/2010/main" val="216534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Task 5.1 (cont’d)  </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4</a:t>
            </a:fld>
            <a:endParaRPr lang="zh-HK" altLang="en-US" dirty="0"/>
          </a:p>
        </p:txBody>
      </p:sp>
      <p:sp>
        <p:nvSpPr>
          <p:cNvPr id="13" name="內容版面配置區 2"/>
          <p:cNvSpPr txBox="1">
            <a:spLocks/>
          </p:cNvSpPr>
          <p:nvPr/>
        </p:nvSpPr>
        <p:spPr>
          <a:xfrm>
            <a:off x="457200" y="1196752"/>
            <a:ext cx="8229600" cy="1200329"/>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tabLst>
                <a:tab pos="361950" algn="l"/>
              </a:tabLst>
            </a:pPr>
            <a:r>
              <a:rPr lang="en-US" altLang="zh-HK" dirty="0"/>
              <a:t>1.	What does the law of demand state? Are Paul’s 	</a:t>
            </a:r>
            <a:r>
              <a:rPr lang="en-US" altLang="zh-HK" dirty="0" err="1"/>
              <a:t>behaviours</a:t>
            </a:r>
            <a:r>
              <a:rPr lang="en-US" altLang="zh-HK" dirty="0"/>
              <a:t> consistent with the law of demand? What 	about Susie?</a:t>
            </a:r>
          </a:p>
        </p:txBody>
      </p:sp>
      <p:sp>
        <p:nvSpPr>
          <p:cNvPr id="17" name="文字方塊 16"/>
          <p:cNvSpPr txBox="1"/>
          <p:nvPr/>
        </p:nvSpPr>
        <p:spPr>
          <a:xfrm>
            <a:off x="827584" y="2426112"/>
            <a:ext cx="7848872" cy="1200329"/>
          </a:xfrm>
          <a:prstGeom prst="rect">
            <a:avLst/>
          </a:prstGeom>
          <a:noFill/>
        </p:spPr>
        <p:txBody>
          <a:bodyPr wrap="square" rtlCol="0">
            <a:spAutoFit/>
          </a:bodyPr>
          <a:lstStyle/>
          <a:p>
            <a:pPr>
              <a:spcBef>
                <a:spcPts val="564"/>
              </a:spcBef>
            </a:pP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The law of demand states that the lower (higher) the price of a good, the greater (smaller) its quantity demanded, other factors being constant.</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564454418"/>
              </p:ext>
            </p:extLst>
          </p:nvPr>
        </p:nvGraphicFramePr>
        <p:xfrm>
          <a:off x="1331640" y="3789040"/>
          <a:ext cx="6096000" cy="1371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endParaRPr lang="zh-HK" altLang="en-US" sz="240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tLang="zh-HK" sz="2400" b="0" dirty="0">
                          <a:ln>
                            <a:noFill/>
                          </a:ln>
                          <a:solidFill>
                            <a:srgbClr val="FF0000"/>
                          </a:solidFill>
                        </a:rPr>
                        <a:t>Cokes</a:t>
                      </a:r>
                      <a:endParaRPr lang="zh-HK" altLang="en-US" sz="2400" b="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tLang="zh-HK" sz="2400" b="0" dirty="0">
                          <a:ln>
                            <a:noFill/>
                          </a:ln>
                          <a:solidFill>
                            <a:srgbClr val="FF0000"/>
                          </a:solidFill>
                        </a:rPr>
                        <a:t>Potato chips</a:t>
                      </a:r>
                      <a:endParaRPr lang="zh-HK" altLang="en-US" sz="2400" b="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GB" altLang="zh-HK" sz="2400" dirty="0">
                          <a:ln>
                            <a:noFill/>
                          </a:ln>
                          <a:solidFill>
                            <a:srgbClr val="FF0000"/>
                          </a:solidFill>
                        </a:rPr>
                        <a:t>Paul</a:t>
                      </a:r>
                      <a:endParaRPr lang="zh-HK" altLang="en-US" sz="240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tLang="zh-HK" sz="2400" dirty="0">
                          <a:ln>
                            <a:noFill/>
                          </a:ln>
                          <a:solidFill>
                            <a:srgbClr val="FF0000"/>
                          </a:solidFill>
                        </a:rPr>
                        <a:t>Consistent</a:t>
                      </a:r>
                      <a:endParaRPr lang="zh-HK" altLang="en-US" sz="240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tLang="zh-HK" sz="2400" dirty="0">
                          <a:ln>
                            <a:noFill/>
                          </a:ln>
                          <a:solidFill>
                            <a:srgbClr val="FF0000"/>
                          </a:solidFill>
                        </a:rPr>
                        <a:t>Consistent</a:t>
                      </a:r>
                      <a:endParaRPr lang="zh-HK" altLang="en-US" sz="240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GB" altLang="zh-HK" sz="2400" dirty="0">
                          <a:ln>
                            <a:noFill/>
                          </a:ln>
                          <a:solidFill>
                            <a:srgbClr val="FF0000"/>
                          </a:solidFill>
                        </a:rPr>
                        <a:t>Susie</a:t>
                      </a:r>
                      <a:endParaRPr lang="zh-HK" altLang="en-US" sz="240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altLang="zh-HK" sz="2400" dirty="0">
                          <a:ln>
                            <a:noFill/>
                          </a:ln>
                          <a:solidFill>
                            <a:srgbClr val="FF0000"/>
                          </a:solidFill>
                        </a:rPr>
                        <a:t>Inconsistent</a:t>
                      </a:r>
                      <a:endParaRPr lang="zh-HK" altLang="en-US" sz="240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400" dirty="0">
                          <a:ln>
                            <a:noFill/>
                          </a:ln>
                          <a:solidFill>
                            <a:srgbClr val="FF0000"/>
                          </a:solidFill>
                        </a:rPr>
                        <a:t>Consistent</a:t>
                      </a:r>
                      <a:endParaRPr lang="zh-HK" altLang="en-US" sz="240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5414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1BFC126-6114-4209-A9DD-C226158D7A2E}" type="slidenum">
              <a:rPr lang="zh-HK" altLang="en-US" smtClean="0"/>
              <a:pPr/>
              <a:t>40</a:t>
            </a:fld>
            <a:endParaRPr lang="zh-HK" altLang="en-US" dirty="0"/>
          </a:p>
        </p:txBody>
      </p:sp>
      <p:sp>
        <p:nvSpPr>
          <p:cNvPr id="4" name="標題 3"/>
          <p:cNvSpPr>
            <a:spLocks noGrp="1"/>
          </p:cNvSpPr>
          <p:nvPr>
            <p:ph type="title"/>
          </p:nvPr>
        </p:nvSpPr>
        <p:spPr/>
        <p:txBody>
          <a:bodyPr/>
          <a:lstStyle/>
          <a:p>
            <a:r>
              <a:rPr lang="en-US" altLang="zh-HK" sz="3200" dirty="0"/>
              <a:t>C.	The effects of price elasticity of demand on total revenue</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r>
              <a:rPr lang="en-US" altLang="zh-HK" dirty="0"/>
              <a:t>1.	When demand is elastic (E</a:t>
            </a:r>
            <a:r>
              <a:rPr lang="en-US" altLang="zh-HK" baseline="-25000" dirty="0"/>
              <a:t>d</a:t>
            </a:r>
            <a:r>
              <a:rPr lang="en-US" altLang="zh-HK" dirty="0"/>
              <a:t> &gt; 1)</a:t>
            </a:r>
            <a:endParaRPr lang="zh-HK" altLang="en-US" dirty="0"/>
          </a:p>
        </p:txBody>
      </p:sp>
      <p:sp>
        <p:nvSpPr>
          <p:cNvPr id="7" name="內容版面配置區 5"/>
          <p:cNvSpPr txBox="1">
            <a:spLocks/>
          </p:cNvSpPr>
          <p:nvPr/>
        </p:nvSpPr>
        <p:spPr>
          <a:xfrm>
            <a:off x="468296" y="1628800"/>
            <a:ext cx="6768000" cy="2359071"/>
          </a:xfrm>
          <a:prstGeom prst="rect">
            <a:avLst/>
          </a:prstGeom>
          <a:solidFill>
            <a:schemeClr val="accent3">
              <a:lumMod val="20000"/>
              <a:lumOff val="80000"/>
            </a:schemeClr>
          </a:solidFill>
          <a:ln w="34925">
            <a:noFill/>
            <a:prstDash val="dash"/>
          </a:ln>
        </p:spPr>
        <p:txBody>
          <a:bodyPr vert="horz" wrap="square" lIns="91440" tIns="144000" rIns="91440" bIns="14400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Therefore, in the case of </a:t>
            </a:r>
            <a:r>
              <a:rPr lang="en-US" altLang="zh-HK" b="1" dirty="0"/>
              <a:t>elastic demand</a:t>
            </a:r>
            <a:r>
              <a:rPr lang="en-US" altLang="zh-HK" dirty="0"/>
              <a:t>, </a:t>
            </a:r>
          </a:p>
          <a:p>
            <a:pPr marL="342900" indent="-342900">
              <a:buFont typeface="Arial" panose="020B0604020202020204" pitchFamily="34" charset="0"/>
              <a:buChar char="•"/>
            </a:pPr>
            <a:r>
              <a:rPr lang="en-US" altLang="zh-HK" dirty="0"/>
              <a:t>when the price of a good </a:t>
            </a:r>
            <a:r>
              <a:rPr lang="en-US" altLang="zh-HK" dirty="0">
                <a:sym typeface="Wingdings 3"/>
              </a:rPr>
              <a:t></a:t>
            </a:r>
            <a:r>
              <a:rPr lang="en-US" altLang="zh-HK" b="1" dirty="0">
                <a:sym typeface="Wingdings 3"/>
              </a:rPr>
              <a:t> </a:t>
            </a:r>
            <a:r>
              <a:rPr lang="en-US" altLang="zh-HK" dirty="0">
                <a:sym typeface="Wingdings" panose="05000000000000000000" pitchFamily="2" charset="2"/>
              </a:rPr>
              <a:t> </a:t>
            </a:r>
            <a:r>
              <a:rPr lang="en-US" altLang="zh-HK" dirty="0"/>
              <a:t>TR </a:t>
            </a:r>
            <a:r>
              <a:rPr lang="en-US" altLang="zh-HK" dirty="0">
                <a:sym typeface="Wingdings 3"/>
              </a:rPr>
              <a:t></a:t>
            </a:r>
          </a:p>
          <a:p>
            <a:pPr marL="342900" indent="-342900">
              <a:buFont typeface="Arial" panose="020B0604020202020204" pitchFamily="34" charset="0"/>
              <a:buChar char="•"/>
            </a:pPr>
            <a:r>
              <a:rPr lang="en-US" altLang="zh-HK" dirty="0"/>
              <a:t>when the price of a good </a:t>
            </a:r>
            <a:r>
              <a:rPr lang="en-US" altLang="zh-HK" dirty="0">
                <a:sym typeface="Wingdings 3"/>
              </a:rPr>
              <a:t></a:t>
            </a:r>
            <a:r>
              <a:rPr lang="en-US" altLang="zh-HK" b="1" dirty="0">
                <a:sym typeface="Wingdings 3"/>
              </a:rPr>
              <a:t> </a:t>
            </a:r>
            <a:r>
              <a:rPr lang="en-US" altLang="zh-HK" dirty="0">
                <a:sym typeface="Wingdings" panose="05000000000000000000" pitchFamily="2" charset="2"/>
              </a:rPr>
              <a:t> </a:t>
            </a:r>
            <a:r>
              <a:rPr lang="en-US" altLang="zh-HK" dirty="0"/>
              <a:t>TR </a:t>
            </a:r>
            <a:r>
              <a:rPr lang="en-US" altLang="zh-HK" dirty="0">
                <a:sym typeface="Wingdings 3"/>
              </a:rPr>
              <a:t></a:t>
            </a:r>
          </a:p>
          <a:p>
            <a:r>
              <a:rPr lang="en-US" altLang="zh-HK" dirty="0"/>
              <a:t>The price change causes TR to change in the </a:t>
            </a:r>
            <a:r>
              <a:rPr lang="en-US" altLang="zh-HK" b="1" dirty="0"/>
              <a:t>opposite direction</a:t>
            </a:r>
            <a:r>
              <a:rPr lang="en-US" altLang="zh-HK" dirty="0"/>
              <a:t>.</a:t>
            </a:r>
            <a:endParaRPr lang="zh-HK" altLang="en-US" dirty="0"/>
          </a:p>
        </p:txBody>
      </p:sp>
    </p:spTree>
    <p:extLst>
      <p:ext uri="{BB962C8B-B14F-4D97-AF65-F5344CB8AC3E}">
        <p14:creationId xmlns:p14="http://schemas.microsoft.com/office/powerpoint/2010/main" val="278329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628800"/>
            <a:ext cx="8229600" cy="1643527"/>
          </a:xfrm>
        </p:spPr>
        <p:txBody>
          <a:bodyPr/>
          <a:lstStyle/>
          <a:p>
            <a:r>
              <a:rPr lang="en-GB" altLang="zh-HK" b="1" dirty="0">
                <a:solidFill>
                  <a:srgbClr val="0070C0"/>
                </a:solidFill>
              </a:rPr>
              <a:t>Numerical example</a:t>
            </a:r>
          </a:p>
          <a:p>
            <a:r>
              <a:rPr lang="en-US" altLang="zh-HK" dirty="0"/>
              <a:t>Suppose the demand elasticity of potato chips is 2. The effects of a change in price of 10% on the quantity demanded and total revenue are:</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41</a:t>
            </a:fld>
            <a:endParaRPr lang="zh-HK" altLang="en-US" dirty="0"/>
          </a:p>
        </p:txBody>
      </p:sp>
      <p:sp>
        <p:nvSpPr>
          <p:cNvPr id="4" name="標題 3"/>
          <p:cNvSpPr>
            <a:spLocks noGrp="1"/>
          </p:cNvSpPr>
          <p:nvPr>
            <p:ph type="title"/>
          </p:nvPr>
        </p:nvSpPr>
        <p:spPr/>
        <p:txBody>
          <a:bodyPr/>
          <a:lstStyle/>
          <a:p>
            <a:r>
              <a:rPr lang="en-US" altLang="zh-HK" sz="3200" dirty="0"/>
              <a:t>C.	The effects of price elasticity of demand on total revenue</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r>
              <a:rPr lang="en-US" altLang="zh-HK" dirty="0"/>
              <a:t>1.	When demand is elastic (E</a:t>
            </a:r>
            <a:r>
              <a:rPr lang="en-US" altLang="zh-HK" baseline="-25000" dirty="0"/>
              <a:t>d</a:t>
            </a:r>
            <a:r>
              <a:rPr lang="en-US" altLang="zh-HK" dirty="0"/>
              <a:t> &gt; 1)</a:t>
            </a:r>
            <a:endParaRPr lang="zh-HK" altLang="en-US" dirty="0"/>
          </a:p>
        </p:txBody>
      </p:sp>
      <p:graphicFrame>
        <p:nvGraphicFramePr>
          <p:cNvPr id="6" name="表格 5"/>
          <p:cNvGraphicFramePr>
            <a:graphicFrameLocks noGrp="1"/>
          </p:cNvGraphicFramePr>
          <p:nvPr>
            <p:extLst>
              <p:ext uri="{D42A27DB-BD31-4B8C-83A1-F6EECF244321}">
                <p14:modId xmlns:p14="http://schemas.microsoft.com/office/powerpoint/2010/main" val="2571139265"/>
              </p:ext>
            </p:extLst>
          </p:nvPr>
        </p:nvGraphicFramePr>
        <p:xfrm>
          <a:off x="1763688" y="3356992"/>
          <a:ext cx="6120681" cy="1798320"/>
        </p:xfrm>
        <a:graphic>
          <a:graphicData uri="http://schemas.openxmlformats.org/drawingml/2006/table">
            <a:tbl>
              <a:tblPr firstRow="1" bandRow="1">
                <a:tableStyleId>{5C22544A-7EE6-4342-B048-85BDC9FD1C3A}</a:tableStyleId>
              </a:tblPr>
              <a:tblGrid>
                <a:gridCol w="2040227">
                  <a:extLst>
                    <a:ext uri="{9D8B030D-6E8A-4147-A177-3AD203B41FA5}">
                      <a16:colId xmlns:a16="http://schemas.microsoft.com/office/drawing/2014/main" val="20000"/>
                    </a:ext>
                  </a:extLst>
                </a:gridCol>
                <a:gridCol w="2040227">
                  <a:extLst>
                    <a:ext uri="{9D8B030D-6E8A-4147-A177-3AD203B41FA5}">
                      <a16:colId xmlns:a16="http://schemas.microsoft.com/office/drawing/2014/main" val="20001"/>
                    </a:ext>
                  </a:extLst>
                </a:gridCol>
                <a:gridCol w="2040227">
                  <a:extLst>
                    <a:ext uri="{9D8B030D-6E8A-4147-A177-3AD203B41FA5}">
                      <a16:colId xmlns:a16="http://schemas.microsoft.com/office/drawing/2014/main" val="20002"/>
                    </a:ext>
                  </a:extLst>
                </a:gridCol>
              </a:tblGrid>
              <a:tr h="370840">
                <a:tc>
                  <a:txBody>
                    <a:bodyPr/>
                    <a:lstStyle/>
                    <a:p>
                      <a:pPr algn="ctr"/>
                      <a:r>
                        <a:rPr lang="en-GB" altLang="zh-HK" sz="2000" dirty="0">
                          <a:solidFill>
                            <a:schemeClr val="tx1"/>
                          </a:solidFill>
                          <a:latin typeface="+mn-lt"/>
                          <a:cs typeface="Arial" panose="020B0604020202020204" pitchFamily="34" charset="0"/>
                        </a:rPr>
                        <a:t>%</a:t>
                      </a:r>
                      <a:r>
                        <a:rPr lang="el-GR" altLang="zh-HK" sz="2000" dirty="0">
                          <a:solidFill>
                            <a:schemeClr val="tx1"/>
                          </a:solidFill>
                          <a:latin typeface="+mn-lt"/>
                          <a:cs typeface="Arial" panose="020B0604020202020204" pitchFamily="34" charset="0"/>
                        </a:rPr>
                        <a:t>Δ</a:t>
                      </a:r>
                      <a:r>
                        <a:rPr lang="en-GB" altLang="zh-HK" sz="2000" dirty="0">
                          <a:solidFill>
                            <a:schemeClr val="tx1"/>
                          </a:solidFill>
                          <a:latin typeface="+mn-lt"/>
                          <a:cs typeface="Arial" panose="020B0604020202020204" pitchFamily="34" charset="0"/>
                        </a:rPr>
                        <a:t>P</a:t>
                      </a:r>
                      <a:endParaRPr lang="zh-HK" altLang="en-US" sz="2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000" dirty="0">
                          <a:solidFill>
                            <a:schemeClr val="tx1"/>
                          </a:solidFill>
                          <a:latin typeface="+mn-lt"/>
                          <a:cs typeface="Arial" panose="020B0604020202020204" pitchFamily="34" charset="0"/>
                        </a:rPr>
                        <a:t>%</a:t>
                      </a:r>
                      <a:r>
                        <a:rPr lang="el-GR" altLang="zh-HK" sz="2000" dirty="0">
                          <a:solidFill>
                            <a:schemeClr val="tx1"/>
                          </a:solidFill>
                          <a:latin typeface="+mn-lt"/>
                          <a:cs typeface="Arial" panose="020B0604020202020204" pitchFamily="34" charset="0"/>
                        </a:rPr>
                        <a:t>Δ</a:t>
                      </a:r>
                      <a:r>
                        <a:rPr lang="en-GB" altLang="zh-HK" sz="2000" dirty="0" err="1">
                          <a:solidFill>
                            <a:schemeClr val="tx1"/>
                          </a:solidFill>
                          <a:latin typeface="+mn-lt"/>
                          <a:cs typeface="Arial" panose="020B0604020202020204" pitchFamily="34" charset="0"/>
                        </a:rPr>
                        <a:t>Q</a:t>
                      </a:r>
                      <a:r>
                        <a:rPr lang="en-GB" altLang="zh-HK" sz="2000" baseline="-25000" dirty="0" err="1">
                          <a:solidFill>
                            <a:schemeClr val="tx1"/>
                          </a:solidFill>
                          <a:latin typeface="+mn-lt"/>
                          <a:cs typeface="Arial" panose="020B0604020202020204" pitchFamily="34" charset="0"/>
                        </a:rPr>
                        <a:t>d</a:t>
                      </a:r>
                      <a:endParaRPr lang="zh-HK" altLang="en-US" sz="2000" baseline="-25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000" dirty="0">
                          <a:solidFill>
                            <a:schemeClr val="tx1"/>
                          </a:solidFill>
                          <a:latin typeface="+mn-lt"/>
                          <a:cs typeface="Arial" panose="020B0604020202020204" pitchFamily="34" charset="0"/>
                        </a:rPr>
                        <a:t>Change in TR</a:t>
                      </a:r>
                      <a:endParaRPr lang="zh-HK" altLang="en-US" sz="2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algn="ctr"/>
                      <a:r>
                        <a:rPr lang="en-US" altLang="zh-HK" sz="2000" b="0" dirty="0">
                          <a:solidFill>
                            <a:schemeClr val="tx1"/>
                          </a:solidFill>
                          <a:latin typeface="+mn-lt"/>
                          <a:cs typeface="Arial" panose="020B0604020202020204" pitchFamily="34" charset="0"/>
                        </a:rPr>
                        <a:t>+10% (Increase)</a:t>
                      </a:r>
                    </a:p>
                    <a:p>
                      <a:pPr algn="ct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Gain in TR</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2000" b="0" dirty="0">
                          <a:solidFill>
                            <a:schemeClr val="tx1"/>
                          </a:solidFill>
                          <a:latin typeface="+mn-lt"/>
                          <a:cs typeface="Arial" panose="020B0604020202020204" pitchFamily="34" charset="0"/>
                        </a:rPr>
                        <a:t>–20% (Decrease)</a:t>
                      </a:r>
                    </a:p>
                    <a:p>
                      <a:pPr algn="ct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Loss in TR</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GB" altLang="zh-HK" sz="2000" b="0" i="0" u="none" strike="noStrike" kern="1200" baseline="0" dirty="0">
                          <a:solidFill>
                            <a:schemeClr val="dk1"/>
                          </a:solidFill>
                          <a:latin typeface="+mn-lt"/>
                          <a:ea typeface="+mn-ea"/>
                          <a:cs typeface="+mn-cs"/>
                        </a:rPr>
                        <a:t>TR </a:t>
                      </a:r>
                      <a:r>
                        <a:rPr lang="en-US" altLang="zh-HK" sz="2000" dirty="0">
                          <a:latin typeface="+mn-lt"/>
                          <a:sym typeface="Wingdings 3"/>
                        </a:rPr>
                        <a:t></a:t>
                      </a:r>
                      <a:endParaRPr lang="en-GB" altLang="zh-HK" sz="2000" b="0" i="0" u="none" strike="noStrike" kern="1200" baseline="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000" b="0" i="0" u="none" strike="noStrike" kern="1200" baseline="0" dirty="0">
                          <a:solidFill>
                            <a:schemeClr val="dk1"/>
                          </a:solidFill>
                          <a:latin typeface="+mn-lt"/>
                          <a:ea typeface="+mn-ea"/>
                          <a:cs typeface="+mn-cs"/>
                        </a:rPr>
                        <a:t>(</a:t>
                      </a:r>
                      <a:r>
                        <a:rPr lang="zh-HK" altLang="en-US" sz="2000" b="1" i="0" kern="1200" dirty="0">
                          <a:solidFill>
                            <a:schemeClr val="dk1"/>
                          </a:solidFill>
                          <a:effectLst/>
                          <a:latin typeface="+mn-lt"/>
                          <a:ea typeface="+mn-ea"/>
                          <a:cs typeface="+mn-cs"/>
                        </a:rPr>
                        <a:t>∵ </a:t>
                      </a:r>
                      <a:r>
                        <a:rPr lang="en-GB" altLang="zh-HK" sz="2000" b="0" i="0" u="none" strike="noStrike" kern="1200" baseline="0" dirty="0">
                          <a:solidFill>
                            <a:schemeClr val="dk1"/>
                          </a:solidFill>
                          <a:latin typeface="+mn-lt"/>
                          <a:ea typeface="+mn-ea"/>
                          <a:cs typeface="+mn-cs"/>
                        </a:rPr>
                        <a:t>Gain &lt; Loss)</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ctr"/>
                      <a:r>
                        <a:rPr lang="en-GB" altLang="zh-HK" sz="2000" b="0" i="0" u="none" strike="noStrike" kern="1200" baseline="0" dirty="0">
                          <a:solidFill>
                            <a:schemeClr val="dk1"/>
                          </a:solidFill>
                          <a:latin typeface="+mn-lt"/>
                          <a:ea typeface="+mn-ea"/>
                          <a:cs typeface="+mn-cs"/>
                        </a:rPr>
                        <a:t>–10% (Decrease)</a:t>
                      </a:r>
                    </a:p>
                    <a:p>
                      <a:pPr algn="ctr"/>
                      <a:r>
                        <a:rPr lang="en-US" altLang="zh-HK" sz="2000" dirty="0">
                          <a:latin typeface="+mn-lt"/>
                          <a:sym typeface="Wingdings" panose="05000000000000000000" pitchFamily="2" charset="2"/>
                        </a:rPr>
                        <a:t></a:t>
                      </a:r>
                      <a:r>
                        <a:rPr lang="en-GB" altLang="zh-HK" sz="2000" b="0" i="0" u="none" strike="noStrike" kern="1200" baseline="0" dirty="0">
                          <a:solidFill>
                            <a:schemeClr val="dk1"/>
                          </a:solidFill>
                          <a:latin typeface="+mn-lt"/>
                          <a:ea typeface="+mn-ea"/>
                          <a:cs typeface="+mn-cs"/>
                        </a:rPr>
                        <a:t> Loss in TR</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GB" altLang="zh-HK" sz="2000" b="0" i="0" u="none" strike="noStrike" kern="1200" baseline="0" dirty="0">
                          <a:solidFill>
                            <a:schemeClr val="dk1"/>
                          </a:solidFill>
                          <a:latin typeface="+mn-lt"/>
                          <a:ea typeface="+mn-ea"/>
                          <a:cs typeface="+mn-cs"/>
                        </a:rPr>
                        <a:t>+20% (Increase)</a:t>
                      </a:r>
                    </a:p>
                    <a:p>
                      <a:pPr algn="ctr"/>
                      <a:r>
                        <a:rPr lang="en-US" altLang="zh-HK" sz="2000" dirty="0">
                          <a:latin typeface="+mn-lt"/>
                          <a:sym typeface="Wingdings" panose="05000000000000000000" pitchFamily="2" charset="2"/>
                        </a:rPr>
                        <a:t></a:t>
                      </a:r>
                      <a:r>
                        <a:rPr lang="en-GB" altLang="zh-HK" sz="2000" b="0" i="0" u="none" strike="noStrike" kern="1200" baseline="0" dirty="0">
                          <a:solidFill>
                            <a:schemeClr val="dk1"/>
                          </a:solidFill>
                          <a:latin typeface="+mn-lt"/>
                          <a:ea typeface="+mn-ea"/>
                          <a:cs typeface="+mn-cs"/>
                        </a:rPr>
                        <a:t> Gain in TR</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GB" altLang="zh-HK" sz="2000" b="0" i="0" u="none" strike="noStrike" kern="1200" baseline="0" dirty="0">
                          <a:solidFill>
                            <a:schemeClr val="dk1"/>
                          </a:solidFill>
                          <a:latin typeface="+mn-lt"/>
                          <a:ea typeface="+mn-ea"/>
                          <a:cs typeface="+mn-cs"/>
                        </a:rPr>
                        <a:t>TR </a:t>
                      </a:r>
                      <a:r>
                        <a:rPr lang="en-US" altLang="zh-HK" sz="2000" dirty="0">
                          <a:latin typeface="+mn-lt"/>
                          <a:sym typeface="Wingdings 3"/>
                        </a:rPr>
                        <a:t></a:t>
                      </a:r>
                      <a:endParaRPr lang="en-GB" altLang="zh-HK" sz="2000" b="0" i="0" u="none" strike="noStrike" kern="1200" baseline="0" dirty="0">
                        <a:solidFill>
                          <a:schemeClr val="dk1"/>
                        </a:solidFill>
                        <a:latin typeface="+mn-lt"/>
                        <a:ea typeface="+mn-ea"/>
                        <a:cs typeface="+mn-cs"/>
                      </a:endParaRPr>
                    </a:p>
                    <a:p>
                      <a:pPr algn="ctr"/>
                      <a:r>
                        <a:rPr lang="en-GB" altLang="zh-HK" sz="2000" b="0" i="0" u="none" strike="noStrike" kern="1200" baseline="0" dirty="0">
                          <a:solidFill>
                            <a:schemeClr val="dk1"/>
                          </a:solidFill>
                          <a:latin typeface="+mn-lt"/>
                          <a:ea typeface="+mn-ea"/>
                          <a:cs typeface="+mn-cs"/>
                        </a:rPr>
                        <a:t>(</a:t>
                      </a:r>
                      <a:r>
                        <a:rPr lang="zh-HK" altLang="en-US" sz="2000" b="1" i="0" kern="1200" dirty="0">
                          <a:solidFill>
                            <a:schemeClr val="dk1"/>
                          </a:solidFill>
                          <a:effectLst/>
                          <a:latin typeface="+mn-lt"/>
                          <a:ea typeface="+mn-ea"/>
                          <a:cs typeface="+mn-cs"/>
                        </a:rPr>
                        <a:t>∵</a:t>
                      </a:r>
                      <a:r>
                        <a:rPr lang="en-GB" altLang="zh-HK" sz="2000" b="0" i="0" u="none" strike="noStrike" kern="1200" baseline="0" dirty="0">
                          <a:solidFill>
                            <a:schemeClr val="dk1"/>
                          </a:solidFill>
                          <a:latin typeface="+mn-lt"/>
                          <a:ea typeface="+mn-ea"/>
                          <a:cs typeface="+mn-cs"/>
                        </a:rPr>
                        <a:t>Loss &lt; Gain)</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7" name="內容版面配置區 1"/>
          <p:cNvSpPr txBox="1">
            <a:spLocks/>
          </p:cNvSpPr>
          <p:nvPr/>
        </p:nvSpPr>
        <p:spPr>
          <a:xfrm>
            <a:off x="457200" y="5260441"/>
            <a:ext cx="8229600" cy="904863"/>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4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b="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When P </a:t>
            </a:r>
            <a:r>
              <a:rPr lang="en-US" altLang="zh-HK" dirty="0">
                <a:sym typeface="Wingdings 3"/>
              </a:rPr>
              <a:t> </a:t>
            </a:r>
            <a:r>
              <a:rPr lang="en-US" altLang="zh-HK" dirty="0"/>
              <a:t>by 10%, </a:t>
            </a:r>
            <a:r>
              <a:rPr lang="en-US" altLang="zh-HK" kern="0" dirty="0" err="1">
                <a:cs typeface="Times New Roman"/>
                <a:sym typeface="Wingdings 2" pitchFamily="18" charset="2"/>
              </a:rPr>
              <a:t>Q</a:t>
            </a:r>
            <a:r>
              <a:rPr lang="en-US" altLang="zh-HK" kern="0" baseline="-25000" dirty="0" err="1">
                <a:cs typeface="Times New Roman"/>
                <a:sym typeface="Wingdings 2" pitchFamily="18" charset="2"/>
              </a:rPr>
              <a:t>d</a:t>
            </a:r>
            <a:r>
              <a:rPr lang="en-US" altLang="zh-HK" kern="0" dirty="0">
                <a:cs typeface="Times New Roman"/>
                <a:sym typeface="Wingdings 2" pitchFamily="18" charset="2"/>
              </a:rPr>
              <a:t> </a:t>
            </a:r>
            <a:r>
              <a:rPr lang="en-US" altLang="zh-HK" dirty="0"/>
              <a:t>will </a:t>
            </a:r>
            <a:r>
              <a:rPr lang="en-US" altLang="zh-HK" dirty="0">
                <a:sym typeface="Wingdings 3"/>
              </a:rPr>
              <a:t></a:t>
            </a:r>
            <a:r>
              <a:rPr lang="en-US" altLang="zh-HK" dirty="0"/>
              <a:t> by 20% and TR will </a:t>
            </a:r>
            <a:r>
              <a:rPr lang="en-US" altLang="zh-HK" dirty="0">
                <a:sym typeface="Wingdings 3"/>
              </a:rPr>
              <a:t></a:t>
            </a:r>
            <a:r>
              <a:rPr lang="en-US" altLang="zh-HK" dirty="0"/>
              <a:t> </a:t>
            </a:r>
          </a:p>
          <a:p>
            <a:pPr>
              <a:tabLst>
                <a:tab pos="355600" algn="l"/>
              </a:tabLst>
            </a:pPr>
            <a:r>
              <a:rPr lang="en-US" altLang="zh-HK" dirty="0">
                <a:sym typeface="Wingdings" panose="05000000000000000000" pitchFamily="2" charset="2"/>
              </a:rPr>
              <a:t>	TR decreases with the increase in price.</a:t>
            </a:r>
            <a:endParaRPr lang="zh-HK" altLang="en-US" dirty="0"/>
          </a:p>
        </p:txBody>
      </p:sp>
    </p:spTree>
    <p:extLst>
      <p:ext uri="{BB962C8B-B14F-4D97-AF65-F5344CB8AC3E}">
        <p14:creationId xmlns:p14="http://schemas.microsoft.com/office/powerpoint/2010/main" val="214681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700808"/>
            <a:ext cx="8229600" cy="2468368"/>
          </a:xfrm>
        </p:spPr>
        <p:txBody>
          <a:bodyPr/>
          <a:lstStyle/>
          <a:p>
            <a:r>
              <a:rPr lang="en-GB" altLang="zh-HK" dirty="0"/>
              <a:t>When E</a:t>
            </a:r>
            <a:r>
              <a:rPr lang="en-GB" altLang="zh-HK" baseline="-25000" dirty="0"/>
              <a:t>d</a:t>
            </a:r>
            <a:r>
              <a:rPr lang="en-GB" altLang="zh-HK" dirty="0"/>
              <a:t> &lt; 1,</a:t>
            </a:r>
          </a:p>
          <a:p>
            <a:pPr>
              <a:spcBef>
                <a:spcPts val="2400"/>
              </a:spcBef>
            </a:pPr>
            <a:r>
              <a:rPr lang="en-US" altLang="zh-HK" dirty="0"/>
              <a:t>If the price of a good </a:t>
            </a:r>
            <a:r>
              <a:rPr lang="en-US" altLang="zh-HK" dirty="0">
                <a:sym typeface="Wingdings 3"/>
              </a:rPr>
              <a:t></a:t>
            </a:r>
            <a:r>
              <a:rPr lang="en-US" altLang="zh-HK" dirty="0"/>
              <a:t>:</a:t>
            </a:r>
          </a:p>
          <a:p>
            <a:pPr marL="342900" indent="-342900">
              <a:buFont typeface="Arial" panose="020B0604020202020204" pitchFamily="34" charset="0"/>
              <a:buChar char="•"/>
            </a:pPr>
            <a:r>
              <a:rPr lang="en-US" altLang="zh-HK" kern="0" dirty="0">
                <a:sym typeface="Wingdings 2" pitchFamily="18" charset="2"/>
              </a:rPr>
              <a:t>%</a:t>
            </a:r>
            <a:r>
              <a:rPr lang="en-US" altLang="zh-HK" dirty="0">
                <a:sym typeface="Wingdings 3"/>
              </a:rPr>
              <a:t></a:t>
            </a:r>
            <a:r>
              <a:rPr lang="en-US" altLang="zh-HK" kern="0" dirty="0">
                <a:cs typeface="Arial"/>
                <a:sym typeface="Wingdings 2" pitchFamily="18" charset="2"/>
              </a:rPr>
              <a:t> </a:t>
            </a:r>
            <a:r>
              <a:rPr lang="en-US" altLang="zh-HK" kern="0" dirty="0">
                <a:cs typeface="Times New Roman"/>
                <a:sym typeface="Wingdings 2" pitchFamily="18" charset="2"/>
              </a:rPr>
              <a:t>in</a:t>
            </a:r>
            <a:r>
              <a:rPr lang="en-US" altLang="zh-HK" kern="0" dirty="0">
                <a:latin typeface="Times New Roman"/>
                <a:cs typeface="Times New Roman"/>
                <a:sym typeface="Wingdings 2" pitchFamily="18" charset="2"/>
              </a:rPr>
              <a:t> </a:t>
            </a:r>
            <a:r>
              <a:rPr lang="en-US" altLang="zh-HK" kern="0" dirty="0" err="1">
                <a:cs typeface="Times New Roman"/>
                <a:sym typeface="Wingdings 2" pitchFamily="18" charset="2"/>
              </a:rPr>
              <a:t>Q</a:t>
            </a:r>
            <a:r>
              <a:rPr lang="en-US" altLang="zh-HK" sz="2800" kern="0" baseline="-25000" dirty="0" err="1">
                <a:cs typeface="Times New Roman"/>
                <a:sym typeface="Wingdings 2" pitchFamily="18" charset="2"/>
              </a:rPr>
              <a:t>d</a:t>
            </a:r>
            <a:r>
              <a:rPr lang="en-US" altLang="zh-HK" kern="0" dirty="0">
                <a:cs typeface="Times New Roman"/>
                <a:sym typeface="Wingdings 2"/>
              </a:rPr>
              <a:t> </a:t>
            </a:r>
            <a:r>
              <a:rPr lang="en-US" altLang="zh-HK" b="1" kern="0" dirty="0">
                <a:solidFill>
                  <a:schemeClr val="accent6">
                    <a:lumMod val="75000"/>
                  </a:schemeClr>
                </a:solidFill>
                <a:cs typeface="Times New Roman"/>
                <a:sym typeface="Wingdings 2"/>
              </a:rPr>
              <a:t>&lt;</a:t>
            </a:r>
            <a:r>
              <a:rPr lang="en-US" altLang="zh-HK" kern="0" dirty="0">
                <a:cs typeface="Times New Roman"/>
                <a:sym typeface="Wingdings 2"/>
              </a:rPr>
              <a:t> %</a:t>
            </a:r>
            <a:r>
              <a:rPr lang="en-US" altLang="zh-HK" dirty="0">
                <a:sym typeface="Wingdings 3"/>
              </a:rPr>
              <a:t></a:t>
            </a:r>
            <a:r>
              <a:rPr lang="en-US" altLang="zh-HK" kern="0" dirty="0">
                <a:cs typeface="Arial"/>
                <a:sym typeface="Wingdings 2" pitchFamily="18" charset="2"/>
              </a:rPr>
              <a:t> </a:t>
            </a:r>
            <a:r>
              <a:rPr lang="en-US" altLang="zh-HK" kern="0" dirty="0">
                <a:cs typeface="Times New Roman"/>
                <a:sym typeface="Wingdings 2" pitchFamily="18" charset="2"/>
              </a:rPr>
              <a:t>in P</a:t>
            </a:r>
            <a:endParaRPr lang="en-US" altLang="zh-HK" dirty="0"/>
          </a:p>
          <a:p>
            <a:pPr marL="342900" indent="-342900">
              <a:buFont typeface="Arial" panose="020B0604020202020204" pitchFamily="34" charset="0"/>
              <a:buChar char="•"/>
            </a:pPr>
            <a:r>
              <a:rPr lang="en-US" altLang="zh-HK" dirty="0"/>
              <a:t>Gain in revenue &lt; Loss in revenue</a:t>
            </a:r>
          </a:p>
          <a:p>
            <a:pPr marL="342900" indent="-342900">
              <a:buFont typeface="Arial" panose="020B0604020202020204" pitchFamily="34" charset="0"/>
              <a:buChar char="•"/>
            </a:pPr>
            <a:r>
              <a:rPr lang="en-US" altLang="zh-HK" dirty="0"/>
              <a:t>TR </a:t>
            </a:r>
            <a:r>
              <a:rPr lang="en-US" altLang="zh-HK" dirty="0">
                <a:sym typeface="Wingdings 3"/>
              </a:rPr>
              <a:t></a:t>
            </a:r>
            <a:endParaRPr lang="en-US" altLang="zh-HK"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42</a:t>
            </a:fld>
            <a:endParaRPr lang="zh-HK" altLang="en-US" dirty="0"/>
          </a:p>
        </p:txBody>
      </p:sp>
      <p:sp>
        <p:nvSpPr>
          <p:cNvPr id="4" name="標題 3"/>
          <p:cNvSpPr>
            <a:spLocks noGrp="1"/>
          </p:cNvSpPr>
          <p:nvPr>
            <p:ph type="title"/>
          </p:nvPr>
        </p:nvSpPr>
        <p:spPr/>
        <p:txBody>
          <a:bodyPr/>
          <a:lstStyle/>
          <a:p>
            <a:r>
              <a:rPr lang="en-US" altLang="zh-HK" sz="3200" dirty="0"/>
              <a:t>C.	The effects of price elasticity of demand on total revenue</a:t>
            </a:r>
            <a:endParaRPr lang="zh-HK" altLang="en-US" sz="3200" dirty="0"/>
          </a:p>
        </p:txBody>
      </p:sp>
      <p:sp>
        <p:nvSpPr>
          <p:cNvPr id="5" name="內容版面配置區 4"/>
          <p:cNvSpPr>
            <a:spLocks noGrp="1"/>
          </p:cNvSpPr>
          <p:nvPr>
            <p:ph idx="13"/>
          </p:nvPr>
        </p:nvSpPr>
        <p:spPr/>
        <p:txBody>
          <a:bodyPr/>
          <a:lstStyle/>
          <a:p>
            <a:r>
              <a:rPr lang="en-US" altLang="zh-HK" dirty="0"/>
              <a:t>2.	When demand is inelastic (E</a:t>
            </a:r>
            <a:r>
              <a:rPr lang="en-US" altLang="zh-HK" baseline="-25000" dirty="0"/>
              <a:t>d</a:t>
            </a:r>
            <a:r>
              <a:rPr lang="en-US" altLang="zh-HK" dirty="0"/>
              <a:t> &lt; 1)</a:t>
            </a:r>
            <a:endParaRPr lang="zh-HK" altLang="en-US" dirty="0"/>
          </a:p>
        </p:txBody>
      </p:sp>
      <p:grpSp>
        <p:nvGrpSpPr>
          <p:cNvPr id="6" name="群組 5"/>
          <p:cNvGrpSpPr/>
          <p:nvPr/>
        </p:nvGrpSpPr>
        <p:grpSpPr>
          <a:xfrm>
            <a:off x="2411760" y="1484784"/>
            <a:ext cx="1143494" cy="936104"/>
            <a:chOff x="944106" y="3140736"/>
            <a:chExt cx="1143494" cy="936104"/>
          </a:xfrm>
        </p:grpSpPr>
        <p:sp>
          <p:nvSpPr>
            <p:cNvPr id="8" name="內容版面配置區 2"/>
            <p:cNvSpPr txBox="1">
              <a:spLocks/>
            </p:cNvSpPr>
            <p:nvPr/>
          </p:nvSpPr>
          <p:spPr bwMode="auto">
            <a:xfrm>
              <a:off x="944106" y="3140736"/>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err="1">
                  <a:latin typeface="Arial" panose="020B0604020202020204" pitchFamily="34" charset="0"/>
                  <a:cs typeface="Arial" panose="020B0604020202020204" pitchFamily="34" charset="0"/>
                </a:rPr>
                <a:t>Q</a:t>
              </a:r>
              <a:r>
                <a:rPr lang="en-US" altLang="zh-HK" baseline="-25000" dirty="0" err="1">
                  <a:latin typeface="Arial" panose="020B0604020202020204" pitchFamily="34" charset="0"/>
                  <a:cs typeface="Arial" panose="020B0604020202020204" pitchFamily="34" charset="0"/>
                </a:rPr>
                <a:t>d</a:t>
              </a:r>
              <a:r>
                <a:rPr lang="en-US" altLang="zh-HK"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sp>
          <p:nvSpPr>
            <p:cNvPr id="9" name="內容版面配置區 2"/>
            <p:cNvSpPr txBox="1">
              <a:spLocks/>
            </p:cNvSpPr>
            <p:nvPr/>
          </p:nvSpPr>
          <p:spPr bwMode="auto">
            <a:xfrm>
              <a:off x="944106" y="3588717"/>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a:latin typeface="Arial" panose="020B0604020202020204" pitchFamily="34" charset="0"/>
                  <a:cs typeface="Arial" panose="020B0604020202020204" pitchFamily="34" charset="0"/>
                </a:rPr>
                <a:t>P</a:t>
              </a:r>
              <a:endParaRPr lang="en-US" altLang="zh-HK" kern="0" dirty="0">
                <a:latin typeface="Arial" panose="020B0604020202020204" pitchFamily="34" charset="0"/>
                <a:cs typeface="Arial" panose="020B0604020202020204" pitchFamily="34" charset="0"/>
              </a:endParaRPr>
            </a:p>
          </p:txBody>
        </p:sp>
        <p:cxnSp>
          <p:nvCxnSpPr>
            <p:cNvPr id="10" name="直線接點 9"/>
            <p:cNvCxnSpPr/>
            <p:nvPr/>
          </p:nvCxnSpPr>
          <p:spPr bwMode="auto">
            <a:xfrm>
              <a:off x="971600" y="3573016"/>
              <a:ext cx="11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內容版面配置區 2"/>
          <p:cNvSpPr txBox="1">
            <a:spLocks/>
          </p:cNvSpPr>
          <p:nvPr/>
        </p:nvSpPr>
        <p:spPr bwMode="auto">
          <a:xfrm>
            <a:off x="3347864" y="1673002"/>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&lt; 1</a:t>
            </a:r>
            <a:endParaRPr lang="en-US" altLang="zh-HK" kern="0" dirty="0">
              <a:latin typeface="Arial" panose="020B0604020202020204" pitchFamily="34" charset="0"/>
              <a:cs typeface="Arial" panose="020B0604020202020204" pitchFamily="34" charset="0"/>
            </a:endParaRPr>
          </a:p>
        </p:txBody>
      </p:sp>
      <p:grpSp>
        <p:nvGrpSpPr>
          <p:cNvPr id="55" name="群組 1"/>
          <p:cNvGrpSpPr>
            <a:grpSpLocks/>
          </p:cNvGrpSpPr>
          <p:nvPr/>
        </p:nvGrpSpPr>
        <p:grpSpPr bwMode="auto">
          <a:xfrm>
            <a:off x="2494880" y="3717032"/>
            <a:ext cx="4438650" cy="2703513"/>
            <a:chOff x="4438651" y="2336800"/>
            <a:chExt cx="4439079" cy="2703513"/>
          </a:xfrm>
        </p:grpSpPr>
        <p:sp>
          <p:nvSpPr>
            <p:cNvPr id="56" name="矩形 55"/>
            <p:cNvSpPr/>
            <p:nvPr/>
          </p:nvSpPr>
          <p:spPr>
            <a:xfrm>
              <a:off x="4967340" y="3757613"/>
              <a:ext cx="1549550" cy="31908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7" name="矩形 56"/>
            <p:cNvSpPr/>
            <p:nvPr/>
          </p:nvSpPr>
          <p:spPr>
            <a:xfrm>
              <a:off x="6529591" y="4084638"/>
              <a:ext cx="498523" cy="550862"/>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58" name="群組 9"/>
            <p:cNvGrpSpPr>
              <a:grpSpLocks/>
            </p:cNvGrpSpPr>
            <p:nvPr/>
          </p:nvGrpSpPr>
          <p:grpSpPr bwMode="auto">
            <a:xfrm>
              <a:off x="4438651" y="2336800"/>
              <a:ext cx="4439079" cy="2703513"/>
              <a:chOff x="4439095" y="2831156"/>
              <a:chExt cx="4438173" cy="2703022"/>
            </a:xfrm>
          </p:grpSpPr>
          <p:grpSp>
            <p:nvGrpSpPr>
              <p:cNvPr id="61" name="群組 10"/>
              <p:cNvGrpSpPr>
                <a:grpSpLocks/>
              </p:cNvGrpSpPr>
              <p:nvPr/>
            </p:nvGrpSpPr>
            <p:grpSpPr bwMode="auto">
              <a:xfrm>
                <a:off x="4439095" y="2831156"/>
                <a:ext cx="4438173" cy="2703022"/>
                <a:chOff x="1147119" y="3551237"/>
                <a:chExt cx="4438173" cy="2703022"/>
              </a:xfrm>
            </p:grpSpPr>
            <p:cxnSp>
              <p:nvCxnSpPr>
                <p:cNvPr id="66" name="直線接點 65"/>
                <p:cNvCxnSpPr/>
                <p:nvPr/>
              </p:nvCxnSpPr>
              <p:spPr>
                <a:xfrm>
                  <a:off x="1772527" y="4098826"/>
                  <a:ext cx="2293691" cy="137293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67" name="群組 68"/>
                <p:cNvGrpSpPr>
                  <a:grpSpLocks/>
                </p:cNvGrpSpPr>
                <p:nvPr/>
              </p:nvGrpSpPr>
              <p:grpSpPr bwMode="auto">
                <a:xfrm>
                  <a:off x="1147119" y="3551237"/>
                  <a:ext cx="4438173" cy="2703022"/>
                  <a:chOff x="686736" y="2166143"/>
                  <a:chExt cx="4438173" cy="2703022"/>
                </a:xfrm>
              </p:grpSpPr>
              <p:grpSp>
                <p:nvGrpSpPr>
                  <p:cNvPr id="68" name="群組 6"/>
                  <p:cNvGrpSpPr>
                    <a:grpSpLocks/>
                  </p:cNvGrpSpPr>
                  <p:nvPr/>
                </p:nvGrpSpPr>
                <p:grpSpPr bwMode="auto">
                  <a:xfrm>
                    <a:off x="686736" y="2166143"/>
                    <a:ext cx="4438173" cy="2703022"/>
                    <a:chOff x="2607622" y="3141658"/>
                    <a:chExt cx="4437355" cy="2702372"/>
                  </a:xfrm>
                </p:grpSpPr>
                <p:grpSp>
                  <p:nvGrpSpPr>
                    <p:cNvPr id="79" name="群組 1"/>
                    <p:cNvGrpSpPr>
                      <a:grpSpLocks/>
                    </p:cNvGrpSpPr>
                    <p:nvPr/>
                  </p:nvGrpSpPr>
                  <p:grpSpPr bwMode="auto">
                    <a:xfrm>
                      <a:off x="2607622" y="3141658"/>
                      <a:ext cx="3877131" cy="2696025"/>
                      <a:chOff x="2607622" y="3141658"/>
                      <a:chExt cx="3877131" cy="2696025"/>
                    </a:xfrm>
                  </p:grpSpPr>
                  <p:cxnSp>
                    <p:nvCxnSpPr>
                      <p:cNvPr id="81" name="直線接點 80"/>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文字方塊 82"/>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84" name="文字方塊 83"/>
                      <p:cNvSpPr txBox="1"/>
                      <p:nvPr/>
                    </p:nvSpPr>
                    <p:spPr bwMode="auto">
                      <a:xfrm>
                        <a:off x="6032447" y="5218819"/>
                        <a:ext cx="452306" cy="369731"/>
                      </a:xfrm>
                      <a:prstGeom prst="rect">
                        <a:avLst/>
                      </a:prstGeom>
                      <a:noFill/>
                    </p:spPr>
                    <p:txBody>
                      <a:bodyPr>
                        <a:spAutoFit/>
                      </a:bodyPr>
                      <a:lstStyle/>
                      <a:p>
                        <a:pPr>
                          <a:defRPr/>
                        </a:pPr>
                        <a:r>
                          <a:rPr lang="en-US" altLang="zh-HK" dirty="0"/>
                          <a:t>Q</a:t>
                        </a:r>
                        <a:endParaRPr lang="zh-HK" altLang="en-US" dirty="0"/>
                      </a:p>
                    </p:txBody>
                  </p:sp>
                  <p:sp>
                    <p:nvSpPr>
                      <p:cNvPr id="85" name="文字方塊 84"/>
                      <p:cNvSpPr txBox="1"/>
                      <p:nvPr/>
                    </p:nvSpPr>
                    <p:spPr bwMode="auto">
                      <a:xfrm>
                        <a:off x="2607622" y="3141658"/>
                        <a:ext cx="1269629" cy="368145"/>
                      </a:xfrm>
                      <a:prstGeom prst="rect">
                        <a:avLst/>
                      </a:prstGeom>
                      <a:noFill/>
                    </p:spPr>
                    <p:txBody>
                      <a:bodyPr>
                        <a:spAutoFit/>
                      </a:bodyPr>
                      <a:lstStyle/>
                      <a:p>
                        <a:pPr>
                          <a:defRPr/>
                        </a:pPr>
                        <a:r>
                          <a:rPr lang="en-US" altLang="zh-HK" dirty="0"/>
                          <a:t>P ($ / unit)</a:t>
                        </a:r>
                        <a:endParaRPr lang="zh-HK" altLang="en-US" dirty="0"/>
                      </a:p>
                    </p:txBody>
                  </p:sp>
                  <p:sp>
                    <p:nvSpPr>
                      <p:cNvPr id="86" name="文字方塊 85"/>
                      <p:cNvSpPr txBox="1"/>
                      <p:nvPr/>
                    </p:nvSpPr>
                    <p:spPr bwMode="auto">
                      <a:xfrm>
                        <a:off x="2690148" y="4312739"/>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87" name="文字方塊 86"/>
                      <p:cNvSpPr txBox="1"/>
                      <p:nvPr/>
                    </p:nvSpPr>
                    <p:spPr bwMode="auto">
                      <a:xfrm>
                        <a:off x="5475992" y="4898280"/>
                        <a:ext cx="452306" cy="368145"/>
                      </a:xfrm>
                      <a:prstGeom prst="rect">
                        <a:avLst/>
                      </a:prstGeom>
                      <a:noFill/>
                    </p:spPr>
                    <p:txBody>
                      <a:bodyPr>
                        <a:spAutoFit/>
                      </a:bodyPr>
                      <a:lstStyle/>
                      <a:p>
                        <a:pPr>
                          <a:defRPr/>
                        </a:pPr>
                        <a:r>
                          <a:rPr lang="en-US" altLang="zh-HK" dirty="0"/>
                          <a:t>D</a:t>
                        </a:r>
                        <a:endParaRPr lang="zh-HK" altLang="en-US" dirty="0"/>
                      </a:p>
                    </p:txBody>
                  </p:sp>
                  <p:sp>
                    <p:nvSpPr>
                      <p:cNvPr id="88" name="文字方塊 87"/>
                      <p:cNvSpPr txBox="1"/>
                      <p:nvPr/>
                    </p:nvSpPr>
                    <p:spPr bwMode="auto">
                      <a:xfrm>
                        <a:off x="2690148" y="4682471"/>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89" name="文字方塊 88"/>
                      <p:cNvSpPr txBox="1"/>
                      <p:nvPr/>
                    </p:nvSpPr>
                    <p:spPr bwMode="auto">
                      <a:xfrm>
                        <a:off x="4507305" y="5456844"/>
                        <a:ext cx="555463" cy="368145"/>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90" name="文字方塊 89"/>
                      <p:cNvSpPr txBox="1"/>
                      <p:nvPr/>
                    </p:nvSpPr>
                    <p:spPr bwMode="auto">
                      <a:xfrm>
                        <a:off x="4992938" y="5467951"/>
                        <a:ext cx="555463" cy="369732"/>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grpSp>
                <p:sp>
                  <p:nvSpPr>
                    <p:cNvPr id="80" name="文字方塊 79"/>
                    <p:cNvSpPr txBox="1"/>
                    <p:nvPr/>
                  </p:nvSpPr>
                  <p:spPr bwMode="auto">
                    <a:xfrm>
                      <a:off x="5403981" y="5474298"/>
                      <a:ext cx="1640996" cy="369732"/>
                    </a:xfrm>
                    <a:prstGeom prst="rect">
                      <a:avLst/>
                    </a:prstGeom>
                    <a:noFill/>
                  </p:spPr>
                  <p:txBody>
                    <a:bodyPr>
                      <a:spAutoFit/>
                    </a:bodyPr>
                    <a:lstStyle/>
                    <a:p>
                      <a:pPr marL="87313" indent="-87313">
                        <a:defRPr/>
                      </a:pPr>
                      <a:r>
                        <a:rPr lang="en-US" altLang="zh-HK" dirty="0"/>
                        <a:t> (units / period) </a:t>
                      </a:r>
                      <a:endParaRPr lang="zh-HK" altLang="en-US" dirty="0"/>
                    </a:p>
                  </p:txBody>
                </p:sp>
              </p:grpSp>
              <p:cxnSp>
                <p:nvCxnSpPr>
                  <p:cNvPr id="69" name="直線接點 68"/>
                  <p:cNvCxnSpPr/>
                  <p:nvPr/>
                </p:nvCxnSpPr>
                <p:spPr>
                  <a:xfrm flipV="1">
                    <a:off x="1204205" y="3586698"/>
                    <a:ext cx="1560345" cy="95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a:off x="3285195" y="3913664"/>
                    <a:ext cx="0" cy="5428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flipV="1">
                    <a:off x="1188332" y="3905727"/>
                    <a:ext cx="209686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a:off x="2764551" y="3608919"/>
                    <a:ext cx="0" cy="8729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a:off x="2947093" y="4710444"/>
                    <a:ext cx="187305"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p:nvPr/>
                </p:nvCxnSpPr>
                <p:spPr>
                  <a:xfrm>
                    <a:off x="1016901" y="3707326"/>
                    <a:ext cx="0" cy="16189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a:off x="2967729" y="3545430"/>
                    <a:ext cx="265084" cy="14443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6" name="橢圓 75"/>
                  <p:cNvSpPr/>
                  <p:nvPr/>
                </p:nvSpPr>
                <p:spPr bwMode="auto">
                  <a:xfrm>
                    <a:off x="1143887" y="3523209"/>
                    <a:ext cx="103177"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7" name="橢圓 76"/>
                  <p:cNvSpPr/>
                  <p:nvPr/>
                </p:nvSpPr>
                <p:spPr bwMode="auto">
                  <a:xfrm>
                    <a:off x="2696295" y="3521622"/>
                    <a:ext cx="103177"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8" name="橢圓 77"/>
                  <p:cNvSpPr/>
                  <p:nvPr/>
                </p:nvSpPr>
                <p:spPr bwMode="auto">
                  <a:xfrm>
                    <a:off x="2720105" y="4412048"/>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63" name="橢圓 62"/>
              <p:cNvSpPr/>
              <p:nvPr/>
            </p:nvSpPr>
            <p:spPr bwMode="auto">
              <a:xfrm>
                <a:off x="4896246" y="4518362"/>
                <a:ext cx="103177"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4" name="橢圓 63"/>
              <p:cNvSpPr/>
              <p:nvPr/>
            </p:nvSpPr>
            <p:spPr bwMode="auto">
              <a:xfrm>
                <a:off x="6985171" y="4516775"/>
                <a:ext cx="103177" cy="103169"/>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5" name="橢圓 64"/>
              <p:cNvSpPr/>
              <p:nvPr/>
            </p:nvSpPr>
            <p:spPr bwMode="auto">
              <a:xfrm>
                <a:off x="6985171" y="5077061"/>
                <a:ext cx="103177"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59" name="文字方塊 58"/>
            <p:cNvSpPr txBox="1"/>
            <p:nvPr/>
          </p:nvSpPr>
          <p:spPr bwMode="auto">
            <a:xfrm>
              <a:off x="5299134" y="3744913"/>
              <a:ext cx="928778" cy="369887"/>
            </a:xfrm>
            <a:prstGeom prst="rect">
              <a:avLst/>
            </a:prstGeom>
            <a:noFill/>
          </p:spPr>
          <p:txBody>
            <a:bodyPr>
              <a:spAutoFit/>
            </a:bodyPr>
            <a:lstStyle/>
            <a:p>
              <a:pPr algn="ctr">
                <a:defRPr/>
              </a:pPr>
              <a:r>
                <a:rPr lang="en-US" altLang="zh-HK" b="1" dirty="0"/>
                <a:t>Loss</a:t>
              </a:r>
              <a:endParaRPr lang="zh-HK" altLang="en-US" b="1" dirty="0"/>
            </a:p>
          </p:txBody>
        </p:sp>
        <p:sp>
          <p:nvSpPr>
            <p:cNvPr id="60" name="文字方塊 59"/>
            <p:cNvSpPr txBox="1"/>
            <p:nvPr/>
          </p:nvSpPr>
          <p:spPr bwMode="auto">
            <a:xfrm>
              <a:off x="6402579" y="4175125"/>
              <a:ext cx="750960" cy="369888"/>
            </a:xfrm>
            <a:prstGeom prst="rect">
              <a:avLst/>
            </a:prstGeom>
            <a:noFill/>
          </p:spPr>
          <p:txBody>
            <a:bodyPr>
              <a:spAutoFit/>
            </a:bodyPr>
            <a:lstStyle/>
            <a:p>
              <a:pPr algn="ctr">
                <a:defRPr/>
              </a:pPr>
              <a:r>
                <a:rPr lang="en-US" altLang="zh-HK" b="1" dirty="0"/>
                <a:t>Gain</a:t>
              </a:r>
              <a:endParaRPr lang="zh-HK" altLang="en-US" b="1" dirty="0"/>
            </a:p>
          </p:txBody>
        </p:sp>
      </p:grpSp>
    </p:spTree>
    <p:extLst>
      <p:ext uri="{BB962C8B-B14F-4D97-AF65-F5344CB8AC3E}">
        <p14:creationId xmlns:p14="http://schemas.microsoft.com/office/powerpoint/2010/main" val="18274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700808"/>
            <a:ext cx="8229600" cy="2468368"/>
          </a:xfrm>
        </p:spPr>
        <p:txBody>
          <a:bodyPr/>
          <a:lstStyle/>
          <a:p>
            <a:r>
              <a:rPr lang="en-GB" altLang="zh-HK" dirty="0"/>
              <a:t>When E</a:t>
            </a:r>
            <a:r>
              <a:rPr lang="en-GB" altLang="zh-HK" baseline="-25000" dirty="0"/>
              <a:t>d</a:t>
            </a:r>
            <a:r>
              <a:rPr lang="en-GB" altLang="zh-HK" dirty="0"/>
              <a:t> &lt; 1,</a:t>
            </a:r>
          </a:p>
          <a:p>
            <a:pPr>
              <a:spcBef>
                <a:spcPts val="2400"/>
              </a:spcBef>
            </a:pPr>
            <a:r>
              <a:rPr lang="en-US" altLang="zh-HK" dirty="0"/>
              <a:t>If the price of a good </a:t>
            </a:r>
            <a:r>
              <a:rPr lang="en-US" altLang="zh-HK" dirty="0">
                <a:sym typeface="Wingdings 3"/>
              </a:rPr>
              <a:t></a:t>
            </a:r>
            <a:r>
              <a:rPr lang="en-US" altLang="zh-HK" dirty="0"/>
              <a:t>:</a:t>
            </a:r>
          </a:p>
          <a:p>
            <a:pPr marL="342900" indent="-342900">
              <a:buFont typeface="Arial" panose="020B0604020202020204" pitchFamily="34" charset="0"/>
              <a:buChar char="•"/>
            </a:pPr>
            <a:r>
              <a:rPr lang="en-US" altLang="zh-HK" kern="0" dirty="0">
                <a:sym typeface="Wingdings 2" pitchFamily="18" charset="2"/>
              </a:rPr>
              <a:t>%</a:t>
            </a:r>
            <a:r>
              <a:rPr lang="en-US" altLang="zh-HK" dirty="0">
                <a:sym typeface="Wingdings 3"/>
              </a:rPr>
              <a:t> </a:t>
            </a:r>
            <a:r>
              <a:rPr lang="en-US" altLang="zh-HK" kern="0" dirty="0">
                <a:cs typeface="Times New Roman"/>
                <a:sym typeface="Wingdings 2" pitchFamily="18" charset="2"/>
              </a:rPr>
              <a:t>in</a:t>
            </a:r>
            <a:r>
              <a:rPr lang="en-US" altLang="zh-HK" kern="0" dirty="0">
                <a:latin typeface="Times New Roman"/>
                <a:cs typeface="Times New Roman"/>
                <a:sym typeface="Wingdings 2" pitchFamily="18" charset="2"/>
              </a:rPr>
              <a:t> </a:t>
            </a:r>
            <a:r>
              <a:rPr lang="en-US" altLang="zh-HK" kern="0" dirty="0" err="1">
                <a:cs typeface="Times New Roman"/>
                <a:sym typeface="Wingdings 2" pitchFamily="18" charset="2"/>
              </a:rPr>
              <a:t>Q</a:t>
            </a:r>
            <a:r>
              <a:rPr lang="en-US" altLang="zh-HK" sz="2800" kern="0" baseline="-25000" dirty="0" err="1">
                <a:cs typeface="Times New Roman"/>
                <a:sym typeface="Wingdings 2" pitchFamily="18" charset="2"/>
              </a:rPr>
              <a:t>d</a:t>
            </a:r>
            <a:r>
              <a:rPr lang="en-US" altLang="zh-HK" kern="0" dirty="0">
                <a:cs typeface="Times New Roman"/>
                <a:sym typeface="Wingdings 2"/>
              </a:rPr>
              <a:t> </a:t>
            </a:r>
            <a:r>
              <a:rPr lang="en-US" altLang="zh-HK" b="1" kern="0" dirty="0">
                <a:solidFill>
                  <a:schemeClr val="accent6">
                    <a:lumMod val="75000"/>
                  </a:schemeClr>
                </a:solidFill>
                <a:cs typeface="Times New Roman"/>
                <a:sym typeface="Wingdings 2"/>
              </a:rPr>
              <a:t>&lt;</a:t>
            </a:r>
            <a:r>
              <a:rPr lang="en-US" altLang="zh-HK" kern="0" dirty="0">
                <a:cs typeface="Times New Roman"/>
                <a:sym typeface="Wingdings 2"/>
              </a:rPr>
              <a:t> %</a:t>
            </a:r>
            <a:r>
              <a:rPr lang="en-US" altLang="zh-HK" dirty="0">
                <a:sym typeface="Wingdings 3"/>
              </a:rPr>
              <a:t></a:t>
            </a:r>
            <a:r>
              <a:rPr lang="en-US" altLang="zh-HK" kern="0" dirty="0">
                <a:cs typeface="Arial"/>
                <a:sym typeface="Wingdings 2" pitchFamily="18" charset="2"/>
              </a:rPr>
              <a:t> </a:t>
            </a:r>
            <a:r>
              <a:rPr lang="en-US" altLang="zh-HK" kern="0" dirty="0">
                <a:cs typeface="Times New Roman"/>
                <a:sym typeface="Wingdings 2" pitchFamily="18" charset="2"/>
              </a:rPr>
              <a:t>in P</a:t>
            </a:r>
            <a:endParaRPr lang="en-US" altLang="zh-HK" dirty="0"/>
          </a:p>
          <a:p>
            <a:pPr marL="342900" indent="-342900">
              <a:buFont typeface="Arial" panose="020B0604020202020204" pitchFamily="34" charset="0"/>
              <a:buChar char="•"/>
            </a:pPr>
            <a:r>
              <a:rPr lang="en-US" altLang="zh-HK" dirty="0"/>
              <a:t>Loss in revenue &lt; Gain in revenue</a:t>
            </a:r>
          </a:p>
          <a:p>
            <a:pPr marL="342900" indent="-342900">
              <a:buFont typeface="Arial" panose="020B0604020202020204" pitchFamily="34" charset="0"/>
              <a:buChar char="•"/>
            </a:pPr>
            <a:r>
              <a:rPr lang="en-US" altLang="zh-HK" dirty="0">
                <a:sym typeface="Wingdings 3"/>
              </a:rPr>
              <a:t>TR </a:t>
            </a:r>
            <a:endParaRPr lang="en-US" altLang="zh-HK"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43</a:t>
            </a:fld>
            <a:endParaRPr lang="zh-HK" altLang="en-US" dirty="0"/>
          </a:p>
        </p:txBody>
      </p:sp>
      <p:sp>
        <p:nvSpPr>
          <p:cNvPr id="4" name="標題 3"/>
          <p:cNvSpPr>
            <a:spLocks noGrp="1"/>
          </p:cNvSpPr>
          <p:nvPr>
            <p:ph type="title"/>
          </p:nvPr>
        </p:nvSpPr>
        <p:spPr/>
        <p:txBody>
          <a:bodyPr/>
          <a:lstStyle/>
          <a:p>
            <a:r>
              <a:rPr lang="en-US" altLang="zh-HK" sz="3200" dirty="0"/>
              <a:t>C.	The effects of price elasticity of demand on total revenue</a:t>
            </a:r>
            <a:endParaRPr lang="zh-HK" altLang="en-US" sz="3200" dirty="0"/>
          </a:p>
        </p:txBody>
      </p:sp>
      <p:sp>
        <p:nvSpPr>
          <p:cNvPr id="5" name="內容版面配置區 4"/>
          <p:cNvSpPr>
            <a:spLocks noGrp="1"/>
          </p:cNvSpPr>
          <p:nvPr>
            <p:ph idx="13"/>
          </p:nvPr>
        </p:nvSpPr>
        <p:spPr/>
        <p:txBody>
          <a:bodyPr/>
          <a:lstStyle/>
          <a:p>
            <a:r>
              <a:rPr lang="en-US" altLang="zh-HK" dirty="0"/>
              <a:t>2.	When demand is inelastic (E</a:t>
            </a:r>
            <a:r>
              <a:rPr lang="en-US" altLang="zh-HK" baseline="-25000" dirty="0"/>
              <a:t>d</a:t>
            </a:r>
            <a:r>
              <a:rPr lang="en-US" altLang="zh-HK" dirty="0"/>
              <a:t> &lt; 1)</a:t>
            </a:r>
            <a:endParaRPr lang="zh-HK" altLang="en-US" dirty="0"/>
          </a:p>
        </p:txBody>
      </p:sp>
      <p:grpSp>
        <p:nvGrpSpPr>
          <p:cNvPr id="6" name="群組 5"/>
          <p:cNvGrpSpPr/>
          <p:nvPr/>
        </p:nvGrpSpPr>
        <p:grpSpPr>
          <a:xfrm>
            <a:off x="2411760" y="1484784"/>
            <a:ext cx="1143494" cy="936104"/>
            <a:chOff x="944106" y="3140736"/>
            <a:chExt cx="1143494" cy="936104"/>
          </a:xfrm>
        </p:grpSpPr>
        <p:sp>
          <p:nvSpPr>
            <p:cNvPr id="8" name="內容版面配置區 2"/>
            <p:cNvSpPr txBox="1">
              <a:spLocks/>
            </p:cNvSpPr>
            <p:nvPr/>
          </p:nvSpPr>
          <p:spPr bwMode="auto">
            <a:xfrm>
              <a:off x="944106" y="3140736"/>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err="1">
                  <a:latin typeface="Arial" panose="020B0604020202020204" pitchFamily="34" charset="0"/>
                  <a:cs typeface="Arial" panose="020B0604020202020204" pitchFamily="34" charset="0"/>
                </a:rPr>
                <a:t>Q</a:t>
              </a:r>
              <a:r>
                <a:rPr lang="en-US" altLang="zh-HK" baseline="-25000" dirty="0" err="1">
                  <a:latin typeface="Arial" panose="020B0604020202020204" pitchFamily="34" charset="0"/>
                  <a:cs typeface="Arial" panose="020B0604020202020204" pitchFamily="34" charset="0"/>
                </a:rPr>
                <a:t>d</a:t>
              </a:r>
              <a:r>
                <a:rPr lang="en-US" altLang="zh-HK"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sp>
          <p:nvSpPr>
            <p:cNvPr id="9" name="內容版面配置區 2"/>
            <p:cNvSpPr txBox="1">
              <a:spLocks/>
            </p:cNvSpPr>
            <p:nvPr/>
          </p:nvSpPr>
          <p:spPr bwMode="auto">
            <a:xfrm>
              <a:off x="944106" y="3588717"/>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a:latin typeface="Arial" panose="020B0604020202020204" pitchFamily="34" charset="0"/>
                  <a:cs typeface="Arial" panose="020B0604020202020204" pitchFamily="34" charset="0"/>
                </a:rPr>
                <a:t>P</a:t>
              </a:r>
              <a:endParaRPr lang="en-US" altLang="zh-HK" kern="0" dirty="0">
                <a:latin typeface="Arial" panose="020B0604020202020204" pitchFamily="34" charset="0"/>
                <a:cs typeface="Arial" panose="020B0604020202020204" pitchFamily="34" charset="0"/>
              </a:endParaRPr>
            </a:p>
          </p:txBody>
        </p:sp>
        <p:cxnSp>
          <p:nvCxnSpPr>
            <p:cNvPr id="10" name="直線接點 9"/>
            <p:cNvCxnSpPr/>
            <p:nvPr/>
          </p:nvCxnSpPr>
          <p:spPr bwMode="auto">
            <a:xfrm>
              <a:off x="971600" y="3573016"/>
              <a:ext cx="11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內容版面配置區 2"/>
          <p:cNvSpPr txBox="1">
            <a:spLocks/>
          </p:cNvSpPr>
          <p:nvPr/>
        </p:nvSpPr>
        <p:spPr bwMode="auto">
          <a:xfrm>
            <a:off x="3347864" y="1673002"/>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&lt; 1</a:t>
            </a:r>
            <a:endParaRPr lang="en-US" altLang="zh-HK" kern="0" dirty="0">
              <a:latin typeface="Arial" panose="020B0604020202020204" pitchFamily="34" charset="0"/>
              <a:cs typeface="Arial" panose="020B0604020202020204" pitchFamily="34" charset="0"/>
            </a:endParaRPr>
          </a:p>
        </p:txBody>
      </p:sp>
      <p:grpSp>
        <p:nvGrpSpPr>
          <p:cNvPr id="53" name="群組 1"/>
          <p:cNvGrpSpPr>
            <a:grpSpLocks/>
          </p:cNvGrpSpPr>
          <p:nvPr/>
        </p:nvGrpSpPr>
        <p:grpSpPr bwMode="auto">
          <a:xfrm>
            <a:off x="2494880" y="3717032"/>
            <a:ext cx="4438650" cy="2703513"/>
            <a:chOff x="4438651" y="2336800"/>
            <a:chExt cx="4439079" cy="2703513"/>
          </a:xfrm>
        </p:grpSpPr>
        <p:sp>
          <p:nvSpPr>
            <p:cNvPr id="54" name="矩形 53"/>
            <p:cNvSpPr/>
            <p:nvPr/>
          </p:nvSpPr>
          <p:spPr>
            <a:xfrm>
              <a:off x="4967340" y="3757613"/>
              <a:ext cx="1549550" cy="31908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5" name="矩形 54"/>
            <p:cNvSpPr/>
            <p:nvPr/>
          </p:nvSpPr>
          <p:spPr>
            <a:xfrm>
              <a:off x="6529591" y="4084638"/>
              <a:ext cx="498523" cy="55086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56" name="群組 9"/>
            <p:cNvGrpSpPr>
              <a:grpSpLocks/>
            </p:cNvGrpSpPr>
            <p:nvPr/>
          </p:nvGrpSpPr>
          <p:grpSpPr bwMode="auto">
            <a:xfrm>
              <a:off x="4438651" y="2336800"/>
              <a:ext cx="4439079" cy="2703513"/>
              <a:chOff x="4439095" y="2831156"/>
              <a:chExt cx="4438173" cy="2703022"/>
            </a:xfrm>
          </p:grpSpPr>
          <p:grpSp>
            <p:nvGrpSpPr>
              <p:cNvPr id="59" name="群組 10"/>
              <p:cNvGrpSpPr>
                <a:grpSpLocks/>
              </p:cNvGrpSpPr>
              <p:nvPr/>
            </p:nvGrpSpPr>
            <p:grpSpPr bwMode="auto">
              <a:xfrm>
                <a:off x="4439095" y="2831156"/>
                <a:ext cx="4438173" cy="2703022"/>
                <a:chOff x="1147119" y="3551237"/>
                <a:chExt cx="4438173" cy="2703022"/>
              </a:xfrm>
            </p:grpSpPr>
            <p:cxnSp>
              <p:nvCxnSpPr>
                <p:cNvPr id="63" name="直線接點 62"/>
                <p:cNvCxnSpPr/>
                <p:nvPr/>
              </p:nvCxnSpPr>
              <p:spPr>
                <a:xfrm>
                  <a:off x="1772527" y="4098826"/>
                  <a:ext cx="2293691" cy="137293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64" name="群組 68"/>
                <p:cNvGrpSpPr>
                  <a:grpSpLocks/>
                </p:cNvGrpSpPr>
                <p:nvPr/>
              </p:nvGrpSpPr>
              <p:grpSpPr bwMode="auto">
                <a:xfrm>
                  <a:off x="1147119" y="3551237"/>
                  <a:ext cx="4438173" cy="2703022"/>
                  <a:chOff x="686736" y="2166143"/>
                  <a:chExt cx="4438173" cy="2703022"/>
                </a:xfrm>
              </p:grpSpPr>
              <p:grpSp>
                <p:nvGrpSpPr>
                  <p:cNvPr id="65" name="群組 6"/>
                  <p:cNvGrpSpPr>
                    <a:grpSpLocks/>
                  </p:cNvGrpSpPr>
                  <p:nvPr/>
                </p:nvGrpSpPr>
                <p:grpSpPr bwMode="auto">
                  <a:xfrm>
                    <a:off x="686736" y="2166143"/>
                    <a:ext cx="4438173" cy="2703022"/>
                    <a:chOff x="2607622" y="3141658"/>
                    <a:chExt cx="4437355" cy="2702372"/>
                  </a:xfrm>
                </p:grpSpPr>
                <p:grpSp>
                  <p:nvGrpSpPr>
                    <p:cNvPr id="76" name="群組 1"/>
                    <p:cNvGrpSpPr>
                      <a:grpSpLocks/>
                    </p:cNvGrpSpPr>
                    <p:nvPr/>
                  </p:nvGrpSpPr>
                  <p:grpSpPr bwMode="auto">
                    <a:xfrm>
                      <a:off x="2607622" y="3141658"/>
                      <a:ext cx="3877131" cy="2696025"/>
                      <a:chOff x="2607622" y="3141658"/>
                      <a:chExt cx="3877131" cy="2696025"/>
                    </a:xfrm>
                  </p:grpSpPr>
                  <p:cxnSp>
                    <p:nvCxnSpPr>
                      <p:cNvPr id="78" name="直線接點 77"/>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文字方塊 79"/>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81" name="文字方塊 80"/>
                      <p:cNvSpPr txBox="1"/>
                      <p:nvPr/>
                    </p:nvSpPr>
                    <p:spPr bwMode="auto">
                      <a:xfrm>
                        <a:off x="6032447" y="5218819"/>
                        <a:ext cx="452306" cy="369731"/>
                      </a:xfrm>
                      <a:prstGeom prst="rect">
                        <a:avLst/>
                      </a:prstGeom>
                      <a:noFill/>
                    </p:spPr>
                    <p:txBody>
                      <a:bodyPr>
                        <a:spAutoFit/>
                      </a:bodyPr>
                      <a:lstStyle/>
                      <a:p>
                        <a:pPr>
                          <a:defRPr/>
                        </a:pPr>
                        <a:r>
                          <a:rPr lang="en-US" altLang="zh-HK" dirty="0"/>
                          <a:t>Q</a:t>
                        </a:r>
                        <a:endParaRPr lang="zh-HK" altLang="en-US" dirty="0"/>
                      </a:p>
                    </p:txBody>
                  </p:sp>
                  <p:sp>
                    <p:nvSpPr>
                      <p:cNvPr id="82" name="文字方塊 81"/>
                      <p:cNvSpPr txBox="1"/>
                      <p:nvPr/>
                    </p:nvSpPr>
                    <p:spPr bwMode="auto">
                      <a:xfrm>
                        <a:off x="2607622" y="3141658"/>
                        <a:ext cx="1269629" cy="368145"/>
                      </a:xfrm>
                      <a:prstGeom prst="rect">
                        <a:avLst/>
                      </a:prstGeom>
                      <a:noFill/>
                    </p:spPr>
                    <p:txBody>
                      <a:bodyPr>
                        <a:spAutoFit/>
                      </a:bodyPr>
                      <a:lstStyle/>
                      <a:p>
                        <a:pPr>
                          <a:defRPr/>
                        </a:pPr>
                        <a:r>
                          <a:rPr lang="en-US" altLang="zh-HK" dirty="0"/>
                          <a:t>P ($ / unit)</a:t>
                        </a:r>
                        <a:endParaRPr lang="zh-HK" altLang="en-US" dirty="0"/>
                      </a:p>
                    </p:txBody>
                  </p:sp>
                  <p:sp>
                    <p:nvSpPr>
                      <p:cNvPr id="83" name="文字方塊 82"/>
                      <p:cNvSpPr txBox="1"/>
                      <p:nvPr/>
                    </p:nvSpPr>
                    <p:spPr bwMode="auto">
                      <a:xfrm>
                        <a:off x="2690148" y="4312739"/>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84" name="文字方塊 83"/>
                      <p:cNvSpPr txBox="1"/>
                      <p:nvPr/>
                    </p:nvSpPr>
                    <p:spPr bwMode="auto">
                      <a:xfrm>
                        <a:off x="5475992" y="4898280"/>
                        <a:ext cx="452306" cy="368145"/>
                      </a:xfrm>
                      <a:prstGeom prst="rect">
                        <a:avLst/>
                      </a:prstGeom>
                      <a:noFill/>
                    </p:spPr>
                    <p:txBody>
                      <a:bodyPr>
                        <a:spAutoFit/>
                      </a:bodyPr>
                      <a:lstStyle/>
                      <a:p>
                        <a:pPr>
                          <a:defRPr/>
                        </a:pPr>
                        <a:r>
                          <a:rPr lang="en-US" altLang="zh-HK" dirty="0"/>
                          <a:t>D</a:t>
                        </a:r>
                        <a:endParaRPr lang="zh-HK" altLang="en-US" dirty="0"/>
                      </a:p>
                    </p:txBody>
                  </p:sp>
                  <p:sp>
                    <p:nvSpPr>
                      <p:cNvPr id="85" name="文字方塊 84"/>
                      <p:cNvSpPr txBox="1"/>
                      <p:nvPr/>
                    </p:nvSpPr>
                    <p:spPr bwMode="auto">
                      <a:xfrm>
                        <a:off x="2690148" y="4682471"/>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86" name="文字方塊 85"/>
                      <p:cNvSpPr txBox="1"/>
                      <p:nvPr/>
                    </p:nvSpPr>
                    <p:spPr bwMode="auto">
                      <a:xfrm>
                        <a:off x="4507305" y="5456844"/>
                        <a:ext cx="555463" cy="368145"/>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87" name="文字方塊 86"/>
                      <p:cNvSpPr txBox="1"/>
                      <p:nvPr/>
                    </p:nvSpPr>
                    <p:spPr bwMode="auto">
                      <a:xfrm>
                        <a:off x="4992938" y="5467951"/>
                        <a:ext cx="555463" cy="369732"/>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grpSp>
                <p:sp>
                  <p:nvSpPr>
                    <p:cNvPr id="77" name="文字方塊 76"/>
                    <p:cNvSpPr txBox="1"/>
                    <p:nvPr/>
                  </p:nvSpPr>
                  <p:spPr bwMode="auto">
                    <a:xfrm>
                      <a:off x="5403981" y="5474298"/>
                      <a:ext cx="1640996" cy="369732"/>
                    </a:xfrm>
                    <a:prstGeom prst="rect">
                      <a:avLst/>
                    </a:prstGeom>
                    <a:noFill/>
                  </p:spPr>
                  <p:txBody>
                    <a:bodyPr>
                      <a:spAutoFit/>
                    </a:bodyPr>
                    <a:lstStyle/>
                    <a:p>
                      <a:pPr marL="87313" indent="-87313">
                        <a:defRPr/>
                      </a:pPr>
                      <a:r>
                        <a:rPr lang="en-US" altLang="zh-HK" dirty="0"/>
                        <a:t> (units / period) </a:t>
                      </a:r>
                      <a:endParaRPr lang="zh-HK" altLang="en-US" dirty="0"/>
                    </a:p>
                  </p:txBody>
                </p:sp>
              </p:grpSp>
              <p:cxnSp>
                <p:nvCxnSpPr>
                  <p:cNvPr id="66" name="直線接點 65"/>
                  <p:cNvCxnSpPr/>
                  <p:nvPr/>
                </p:nvCxnSpPr>
                <p:spPr>
                  <a:xfrm flipV="1">
                    <a:off x="1204205" y="3586698"/>
                    <a:ext cx="1560345" cy="95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3285195" y="3913664"/>
                    <a:ext cx="0" cy="5428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V="1">
                    <a:off x="1188332" y="3905727"/>
                    <a:ext cx="209686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a:off x="2764551" y="3608919"/>
                    <a:ext cx="0" cy="8729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a:off x="2947093" y="4710444"/>
                    <a:ext cx="187305"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a:off x="1016901" y="3707326"/>
                    <a:ext cx="0" cy="161896"/>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a:off x="2967729" y="3545430"/>
                    <a:ext cx="265084" cy="144436"/>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73" name="橢圓 72"/>
                  <p:cNvSpPr/>
                  <p:nvPr/>
                </p:nvSpPr>
                <p:spPr bwMode="auto">
                  <a:xfrm>
                    <a:off x="1143887" y="3523209"/>
                    <a:ext cx="103177"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4" name="橢圓 73"/>
                  <p:cNvSpPr/>
                  <p:nvPr/>
                </p:nvSpPr>
                <p:spPr bwMode="auto">
                  <a:xfrm>
                    <a:off x="2696295" y="3521622"/>
                    <a:ext cx="103177"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5" name="橢圓 74"/>
                  <p:cNvSpPr/>
                  <p:nvPr/>
                </p:nvSpPr>
                <p:spPr bwMode="auto">
                  <a:xfrm>
                    <a:off x="2720105" y="4412048"/>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60" name="橢圓 59"/>
              <p:cNvSpPr/>
              <p:nvPr/>
            </p:nvSpPr>
            <p:spPr bwMode="auto">
              <a:xfrm>
                <a:off x="4896246" y="4518362"/>
                <a:ext cx="103177"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1" name="橢圓 60"/>
              <p:cNvSpPr/>
              <p:nvPr/>
            </p:nvSpPr>
            <p:spPr bwMode="auto">
              <a:xfrm>
                <a:off x="6985171" y="4516775"/>
                <a:ext cx="103177" cy="103169"/>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2" name="橢圓 61"/>
              <p:cNvSpPr/>
              <p:nvPr/>
            </p:nvSpPr>
            <p:spPr bwMode="auto">
              <a:xfrm>
                <a:off x="6985171" y="5077061"/>
                <a:ext cx="103177"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57" name="文字方塊 56"/>
            <p:cNvSpPr txBox="1"/>
            <p:nvPr/>
          </p:nvSpPr>
          <p:spPr bwMode="auto">
            <a:xfrm>
              <a:off x="5299134" y="3744913"/>
              <a:ext cx="928778" cy="369887"/>
            </a:xfrm>
            <a:prstGeom prst="rect">
              <a:avLst/>
            </a:prstGeom>
            <a:noFill/>
          </p:spPr>
          <p:txBody>
            <a:bodyPr>
              <a:spAutoFit/>
            </a:bodyPr>
            <a:lstStyle/>
            <a:p>
              <a:pPr algn="ctr">
                <a:defRPr/>
              </a:pPr>
              <a:r>
                <a:rPr lang="en-US" altLang="zh-HK" b="1" dirty="0"/>
                <a:t>Gain</a:t>
              </a:r>
              <a:endParaRPr lang="zh-HK" altLang="en-US" b="1" dirty="0"/>
            </a:p>
          </p:txBody>
        </p:sp>
        <p:sp>
          <p:nvSpPr>
            <p:cNvPr id="58" name="文字方塊 57"/>
            <p:cNvSpPr txBox="1"/>
            <p:nvPr/>
          </p:nvSpPr>
          <p:spPr bwMode="auto">
            <a:xfrm>
              <a:off x="6402579" y="4175125"/>
              <a:ext cx="750960" cy="369888"/>
            </a:xfrm>
            <a:prstGeom prst="rect">
              <a:avLst/>
            </a:prstGeom>
            <a:noFill/>
          </p:spPr>
          <p:txBody>
            <a:bodyPr>
              <a:spAutoFit/>
            </a:bodyPr>
            <a:lstStyle/>
            <a:p>
              <a:pPr algn="ctr">
                <a:defRPr/>
              </a:pPr>
              <a:r>
                <a:rPr lang="en-US" altLang="zh-HK" b="1" dirty="0"/>
                <a:t>Loss</a:t>
              </a:r>
              <a:endParaRPr lang="zh-HK" altLang="en-US" b="1" dirty="0"/>
            </a:p>
          </p:txBody>
        </p:sp>
      </p:grpSp>
    </p:spTree>
    <p:extLst>
      <p:ext uri="{BB962C8B-B14F-4D97-AF65-F5344CB8AC3E}">
        <p14:creationId xmlns:p14="http://schemas.microsoft.com/office/powerpoint/2010/main" val="97752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1BFC126-6114-4209-A9DD-C226158D7A2E}" type="slidenum">
              <a:rPr lang="zh-HK" altLang="en-US" smtClean="0"/>
              <a:pPr/>
              <a:t>44</a:t>
            </a:fld>
            <a:endParaRPr lang="zh-HK" altLang="en-US" dirty="0"/>
          </a:p>
        </p:txBody>
      </p:sp>
      <p:sp>
        <p:nvSpPr>
          <p:cNvPr id="4" name="標題 3"/>
          <p:cNvSpPr>
            <a:spLocks noGrp="1"/>
          </p:cNvSpPr>
          <p:nvPr>
            <p:ph type="title"/>
          </p:nvPr>
        </p:nvSpPr>
        <p:spPr/>
        <p:txBody>
          <a:bodyPr/>
          <a:lstStyle/>
          <a:p>
            <a:r>
              <a:rPr lang="en-US" altLang="zh-HK" sz="3200" dirty="0"/>
              <a:t>C.	The effects of price elasticity of demand on total revenue</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r>
              <a:rPr lang="en-US" altLang="zh-HK" dirty="0"/>
              <a:t>2.	When demand is inelastic (E</a:t>
            </a:r>
            <a:r>
              <a:rPr lang="en-US" altLang="zh-HK" baseline="-25000" dirty="0"/>
              <a:t>d</a:t>
            </a:r>
            <a:r>
              <a:rPr lang="en-US" altLang="zh-HK" dirty="0"/>
              <a:t> &lt; 1)</a:t>
            </a:r>
            <a:endParaRPr lang="zh-HK" altLang="en-US" dirty="0"/>
          </a:p>
        </p:txBody>
      </p:sp>
      <p:sp>
        <p:nvSpPr>
          <p:cNvPr id="7" name="內容版面配置區 5"/>
          <p:cNvSpPr txBox="1">
            <a:spLocks/>
          </p:cNvSpPr>
          <p:nvPr/>
        </p:nvSpPr>
        <p:spPr>
          <a:xfrm>
            <a:off x="468296" y="1628800"/>
            <a:ext cx="6768000" cy="2359071"/>
          </a:xfrm>
          <a:prstGeom prst="rect">
            <a:avLst/>
          </a:prstGeom>
          <a:solidFill>
            <a:schemeClr val="accent3">
              <a:lumMod val="20000"/>
              <a:lumOff val="80000"/>
            </a:schemeClr>
          </a:solidFill>
          <a:ln w="34925">
            <a:noFill/>
            <a:prstDash val="dash"/>
          </a:ln>
        </p:spPr>
        <p:txBody>
          <a:bodyPr vert="horz" wrap="square" lIns="91440" tIns="144000" rIns="91440" bIns="14400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Therefore, in the case of </a:t>
            </a:r>
            <a:r>
              <a:rPr lang="en-US" altLang="zh-HK" b="1" dirty="0"/>
              <a:t>inelastic demand</a:t>
            </a:r>
            <a:r>
              <a:rPr lang="en-US" altLang="zh-HK" dirty="0"/>
              <a:t>,</a:t>
            </a:r>
          </a:p>
          <a:p>
            <a:pPr marL="342900" indent="-342900">
              <a:buFont typeface="Arial" panose="020B0604020202020204" pitchFamily="34" charset="0"/>
              <a:buChar char="•"/>
            </a:pPr>
            <a:r>
              <a:rPr lang="en-US" altLang="zh-HK" dirty="0"/>
              <a:t>when the price of a good </a:t>
            </a:r>
            <a:r>
              <a:rPr lang="en-US" altLang="zh-HK" dirty="0">
                <a:sym typeface="Wingdings 3"/>
              </a:rPr>
              <a:t></a:t>
            </a:r>
            <a:r>
              <a:rPr lang="en-US" altLang="zh-HK" b="1" dirty="0">
                <a:sym typeface="Wingdings 3"/>
              </a:rPr>
              <a:t> </a:t>
            </a:r>
            <a:r>
              <a:rPr lang="en-US" altLang="zh-HK" dirty="0">
                <a:sym typeface="Wingdings" panose="05000000000000000000" pitchFamily="2" charset="2"/>
              </a:rPr>
              <a:t> </a:t>
            </a:r>
            <a:r>
              <a:rPr lang="en-US" altLang="zh-HK" dirty="0"/>
              <a:t>TR </a:t>
            </a:r>
            <a:r>
              <a:rPr lang="en-US" altLang="zh-HK" dirty="0">
                <a:sym typeface="Wingdings 3"/>
              </a:rPr>
              <a:t></a:t>
            </a:r>
          </a:p>
          <a:p>
            <a:pPr marL="342900" indent="-342900">
              <a:buFont typeface="Arial" panose="020B0604020202020204" pitchFamily="34" charset="0"/>
              <a:buChar char="•"/>
            </a:pPr>
            <a:r>
              <a:rPr lang="en-US" altLang="zh-HK" dirty="0"/>
              <a:t>when the price of a good </a:t>
            </a:r>
            <a:r>
              <a:rPr lang="en-US" altLang="zh-HK" dirty="0">
                <a:sym typeface="Wingdings 3"/>
              </a:rPr>
              <a:t></a:t>
            </a:r>
            <a:r>
              <a:rPr lang="en-US" altLang="zh-HK" b="1" dirty="0">
                <a:sym typeface="Wingdings 3"/>
              </a:rPr>
              <a:t> </a:t>
            </a:r>
            <a:r>
              <a:rPr lang="en-US" altLang="zh-HK" dirty="0">
                <a:sym typeface="Wingdings" panose="05000000000000000000" pitchFamily="2" charset="2"/>
              </a:rPr>
              <a:t> </a:t>
            </a:r>
            <a:r>
              <a:rPr lang="en-US" altLang="zh-HK" dirty="0"/>
              <a:t>TR </a:t>
            </a:r>
            <a:r>
              <a:rPr lang="en-US" altLang="zh-HK" dirty="0">
                <a:sym typeface="Wingdings 3"/>
              </a:rPr>
              <a:t></a:t>
            </a:r>
          </a:p>
          <a:p>
            <a:r>
              <a:rPr lang="en-US" altLang="zh-HK" dirty="0"/>
              <a:t>The price change causes TR to change in the </a:t>
            </a:r>
            <a:r>
              <a:rPr lang="en-US" altLang="zh-HK" b="1" dirty="0"/>
              <a:t>same direction</a:t>
            </a:r>
            <a:r>
              <a:rPr lang="en-US" altLang="zh-HK" dirty="0"/>
              <a:t>.</a:t>
            </a:r>
            <a:endParaRPr lang="zh-HK" altLang="en-US" dirty="0"/>
          </a:p>
        </p:txBody>
      </p:sp>
    </p:spTree>
    <p:extLst>
      <p:ext uri="{BB962C8B-B14F-4D97-AF65-F5344CB8AC3E}">
        <p14:creationId xmlns:p14="http://schemas.microsoft.com/office/powerpoint/2010/main" val="4200310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628800"/>
            <a:ext cx="8229600" cy="1643527"/>
          </a:xfrm>
        </p:spPr>
        <p:txBody>
          <a:bodyPr/>
          <a:lstStyle/>
          <a:p>
            <a:r>
              <a:rPr lang="en-GB" altLang="zh-HK" b="1" dirty="0">
                <a:solidFill>
                  <a:srgbClr val="0070C0"/>
                </a:solidFill>
              </a:rPr>
              <a:t>Numerical example</a:t>
            </a:r>
          </a:p>
          <a:p>
            <a:r>
              <a:rPr lang="en-US" altLang="zh-HK" dirty="0"/>
              <a:t>Suppose the demand elasticity of potato chips is 0.5. The effects of a change in price of 10% on the quantity demanded and total revenue are:</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45</a:t>
            </a:fld>
            <a:endParaRPr lang="zh-HK" altLang="en-US" dirty="0"/>
          </a:p>
        </p:txBody>
      </p:sp>
      <p:sp>
        <p:nvSpPr>
          <p:cNvPr id="4" name="標題 3"/>
          <p:cNvSpPr>
            <a:spLocks noGrp="1"/>
          </p:cNvSpPr>
          <p:nvPr>
            <p:ph type="title"/>
          </p:nvPr>
        </p:nvSpPr>
        <p:spPr/>
        <p:txBody>
          <a:bodyPr/>
          <a:lstStyle/>
          <a:p>
            <a:r>
              <a:rPr lang="en-US" altLang="zh-HK" sz="3200" dirty="0"/>
              <a:t>C.	The effects of price elasticity of demand on total revenue</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r>
              <a:rPr lang="en-US" altLang="zh-TW" dirty="0"/>
              <a:t>2</a:t>
            </a:r>
            <a:r>
              <a:rPr lang="en-US" altLang="zh-HK" dirty="0"/>
              <a:t>.	When demand is inelastic (E</a:t>
            </a:r>
            <a:r>
              <a:rPr lang="en-US" altLang="zh-HK" baseline="-25000" dirty="0"/>
              <a:t>d</a:t>
            </a:r>
            <a:r>
              <a:rPr lang="en-US" altLang="zh-HK" dirty="0"/>
              <a:t> &lt; 1)</a:t>
            </a:r>
            <a:endParaRPr lang="zh-HK" altLang="en-US" dirty="0"/>
          </a:p>
        </p:txBody>
      </p:sp>
      <p:graphicFrame>
        <p:nvGraphicFramePr>
          <p:cNvPr id="6" name="表格 5"/>
          <p:cNvGraphicFramePr>
            <a:graphicFrameLocks noGrp="1"/>
          </p:cNvGraphicFramePr>
          <p:nvPr>
            <p:extLst>
              <p:ext uri="{D42A27DB-BD31-4B8C-83A1-F6EECF244321}">
                <p14:modId xmlns:p14="http://schemas.microsoft.com/office/powerpoint/2010/main" val="618350911"/>
              </p:ext>
            </p:extLst>
          </p:nvPr>
        </p:nvGraphicFramePr>
        <p:xfrm>
          <a:off x="1763688" y="3356992"/>
          <a:ext cx="6120681" cy="1798320"/>
        </p:xfrm>
        <a:graphic>
          <a:graphicData uri="http://schemas.openxmlformats.org/drawingml/2006/table">
            <a:tbl>
              <a:tblPr firstRow="1" bandRow="1">
                <a:tableStyleId>{5C22544A-7EE6-4342-B048-85BDC9FD1C3A}</a:tableStyleId>
              </a:tblPr>
              <a:tblGrid>
                <a:gridCol w="2040227">
                  <a:extLst>
                    <a:ext uri="{9D8B030D-6E8A-4147-A177-3AD203B41FA5}">
                      <a16:colId xmlns:a16="http://schemas.microsoft.com/office/drawing/2014/main" val="20000"/>
                    </a:ext>
                  </a:extLst>
                </a:gridCol>
                <a:gridCol w="2040227">
                  <a:extLst>
                    <a:ext uri="{9D8B030D-6E8A-4147-A177-3AD203B41FA5}">
                      <a16:colId xmlns:a16="http://schemas.microsoft.com/office/drawing/2014/main" val="20001"/>
                    </a:ext>
                  </a:extLst>
                </a:gridCol>
                <a:gridCol w="2040227">
                  <a:extLst>
                    <a:ext uri="{9D8B030D-6E8A-4147-A177-3AD203B41FA5}">
                      <a16:colId xmlns:a16="http://schemas.microsoft.com/office/drawing/2014/main" val="20002"/>
                    </a:ext>
                  </a:extLst>
                </a:gridCol>
              </a:tblGrid>
              <a:tr h="370840">
                <a:tc>
                  <a:txBody>
                    <a:bodyPr/>
                    <a:lstStyle/>
                    <a:p>
                      <a:pPr algn="ctr"/>
                      <a:r>
                        <a:rPr lang="en-GB" altLang="zh-HK" sz="2000" dirty="0">
                          <a:solidFill>
                            <a:schemeClr val="tx1"/>
                          </a:solidFill>
                          <a:latin typeface="+mn-lt"/>
                          <a:cs typeface="Arial" panose="020B0604020202020204" pitchFamily="34" charset="0"/>
                        </a:rPr>
                        <a:t>%</a:t>
                      </a:r>
                      <a:r>
                        <a:rPr lang="el-GR" altLang="zh-HK" sz="2000" dirty="0">
                          <a:solidFill>
                            <a:schemeClr val="tx1"/>
                          </a:solidFill>
                          <a:latin typeface="+mn-lt"/>
                          <a:cs typeface="Arial" panose="020B0604020202020204" pitchFamily="34" charset="0"/>
                        </a:rPr>
                        <a:t>Δ</a:t>
                      </a:r>
                      <a:r>
                        <a:rPr lang="en-GB" altLang="zh-HK" sz="2000" dirty="0">
                          <a:solidFill>
                            <a:schemeClr val="tx1"/>
                          </a:solidFill>
                          <a:latin typeface="+mn-lt"/>
                          <a:cs typeface="Arial" panose="020B0604020202020204" pitchFamily="34" charset="0"/>
                        </a:rPr>
                        <a:t>P</a:t>
                      </a:r>
                      <a:endParaRPr lang="zh-HK" altLang="en-US" sz="2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000" dirty="0">
                          <a:solidFill>
                            <a:schemeClr val="tx1"/>
                          </a:solidFill>
                          <a:latin typeface="+mn-lt"/>
                          <a:cs typeface="Arial" panose="020B0604020202020204" pitchFamily="34" charset="0"/>
                        </a:rPr>
                        <a:t>%</a:t>
                      </a:r>
                      <a:r>
                        <a:rPr lang="el-GR" altLang="zh-HK" sz="2000" dirty="0">
                          <a:solidFill>
                            <a:schemeClr val="tx1"/>
                          </a:solidFill>
                          <a:latin typeface="+mn-lt"/>
                          <a:cs typeface="Arial" panose="020B0604020202020204" pitchFamily="34" charset="0"/>
                        </a:rPr>
                        <a:t>Δ</a:t>
                      </a:r>
                      <a:r>
                        <a:rPr lang="en-US" altLang="zh-HK" sz="2000" dirty="0" err="1">
                          <a:solidFill>
                            <a:schemeClr val="tx1"/>
                          </a:solidFill>
                          <a:latin typeface="+mn-lt"/>
                          <a:cs typeface="Arial" panose="020B0604020202020204" pitchFamily="34" charset="0"/>
                        </a:rPr>
                        <a:t>Q</a:t>
                      </a:r>
                      <a:r>
                        <a:rPr lang="en-US" altLang="zh-HK" sz="2000" baseline="-25000" dirty="0" err="1">
                          <a:solidFill>
                            <a:schemeClr val="tx1"/>
                          </a:solidFill>
                          <a:latin typeface="+mn-lt"/>
                          <a:cs typeface="Arial" panose="020B0604020202020204" pitchFamily="34" charset="0"/>
                        </a:rPr>
                        <a:t>d</a:t>
                      </a:r>
                      <a:endParaRPr lang="zh-HK" altLang="en-US" sz="2000" baseline="-25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000" dirty="0">
                          <a:solidFill>
                            <a:schemeClr val="tx1"/>
                          </a:solidFill>
                          <a:latin typeface="+mn-lt"/>
                          <a:cs typeface="Arial" panose="020B0604020202020204" pitchFamily="34" charset="0"/>
                        </a:rPr>
                        <a:t>Change in TR</a:t>
                      </a:r>
                      <a:endParaRPr lang="zh-HK" altLang="en-US" sz="2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algn="ctr"/>
                      <a:r>
                        <a:rPr lang="en-US" altLang="zh-HK" sz="2000" b="0" dirty="0">
                          <a:solidFill>
                            <a:schemeClr val="tx1"/>
                          </a:solidFill>
                          <a:latin typeface="+mn-lt"/>
                          <a:cs typeface="Arial" panose="020B0604020202020204" pitchFamily="34" charset="0"/>
                        </a:rPr>
                        <a:t>+10% (Increase)</a:t>
                      </a:r>
                    </a:p>
                    <a:p>
                      <a:pPr algn="ct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Gain in TR</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2000" b="0" dirty="0">
                          <a:solidFill>
                            <a:schemeClr val="tx1"/>
                          </a:solidFill>
                          <a:latin typeface="+mn-lt"/>
                          <a:cs typeface="Arial" panose="020B0604020202020204" pitchFamily="34" charset="0"/>
                        </a:rPr>
                        <a:t>–5% (Decrease)</a:t>
                      </a:r>
                    </a:p>
                    <a:p>
                      <a:pPr algn="ct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Loss in TR</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GB" altLang="zh-HK" sz="2000" b="0" i="0" u="none" strike="noStrike" kern="1200" baseline="0" dirty="0">
                          <a:solidFill>
                            <a:schemeClr val="dk1"/>
                          </a:solidFill>
                          <a:latin typeface="+mn-lt"/>
                          <a:ea typeface="+mn-ea"/>
                          <a:cs typeface="+mn-cs"/>
                        </a:rPr>
                        <a:t>TR </a:t>
                      </a:r>
                      <a:r>
                        <a:rPr lang="en-US" altLang="zh-HK" sz="2000" dirty="0">
                          <a:latin typeface="+mn-lt"/>
                          <a:sym typeface="Wingdings 3"/>
                        </a:rPr>
                        <a:t> </a:t>
                      </a:r>
                    </a:p>
                    <a:p>
                      <a:pPr algn="ctr"/>
                      <a:r>
                        <a:rPr lang="en-GB" altLang="zh-HK" sz="2000" b="0" i="0" u="none" strike="noStrike" kern="1200" baseline="0" dirty="0">
                          <a:solidFill>
                            <a:schemeClr val="dk1"/>
                          </a:solidFill>
                          <a:latin typeface="+mn-lt"/>
                          <a:ea typeface="+mn-ea"/>
                          <a:cs typeface="+mn-cs"/>
                        </a:rPr>
                        <a:t>(</a:t>
                      </a:r>
                      <a:r>
                        <a:rPr lang="zh-HK" altLang="en-US" sz="2000" b="1" i="0" kern="1200" dirty="0">
                          <a:solidFill>
                            <a:schemeClr val="dk1"/>
                          </a:solidFill>
                          <a:effectLst/>
                          <a:latin typeface="+mn-lt"/>
                          <a:ea typeface="+mn-ea"/>
                          <a:cs typeface="+mn-cs"/>
                        </a:rPr>
                        <a:t>∵ </a:t>
                      </a:r>
                      <a:r>
                        <a:rPr lang="en-GB" altLang="zh-HK" sz="2000" b="0" i="0" u="none" strike="noStrike" kern="1200" baseline="0" dirty="0">
                          <a:solidFill>
                            <a:schemeClr val="dk1"/>
                          </a:solidFill>
                          <a:latin typeface="+mn-lt"/>
                          <a:ea typeface="+mn-ea"/>
                          <a:cs typeface="+mn-cs"/>
                        </a:rPr>
                        <a:t>Gain &gt; Loss)</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ctr"/>
                      <a:r>
                        <a:rPr lang="en-GB" altLang="zh-HK" sz="2000" b="0" i="0" u="none" strike="noStrike" kern="1200" baseline="0" dirty="0">
                          <a:solidFill>
                            <a:schemeClr val="dk1"/>
                          </a:solidFill>
                          <a:latin typeface="+mn-lt"/>
                          <a:ea typeface="+mn-ea"/>
                          <a:cs typeface="+mn-cs"/>
                        </a:rPr>
                        <a:t>–10% (Decrease)</a:t>
                      </a:r>
                    </a:p>
                    <a:p>
                      <a:pPr algn="ctr"/>
                      <a:r>
                        <a:rPr lang="en-US" altLang="zh-HK" sz="2000" dirty="0">
                          <a:latin typeface="+mn-lt"/>
                          <a:sym typeface="Wingdings" panose="05000000000000000000" pitchFamily="2" charset="2"/>
                        </a:rPr>
                        <a:t></a:t>
                      </a:r>
                      <a:r>
                        <a:rPr lang="en-GB" altLang="zh-HK" sz="2000" b="0" i="0" u="none" strike="noStrike" kern="1200" baseline="0" dirty="0">
                          <a:solidFill>
                            <a:schemeClr val="dk1"/>
                          </a:solidFill>
                          <a:latin typeface="+mn-lt"/>
                          <a:ea typeface="+mn-ea"/>
                          <a:cs typeface="+mn-cs"/>
                        </a:rPr>
                        <a:t> Loss in TR</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GB" altLang="zh-HK" sz="2000" b="0" i="0" u="none" strike="noStrike" kern="1200" baseline="0" dirty="0">
                          <a:solidFill>
                            <a:schemeClr val="dk1"/>
                          </a:solidFill>
                          <a:latin typeface="+mn-lt"/>
                          <a:ea typeface="+mn-ea"/>
                          <a:cs typeface="+mn-cs"/>
                        </a:rPr>
                        <a:t>+5% (Increase)</a:t>
                      </a:r>
                    </a:p>
                    <a:p>
                      <a:pPr algn="ctr"/>
                      <a:r>
                        <a:rPr lang="en-US" altLang="zh-HK" sz="2000" dirty="0">
                          <a:latin typeface="+mn-lt"/>
                          <a:sym typeface="Wingdings" panose="05000000000000000000" pitchFamily="2" charset="2"/>
                        </a:rPr>
                        <a:t></a:t>
                      </a:r>
                      <a:r>
                        <a:rPr lang="en-GB" altLang="zh-HK" sz="2000" b="0" i="0" u="none" strike="noStrike" kern="1200" baseline="0" dirty="0">
                          <a:solidFill>
                            <a:schemeClr val="dk1"/>
                          </a:solidFill>
                          <a:latin typeface="+mn-lt"/>
                          <a:ea typeface="+mn-ea"/>
                          <a:cs typeface="+mn-cs"/>
                        </a:rPr>
                        <a:t> Gain in TR</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000" b="0" i="0" u="none" strike="noStrike" kern="1200" baseline="0" dirty="0">
                          <a:solidFill>
                            <a:schemeClr val="dk1"/>
                          </a:solidFill>
                          <a:latin typeface="+mn-lt"/>
                          <a:ea typeface="+mn-ea"/>
                          <a:cs typeface="+mn-cs"/>
                        </a:rPr>
                        <a:t>TR </a:t>
                      </a:r>
                      <a:r>
                        <a:rPr lang="en-US" altLang="zh-HK" sz="2000" dirty="0">
                          <a:latin typeface="+mn-lt"/>
                          <a:sym typeface="Wingdings 3"/>
                        </a:rPr>
                        <a:t></a:t>
                      </a:r>
                      <a:endParaRPr lang="en-GB" altLang="zh-HK" sz="2000" b="0" i="0" u="none" strike="noStrike" kern="1200" baseline="0" dirty="0">
                        <a:solidFill>
                          <a:schemeClr val="dk1"/>
                        </a:solidFill>
                        <a:latin typeface="+mn-lt"/>
                        <a:ea typeface="+mn-ea"/>
                        <a:cs typeface="+mn-cs"/>
                      </a:endParaRPr>
                    </a:p>
                    <a:p>
                      <a:pPr algn="ctr"/>
                      <a:r>
                        <a:rPr lang="en-GB" altLang="zh-HK" sz="2000" b="0" i="0" u="none" strike="noStrike" kern="1200" baseline="0" dirty="0">
                          <a:solidFill>
                            <a:schemeClr val="dk1"/>
                          </a:solidFill>
                          <a:latin typeface="+mn-lt"/>
                          <a:ea typeface="+mn-ea"/>
                          <a:cs typeface="+mn-cs"/>
                        </a:rPr>
                        <a:t>(</a:t>
                      </a:r>
                      <a:r>
                        <a:rPr lang="zh-HK" altLang="en-US" sz="2000" b="1" i="0" kern="1200" dirty="0">
                          <a:solidFill>
                            <a:schemeClr val="dk1"/>
                          </a:solidFill>
                          <a:effectLst/>
                          <a:latin typeface="+mn-lt"/>
                          <a:ea typeface="+mn-ea"/>
                          <a:cs typeface="+mn-cs"/>
                        </a:rPr>
                        <a:t>∵</a:t>
                      </a:r>
                      <a:r>
                        <a:rPr lang="en-GB" altLang="zh-HK" sz="2000" b="0" i="0" u="none" strike="noStrike" kern="1200" baseline="0" dirty="0">
                          <a:solidFill>
                            <a:schemeClr val="dk1"/>
                          </a:solidFill>
                          <a:latin typeface="+mn-lt"/>
                          <a:ea typeface="+mn-ea"/>
                          <a:cs typeface="+mn-cs"/>
                        </a:rPr>
                        <a:t>Loss &gt; Gain)</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7" name="內容版面配置區 1"/>
          <p:cNvSpPr txBox="1">
            <a:spLocks/>
          </p:cNvSpPr>
          <p:nvPr/>
        </p:nvSpPr>
        <p:spPr>
          <a:xfrm>
            <a:off x="457200" y="5260441"/>
            <a:ext cx="8229600" cy="904863"/>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4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b="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When P </a:t>
            </a:r>
            <a:r>
              <a:rPr lang="en-US" altLang="zh-HK" dirty="0">
                <a:sym typeface="Wingdings 3"/>
              </a:rPr>
              <a:t> </a:t>
            </a:r>
            <a:r>
              <a:rPr lang="en-US" altLang="zh-HK" dirty="0"/>
              <a:t>by 10%, </a:t>
            </a:r>
            <a:r>
              <a:rPr lang="en-US" altLang="zh-HK" kern="0" dirty="0" err="1">
                <a:cs typeface="Times New Roman"/>
                <a:sym typeface="Wingdings 2" pitchFamily="18" charset="2"/>
              </a:rPr>
              <a:t>Q</a:t>
            </a:r>
            <a:r>
              <a:rPr lang="en-US" altLang="zh-HK" kern="0" baseline="-25000" dirty="0" err="1">
                <a:cs typeface="Times New Roman"/>
                <a:sym typeface="Wingdings 2" pitchFamily="18" charset="2"/>
              </a:rPr>
              <a:t>d</a:t>
            </a:r>
            <a:r>
              <a:rPr lang="en-US" altLang="zh-HK" kern="0" dirty="0">
                <a:cs typeface="Times New Roman"/>
                <a:sym typeface="Wingdings 2" pitchFamily="18" charset="2"/>
              </a:rPr>
              <a:t> </a:t>
            </a:r>
            <a:r>
              <a:rPr lang="en-US" altLang="zh-HK" dirty="0"/>
              <a:t>will </a:t>
            </a:r>
            <a:r>
              <a:rPr lang="en-US" altLang="zh-HK" dirty="0">
                <a:sym typeface="Wingdings 3"/>
              </a:rPr>
              <a:t></a:t>
            </a:r>
            <a:r>
              <a:rPr lang="en-US" altLang="zh-HK" dirty="0"/>
              <a:t> by 5% and TR will </a:t>
            </a:r>
            <a:r>
              <a:rPr lang="en-US" altLang="zh-HK" dirty="0">
                <a:sym typeface="Wingdings 3"/>
              </a:rPr>
              <a:t></a:t>
            </a:r>
            <a:r>
              <a:rPr lang="en-US" altLang="zh-HK" dirty="0"/>
              <a:t> </a:t>
            </a:r>
          </a:p>
          <a:p>
            <a:pPr>
              <a:tabLst>
                <a:tab pos="355600" algn="l"/>
              </a:tabLst>
            </a:pPr>
            <a:r>
              <a:rPr lang="en-US" altLang="zh-HK" dirty="0">
                <a:sym typeface="Wingdings" panose="05000000000000000000" pitchFamily="2" charset="2"/>
              </a:rPr>
              <a:t>	TR increases with the increase in price.</a:t>
            </a:r>
            <a:endParaRPr lang="zh-HK" altLang="en-US" dirty="0"/>
          </a:p>
        </p:txBody>
      </p:sp>
    </p:spTree>
    <p:extLst>
      <p:ext uri="{BB962C8B-B14F-4D97-AF65-F5344CB8AC3E}">
        <p14:creationId xmlns:p14="http://schemas.microsoft.com/office/powerpoint/2010/main" val="1488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700808"/>
            <a:ext cx="8229600" cy="3576364"/>
          </a:xfrm>
        </p:spPr>
        <p:txBody>
          <a:bodyPr/>
          <a:lstStyle/>
          <a:p>
            <a:r>
              <a:rPr lang="en-GB" altLang="zh-HK" dirty="0"/>
              <a:t>When E</a:t>
            </a:r>
            <a:r>
              <a:rPr lang="en-GB" altLang="zh-HK" baseline="-25000" dirty="0"/>
              <a:t>d</a:t>
            </a:r>
            <a:r>
              <a:rPr lang="en-GB" altLang="zh-HK" dirty="0"/>
              <a:t> = 1,</a:t>
            </a:r>
          </a:p>
          <a:p>
            <a:pPr>
              <a:spcBef>
                <a:spcPts val="2400"/>
              </a:spcBef>
            </a:pPr>
            <a:r>
              <a:rPr lang="en-US" altLang="zh-HK" dirty="0"/>
              <a:t>If the price of a good </a:t>
            </a:r>
            <a:r>
              <a:rPr lang="en-US" altLang="zh-HK" dirty="0">
                <a:sym typeface="Wingdings 3"/>
              </a:rPr>
              <a:t></a:t>
            </a:r>
            <a:r>
              <a:rPr lang="en-US" altLang="zh-HK" dirty="0"/>
              <a:t>:</a:t>
            </a:r>
          </a:p>
          <a:p>
            <a:pPr marL="342900" indent="-342900">
              <a:buFont typeface="Arial" panose="020B0604020202020204" pitchFamily="34" charset="0"/>
              <a:buChar char="•"/>
            </a:pPr>
            <a:r>
              <a:rPr lang="en-US" altLang="zh-HK" kern="0" dirty="0">
                <a:sym typeface="Wingdings 2" pitchFamily="18" charset="2"/>
              </a:rPr>
              <a:t>%</a:t>
            </a:r>
            <a:r>
              <a:rPr lang="en-US" altLang="zh-HK" dirty="0">
                <a:sym typeface="Wingdings 3"/>
              </a:rPr>
              <a:t></a:t>
            </a:r>
            <a:r>
              <a:rPr lang="en-US" altLang="zh-HK" kern="0" dirty="0">
                <a:cs typeface="Arial"/>
                <a:sym typeface="Wingdings 2" pitchFamily="18" charset="2"/>
              </a:rPr>
              <a:t> </a:t>
            </a:r>
            <a:r>
              <a:rPr lang="en-US" altLang="zh-HK" kern="0" dirty="0">
                <a:cs typeface="Times New Roman"/>
                <a:sym typeface="Wingdings 2" pitchFamily="18" charset="2"/>
              </a:rPr>
              <a:t>in</a:t>
            </a:r>
            <a:r>
              <a:rPr lang="en-US" altLang="zh-HK" kern="0" dirty="0">
                <a:latin typeface="Times New Roman"/>
                <a:cs typeface="Times New Roman"/>
                <a:sym typeface="Wingdings 2" pitchFamily="18" charset="2"/>
              </a:rPr>
              <a:t> </a:t>
            </a:r>
            <a:r>
              <a:rPr lang="en-US" altLang="zh-HK" kern="0" dirty="0" err="1">
                <a:cs typeface="Times New Roman"/>
                <a:sym typeface="Wingdings 2" pitchFamily="18" charset="2"/>
              </a:rPr>
              <a:t>Q</a:t>
            </a:r>
            <a:r>
              <a:rPr lang="en-US" altLang="zh-HK" sz="2800" kern="0" baseline="-25000" dirty="0" err="1">
                <a:cs typeface="Times New Roman"/>
                <a:sym typeface="Wingdings 2" pitchFamily="18" charset="2"/>
              </a:rPr>
              <a:t>d</a:t>
            </a:r>
            <a:r>
              <a:rPr lang="en-US" altLang="zh-HK" kern="0" dirty="0">
                <a:cs typeface="Times New Roman"/>
                <a:sym typeface="Wingdings 2"/>
              </a:rPr>
              <a:t> </a:t>
            </a:r>
            <a:r>
              <a:rPr lang="en-US" altLang="zh-HK" b="1" kern="0" dirty="0">
                <a:solidFill>
                  <a:schemeClr val="accent6">
                    <a:lumMod val="75000"/>
                  </a:schemeClr>
                </a:solidFill>
                <a:cs typeface="Times New Roman"/>
                <a:sym typeface="Wingdings 2"/>
              </a:rPr>
              <a:t>=</a:t>
            </a:r>
            <a:r>
              <a:rPr lang="en-US" altLang="zh-HK" kern="0" dirty="0">
                <a:cs typeface="Times New Roman"/>
                <a:sym typeface="Wingdings 2"/>
              </a:rPr>
              <a:t> %</a:t>
            </a:r>
            <a:r>
              <a:rPr lang="en-US" altLang="zh-HK" dirty="0">
                <a:sym typeface="Wingdings 3"/>
              </a:rPr>
              <a:t></a:t>
            </a:r>
            <a:r>
              <a:rPr lang="en-US" altLang="zh-HK" kern="0" dirty="0">
                <a:cs typeface="Arial"/>
                <a:sym typeface="Wingdings 2" pitchFamily="18" charset="2"/>
              </a:rPr>
              <a:t> </a:t>
            </a:r>
            <a:r>
              <a:rPr lang="en-US" altLang="zh-HK" kern="0" dirty="0">
                <a:cs typeface="Times New Roman"/>
                <a:sym typeface="Wingdings 2" pitchFamily="18" charset="2"/>
              </a:rPr>
              <a:t>in P</a:t>
            </a:r>
            <a:endParaRPr lang="en-US" altLang="zh-HK" dirty="0"/>
          </a:p>
          <a:p>
            <a:pPr marL="342900" indent="-342900">
              <a:buFont typeface="Arial" panose="020B0604020202020204" pitchFamily="34" charset="0"/>
              <a:buChar char="•"/>
            </a:pPr>
            <a:r>
              <a:rPr lang="en-US" altLang="zh-HK" dirty="0"/>
              <a:t>Gain in revenue = Loss in revenue</a:t>
            </a:r>
          </a:p>
          <a:p>
            <a:pPr marL="342900" indent="-342900">
              <a:buFont typeface="Arial" panose="020B0604020202020204" pitchFamily="34" charset="0"/>
              <a:buChar char="•"/>
            </a:pPr>
            <a:r>
              <a:rPr lang="en-US" altLang="zh-HK" dirty="0"/>
              <a:t>TR remains</a:t>
            </a:r>
            <a:br>
              <a:rPr lang="en-US" altLang="zh-HK" dirty="0"/>
            </a:br>
            <a:r>
              <a:rPr lang="en-US" altLang="zh-HK" dirty="0"/>
              <a:t>unchanged.</a:t>
            </a:r>
          </a:p>
          <a:p>
            <a:pPr marL="342900" indent="-342900">
              <a:buFont typeface="Arial" panose="020B0604020202020204" pitchFamily="34" charset="0"/>
              <a:buChar char="•"/>
            </a:pPr>
            <a:endParaRPr lang="zh-HK" altLang="en-US" baseline="-25000" dirty="0"/>
          </a:p>
          <a:p>
            <a:r>
              <a:rPr lang="en-GB" altLang="zh-HK" dirty="0"/>
              <a:t> </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46</a:t>
            </a:fld>
            <a:endParaRPr lang="zh-HK" altLang="en-US" dirty="0"/>
          </a:p>
        </p:txBody>
      </p:sp>
      <p:sp>
        <p:nvSpPr>
          <p:cNvPr id="4" name="標題 3"/>
          <p:cNvSpPr>
            <a:spLocks noGrp="1"/>
          </p:cNvSpPr>
          <p:nvPr>
            <p:ph type="title"/>
          </p:nvPr>
        </p:nvSpPr>
        <p:spPr/>
        <p:txBody>
          <a:bodyPr/>
          <a:lstStyle/>
          <a:p>
            <a:r>
              <a:rPr lang="en-US" altLang="zh-HK" sz="3200" dirty="0"/>
              <a:t>C.	The effects of price elasticity of demand on total revenue</a:t>
            </a:r>
            <a:endParaRPr lang="zh-HK" altLang="en-US" sz="3200" dirty="0"/>
          </a:p>
        </p:txBody>
      </p:sp>
      <p:sp>
        <p:nvSpPr>
          <p:cNvPr id="5" name="內容版面配置區 4"/>
          <p:cNvSpPr>
            <a:spLocks noGrp="1"/>
          </p:cNvSpPr>
          <p:nvPr>
            <p:ph idx="13"/>
          </p:nvPr>
        </p:nvSpPr>
        <p:spPr/>
        <p:txBody>
          <a:bodyPr/>
          <a:lstStyle/>
          <a:p>
            <a:r>
              <a:rPr lang="en-US" altLang="zh-HK" dirty="0"/>
              <a:t>3.	When demand is unitarily elastic (E</a:t>
            </a:r>
            <a:r>
              <a:rPr lang="en-US" altLang="zh-HK" baseline="-25000" dirty="0"/>
              <a:t>d</a:t>
            </a:r>
            <a:r>
              <a:rPr lang="en-US" altLang="zh-HK" dirty="0"/>
              <a:t> = 1)</a:t>
            </a:r>
            <a:endParaRPr lang="zh-HK" altLang="en-US" dirty="0"/>
          </a:p>
        </p:txBody>
      </p:sp>
      <p:grpSp>
        <p:nvGrpSpPr>
          <p:cNvPr id="6" name="群組 5"/>
          <p:cNvGrpSpPr/>
          <p:nvPr/>
        </p:nvGrpSpPr>
        <p:grpSpPr>
          <a:xfrm>
            <a:off x="2411760" y="1484784"/>
            <a:ext cx="1143494" cy="936104"/>
            <a:chOff x="944106" y="3140736"/>
            <a:chExt cx="1143494" cy="936104"/>
          </a:xfrm>
        </p:grpSpPr>
        <p:sp>
          <p:nvSpPr>
            <p:cNvPr id="8" name="內容版面配置區 2"/>
            <p:cNvSpPr txBox="1">
              <a:spLocks/>
            </p:cNvSpPr>
            <p:nvPr/>
          </p:nvSpPr>
          <p:spPr bwMode="auto">
            <a:xfrm>
              <a:off x="944106" y="3140736"/>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err="1">
                  <a:latin typeface="Arial" panose="020B0604020202020204" pitchFamily="34" charset="0"/>
                  <a:cs typeface="Arial" panose="020B0604020202020204" pitchFamily="34" charset="0"/>
                </a:rPr>
                <a:t>Q</a:t>
              </a:r>
              <a:r>
                <a:rPr lang="en-US" altLang="zh-HK" baseline="-25000" dirty="0" err="1">
                  <a:latin typeface="Arial" panose="020B0604020202020204" pitchFamily="34" charset="0"/>
                  <a:cs typeface="Arial" panose="020B0604020202020204" pitchFamily="34" charset="0"/>
                </a:rPr>
                <a:t>d</a:t>
              </a:r>
              <a:r>
                <a:rPr lang="en-US" altLang="zh-HK"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sp>
          <p:nvSpPr>
            <p:cNvPr id="9" name="內容版面配置區 2"/>
            <p:cNvSpPr txBox="1">
              <a:spLocks/>
            </p:cNvSpPr>
            <p:nvPr/>
          </p:nvSpPr>
          <p:spPr bwMode="auto">
            <a:xfrm>
              <a:off x="944106" y="3588717"/>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a:latin typeface="Arial" panose="020B0604020202020204" pitchFamily="34" charset="0"/>
                  <a:cs typeface="Arial" panose="020B0604020202020204" pitchFamily="34" charset="0"/>
                </a:rPr>
                <a:t>P</a:t>
              </a:r>
              <a:endParaRPr lang="en-US" altLang="zh-HK" kern="0" dirty="0">
                <a:latin typeface="Arial" panose="020B0604020202020204" pitchFamily="34" charset="0"/>
                <a:cs typeface="Arial" panose="020B0604020202020204" pitchFamily="34" charset="0"/>
              </a:endParaRPr>
            </a:p>
          </p:txBody>
        </p:sp>
        <p:cxnSp>
          <p:nvCxnSpPr>
            <p:cNvPr id="10" name="直線接點 9"/>
            <p:cNvCxnSpPr/>
            <p:nvPr/>
          </p:nvCxnSpPr>
          <p:spPr bwMode="auto">
            <a:xfrm>
              <a:off x="971600" y="3573016"/>
              <a:ext cx="11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內容版面配置區 2"/>
          <p:cNvSpPr txBox="1">
            <a:spLocks/>
          </p:cNvSpPr>
          <p:nvPr/>
        </p:nvSpPr>
        <p:spPr bwMode="auto">
          <a:xfrm>
            <a:off x="3347864" y="1673002"/>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 1</a:t>
            </a:r>
            <a:endParaRPr lang="en-US" altLang="zh-HK" kern="0" dirty="0">
              <a:latin typeface="Arial" panose="020B0604020202020204" pitchFamily="34" charset="0"/>
              <a:cs typeface="Arial" panose="020B0604020202020204" pitchFamily="34" charset="0"/>
            </a:endParaRPr>
          </a:p>
        </p:txBody>
      </p:sp>
      <p:grpSp>
        <p:nvGrpSpPr>
          <p:cNvPr id="48" name="群組 1"/>
          <p:cNvGrpSpPr>
            <a:grpSpLocks/>
          </p:cNvGrpSpPr>
          <p:nvPr/>
        </p:nvGrpSpPr>
        <p:grpSpPr bwMode="auto">
          <a:xfrm>
            <a:off x="2607469" y="3729842"/>
            <a:ext cx="4592265" cy="2723494"/>
            <a:chOff x="4643438" y="2349501"/>
            <a:chExt cx="4592265" cy="2724132"/>
          </a:xfrm>
        </p:grpSpPr>
        <p:sp>
          <p:nvSpPr>
            <p:cNvPr id="49" name="矩形 48"/>
            <p:cNvSpPr/>
            <p:nvPr/>
          </p:nvSpPr>
          <p:spPr>
            <a:xfrm>
              <a:off x="5180013" y="3553107"/>
              <a:ext cx="722312" cy="51447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0" name="矩形 49"/>
            <p:cNvSpPr/>
            <p:nvPr/>
          </p:nvSpPr>
          <p:spPr>
            <a:xfrm>
              <a:off x="5929313" y="4069166"/>
              <a:ext cx="722312" cy="568458"/>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51" name="群組 10"/>
            <p:cNvGrpSpPr>
              <a:grpSpLocks/>
            </p:cNvGrpSpPr>
            <p:nvPr/>
          </p:nvGrpSpPr>
          <p:grpSpPr bwMode="auto">
            <a:xfrm>
              <a:off x="4643438" y="2349501"/>
              <a:ext cx="4592265" cy="2724132"/>
              <a:chOff x="468313" y="3013076"/>
              <a:chExt cx="4592265" cy="2724132"/>
            </a:xfrm>
          </p:grpSpPr>
          <p:grpSp>
            <p:nvGrpSpPr>
              <p:cNvPr id="95" name="群組 27"/>
              <p:cNvGrpSpPr>
                <a:grpSpLocks/>
              </p:cNvGrpSpPr>
              <p:nvPr/>
            </p:nvGrpSpPr>
            <p:grpSpPr bwMode="auto">
              <a:xfrm>
                <a:off x="468313" y="3013076"/>
                <a:ext cx="4592265" cy="2724132"/>
                <a:chOff x="467544" y="3013671"/>
                <a:chExt cx="4592266" cy="2724132"/>
              </a:xfrm>
            </p:grpSpPr>
            <p:grpSp>
              <p:nvGrpSpPr>
                <p:cNvPr id="105" name="群組 11"/>
                <p:cNvGrpSpPr>
                  <a:grpSpLocks/>
                </p:cNvGrpSpPr>
                <p:nvPr/>
              </p:nvGrpSpPr>
              <p:grpSpPr bwMode="auto">
                <a:xfrm>
                  <a:off x="467544" y="3013671"/>
                  <a:ext cx="4592266" cy="2724132"/>
                  <a:chOff x="2608251" y="3141658"/>
                  <a:chExt cx="4591428" cy="2723475"/>
                </a:xfrm>
              </p:grpSpPr>
              <p:grpSp>
                <p:nvGrpSpPr>
                  <p:cNvPr id="107" name="群組 1"/>
                  <p:cNvGrpSpPr>
                    <a:grpSpLocks/>
                  </p:cNvGrpSpPr>
                  <p:nvPr/>
                </p:nvGrpSpPr>
                <p:grpSpPr bwMode="auto">
                  <a:xfrm>
                    <a:off x="2608251" y="3141658"/>
                    <a:ext cx="3549003" cy="2655199"/>
                    <a:chOff x="2608251" y="3141658"/>
                    <a:chExt cx="3549003" cy="2655199"/>
                  </a:xfrm>
                </p:grpSpPr>
                <p:cxnSp>
                  <p:nvCxnSpPr>
                    <p:cNvPr id="109" name="直線接點 108"/>
                    <p:cNvCxnSpPr/>
                    <p:nvPr/>
                  </p:nvCxnSpPr>
                  <p:spPr bwMode="auto">
                    <a:xfrm>
                      <a:off x="3124094" y="3479811"/>
                      <a:ext cx="0" cy="19439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0" name="直線接點 109"/>
                    <p:cNvCxnSpPr/>
                    <p:nvPr/>
                  </p:nvCxnSpPr>
                  <p:spPr bwMode="auto">
                    <a:xfrm flipH="1">
                      <a:off x="3124094" y="5423797"/>
                      <a:ext cx="26379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文字方塊 110"/>
                    <p:cNvSpPr txBox="1"/>
                    <p:nvPr/>
                  </p:nvSpPr>
                  <p:spPr bwMode="auto">
                    <a:xfrm>
                      <a:off x="2881251" y="5310168"/>
                      <a:ext cx="526954" cy="369886"/>
                    </a:xfrm>
                    <a:prstGeom prst="rect">
                      <a:avLst/>
                    </a:prstGeom>
                    <a:noFill/>
                  </p:spPr>
                  <p:txBody>
                    <a:bodyPr>
                      <a:spAutoFit/>
                    </a:bodyPr>
                    <a:lstStyle/>
                    <a:p>
                      <a:pPr>
                        <a:defRPr/>
                      </a:pPr>
                      <a:r>
                        <a:rPr lang="en-US" altLang="zh-HK" dirty="0"/>
                        <a:t>0</a:t>
                      </a:r>
                      <a:endParaRPr lang="zh-HK" altLang="en-US" dirty="0"/>
                    </a:p>
                  </p:txBody>
                </p:sp>
                <p:sp>
                  <p:nvSpPr>
                    <p:cNvPr id="112" name="文字方塊 111"/>
                    <p:cNvSpPr txBox="1"/>
                    <p:nvPr/>
                  </p:nvSpPr>
                  <p:spPr bwMode="auto">
                    <a:xfrm>
                      <a:off x="5704898" y="5264132"/>
                      <a:ext cx="452356" cy="369885"/>
                    </a:xfrm>
                    <a:prstGeom prst="rect">
                      <a:avLst/>
                    </a:prstGeom>
                    <a:noFill/>
                  </p:spPr>
                  <p:txBody>
                    <a:bodyPr>
                      <a:spAutoFit/>
                    </a:bodyPr>
                    <a:lstStyle/>
                    <a:p>
                      <a:pPr>
                        <a:defRPr/>
                      </a:pPr>
                      <a:r>
                        <a:rPr lang="en-US" altLang="zh-HK" dirty="0"/>
                        <a:t>Q</a:t>
                      </a:r>
                      <a:endParaRPr lang="zh-HK" altLang="en-US" dirty="0"/>
                    </a:p>
                  </p:txBody>
                </p:sp>
                <p:sp>
                  <p:nvSpPr>
                    <p:cNvPr id="113" name="文字方塊 112"/>
                    <p:cNvSpPr txBox="1"/>
                    <p:nvPr/>
                  </p:nvSpPr>
                  <p:spPr bwMode="auto">
                    <a:xfrm>
                      <a:off x="2608251" y="3141658"/>
                      <a:ext cx="1269769" cy="368298"/>
                    </a:xfrm>
                    <a:prstGeom prst="rect">
                      <a:avLst/>
                    </a:prstGeom>
                    <a:noFill/>
                  </p:spPr>
                  <p:txBody>
                    <a:bodyPr>
                      <a:spAutoFit/>
                    </a:bodyPr>
                    <a:lstStyle/>
                    <a:p>
                      <a:pPr>
                        <a:defRPr/>
                      </a:pPr>
                      <a:r>
                        <a:rPr lang="en-US" altLang="zh-HK" dirty="0"/>
                        <a:t>P ($ / unit)</a:t>
                      </a:r>
                      <a:endParaRPr lang="zh-HK" altLang="en-US" dirty="0"/>
                    </a:p>
                  </p:txBody>
                </p:sp>
                <p:sp>
                  <p:nvSpPr>
                    <p:cNvPr id="114" name="文字方塊 113"/>
                    <p:cNvSpPr txBox="1"/>
                    <p:nvPr/>
                  </p:nvSpPr>
                  <p:spPr bwMode="auto">
                    <a:xfrm>
                      <a:off x="5528719" y="4883134"/>
                      <a:ext cx="466640" cy="369330"/>
                    </a:xfrm>
                    <a:prstGeom prst="rect">
                      <a:avLst/>
                    </a:prstGeom>
                    <a:noFill/>
                  </p:spPr>
                  <p:txBody>
                    <a:bodyPr>
                      <a:spAutoFit/>
                    </a:bodyPr>
                    <a:lstStyle/>
                    <a:p>
                      <a:pPr>
                        <a:defRPr/>
                      </a:pPr>
                      <a:r>
                        <a:rPr lang="en-US" altLang="zh-HK" dirty="0"/>
                        <a:t>D</a:t>
                      </a:r>
                      <a:endParaRPr lang="zh-HK" altLang="en-US" baseline="-25000" dirty="0"/>
                    </a:p>
                  </p:txBody>
                </p:sp>
                <p:sp>
                  <p:nvSpPr>
                    <p:cNvPr id="115" name="文字方塊 114"/>
                    <p:cNvSpPr txBox="1"/>
                    <p:nvPr/>
                  </p:nvSpPr>
                  <p:spPr bwMode="auto">
                    <a:xfrm>
                      <a:off x="4389101" y="5423797"/>
                      <a:ext cx="465052" cy="369885"/>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116" name="文字方塊 115"/>
                    <p:cNvSpPr txBox="1"/>
                    <p:nvPr/>
                  </p:nvSpPr>
                  <p:spPr bwMode="auto">
                    <a:xfrm>
                      <a:off x="2716181" y="4100502"/>
                      <a:ext cx="465052" cy="368298"/>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117" name="文字方塊 116"/>
                    <p:cNvSpPr txBox="1"/>
                    <p:nvPr/>
                  </p:nvSpPr>
                  <p:spPr bwMode="auto">
                    <a:xfrm>
                      <a:off x="3662159" y="5426972"/>
                      <a:ext cx="465052" cy="369885"/>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118" name="文字方塊 117"/>
                    <p:cNvSpPr txBox="1"/>
                    <p:nvPr/>
                  </p:nvSpPr>
                  <p:spPr bwMode="auto">
                    <a:xfrm>
                      <a:off x="2716181" y="4637073"/>
                      <a:ext cx="465052" cy="369329"/>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grpSp>
              <p:sp>
                <p:nvSpPr>
                  <p:cNvPr id="108" name="文字方塊 107"/>
                  <p:cNvSpPr txBox="1"/>
                  <p:nvPr/>
                </p:nvSpPr>
                <p:spPr bwMode="auto">
                  <a:xfrm>
                    <a:off x="5076388" y="5495804"/>
                    <a:ext cx="2123291" cy="369329"/>
                  </a:xfrm>
                  <a:prstGeom prst="rect">
                    <a:avLst/>
                  </a:prstGeom>
                  <a:noFill/>
                </p:spPr>
                <p:txBody>
                  <a:bodyPr wrap="square">
                    <a:spAutoFit/>
                  </a:bodyPr>
                  <a:lstStyle/>
                  <a:p>
                    <a:pPr marL="87313" indent="-87313">
                      <a:defRPr/>
                    </a:pPr>
                    <a:r>
                      <a:rPr lang="en-US" altLang="zh-HK" dirty="0"/>
                      <a:t> (units / period) </a:t>
                    </a:r>
                    <a:endParaRPr lang="zh-HK" altLang="en-US" dirty="0"/>
                  </a:p>
                </p:txBody>
              </p:sp>
            </p:grpSp>
            <p:sp>
              <p:nvSpPr>
                <p:cNvPr id="100" name="Freeform 35"/>
                <p:cNvSpPr>
                  <a:spLocks/>
                </p:cNvSpPr>
                <p:nvPr/>
              </p:nvSpPr>
              <p:spPr bwMode="auto">
                <a:xfrm>
                  <a:off x="1343843" y="3461598"/>
                  <a:ext cx="2076029" cy="1487190"/>
                </a:xfrm>
                <a:custGeom>
                  <a:avLst/>
                  <a:gdLst>
                    <a:gd name="T0" fmla="*/ 0 w 862"/>
                    <a:gd name="T1" fmla="*/ 0 h 862"/>
                    <a:gd name="T2" fmla="*/ 2147483647 w 862"/>
                    <a:gd name="T3" fmla="*/ 2147483647 h 862"/>
                    <a:gd name="T4" fmla="*/ 2147483647 w 862"/>
                    <a:gd name="T5" fmla="*/ 2147483647 h 862"/>
                    <a:gd name="T6" fmla="*/ 0 60000 65536"/>
                    <a:gd name="T7" fmla="*/ 0 60000 65536"/>
                    <a:gd name="T8" fmla="*/ 0 60000 65536"/>
                    <a:gd name="T9" fmla="*/ 0 w 862"/>
                    <a:gd name="T10" fmla="*/ 0 h 862"/>
                    <a:gd name="T11" fmla="*/ 862 w 862"/>
                    <a:gd name="T12" fmla="*/ 862 h 862"/>
                  </a:gdLst>
                  <a:ahLst/>
                  <a:cxnLst>
                    <a:cxn ang="T6">
                      <a:pos x="T0" y="T1"/>
                    </a:cxn>
                    <a:cxn ang="T7">
                      <a:pos x="T2" y="T3"/>
                    </a:cxn>
                    <a:cxn ang="T8">
                      <a:pos x="T4" y="T5"/>
                    </a:cxn>
                  </a:cxnLst>
                  <a:rect l="T9" t="T10" r="T11" b="T12"/>
                  <a:pathLst>
                    <a:path w="862" h="862">
                      <a:moveTo>
                        <a:pt x="0" y="0"/>
                      </a:moveTo>
                      <a:cubicBezTo>
                        <a:pt x="64" y="223"/>
                        <a:pt x="128" y="446"/>
                        <a:pt x="272" y="590"/>
                      </a:cubicBezTo>
                      <a:cubicBezTo>
                        <a:pt x="416" y="734"/>
                        <a:pt x="639" y="798"/>
                        <a:pt x="862" y="862"/>
                      </a:cubicBezTo>
                    </a:path>
                  </a:pathLst>
                </a:custGeom>
                <a:noFill/>
                <a:ln w="38100">
                  <a:solidFill>
                    <a:srgbClr val="009FE3"/>
                  </a:solidFill>
                  <a:round/>
                  <a:headEnd/>
                  <a:tailEnd/>
                </a:ln>
                <a:extLst>
                  <a:ext uri="{909E8E84-426E-40DD-AFC4-6F175D3DCCD1}">
                    <a14:hiddenFill xmlns:a14="http://schemas.microsoft.com/office/drawing/2010/main">
                      <a:solidFill>
                        <a:srgbClr val="FFFFFF"/>
                      </a:solidFill>
                    </a14:hiddenFill>
                  </a:ext>
                </a:extLst>
              </p:spPr>
              <p:txBody>
                <a:bodyPr lIns="91422" tIns="45712" rIns="91422" bIns="45712"/>
                <a:lstStyle/>
                <a:p>
                  <a:endParaRPr lang="zh-HK" altLang="en-US"/>
                </a:p>
              </p:txBody>
            </p:sp>
            <p:cxnSp>
              <p:nvCxnSpPr>
                <p:cNvPr id="101" name="直線接點 100"/>
                <p:cNvCxnSpPr/>
                <p:nvPr/>
              </p:nvCxnSpPr>
              <p:spPr bwMode="auto">
                <a:xfrm>
                  <a:off x="983481" y="4215690"/>
                  <a:ext cx="70802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bwMode="auto">
                <a:xfrm>
                  <a:off x="1732781" y="4202987"/>
                  <a:ext cx="0" cy="11226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bwMode="auto">
                <a:xfrm>
                  <a:off x="2464619" y="4698403"/>
                  <a:ext cx="0" cy="6129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接點 103"/>
                <p:cNvCxnSpPr/>
                <p:nvPr/>
              </p:nvCxnSpPr>
              <p:spPr bwMode="auto">
                <a:xfrm flipV="1">
                  <a:off x="983481" y="4733336"/>
                  <a:ext cx="1493838"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6" name="橢圓 95"/>
              <p:cNvSpPr/>
              <p:nvPr/>
            </p:nvSpPr>
            <p:spPr bwMode="auto">
              <a:xfrm>
                <a:off x="1684338" y="4162694"/>
                <a:ext cx="103187" cy="1048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7" name="橢圓 96"/>
              <p:cNvSpPr/>
              <p:nvPr/>
            </p:nvSpPr>
            <p:spPr bwMode="auto">
              <a:xfrm>
                <a:off x="915988" y="4162694"/>
                <a:ext cx="103187" cy="1048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8" name="橢圓 97"/>
              <p:cNvSpPr/>
              <p:nvPr/>
            </p:nvSpPr>
            <p:spPr bwMode="auto">
              <a:xfrm>
                <a:off x="1684338" y="5223740"/>
                <a:ext cx="103187" cy="1048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cxnSp>
          <p:nvCxnSpPr>
            <p:cNvPr id="52" name="直線單箭頭接點 51"/>
            <p:cNvCxnSpPr/>
            <p:nvPr/>
          </p:nvCxnSpPr>
          <p:spPr>
            <a:xfrm>
              <a:off x="6129338" y="3575337"/>
              <a:ext cx="393700" cy="296933"/>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p:nvPr/>
          </p:nvCxnSpPr>
          <p:spPr>
            <a:xfrm>
              <a:off x="6091238" y="4835438"/>
              <a:ext cx="376237"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a:off x="4976813" y="3691252"/>
              <a:ext cx="0" cy="25406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2" name="文字方塊 61"/>
            <p:cNvSpPr txBox="1"/>
            <p:nvPr/>
          </p:nvSpPr>
          <p:spPr bwMode="auto">
            <a:xfrm>
              <a:off x="5159375" y="3640441"/>
              <a:ext cx="758825" cy="369974"/>
            </a:xfrm>
            <a:prstGeom prst="rect">
              <a:avLst/>
            </a:prstGeom>
            <a:noFill/>
          </p:spPr>
          <p:txBody>
            <a:bodyPr>
              <a:spAutoFit/>
            </a:bodyPr>
            <a:lstStyle/>
            <a:p>
              <a:pPr algn="ctr">
                <a:defRPr/>
              </a:pPr>
              <a:r>
                <a:rPr lang="en-US" altLang="zh-HK" b="1" dirty="0"/>
                <a:t>Loss</a:t>
              </a:r>
              <a:endParaRPr lang="zh-HK" altLang="en-US" b="1" dirty="0"/>
            </a:p>
          </p:txBody>
        </p:sp>
        <p:sp>
          <p:nvSpPr>
            <p:cNvPr id="91" name="文字方塊 90"/>
            <p:cNvSpPr txBox="1"/>
            <p:nvPr/>
          </p:nvSpPr>
          <p:spPr bwMode="auto">
            <a:xfrm>
              <a:off x="5918200" y="4172377"/>
              <a:ext cx="750888" cy="369975"/>
            </a:xfrm>
            <a:prstGeom prst="rect">
              <a:avLst/>
            </a:prstGeom>
            <a:noFill/>
          </p:spPr>
          <p:txBody>
            <a:bodyPr>
              <a:spAutoFit/>
            </a:bodyPr>
            <a:lstStyle/>
            <a:p>
              <a:pPr algn="ctr">
                <a:defRPr/>
              </a:pPr>
              <a:r>
                <a:rPr lang="en-US" altLang="zh-HK" b="1" dirty="0"/>
                <a:t>Gain</a:t>
              </a:r>
              <a:endParaRPr lang="zh-HK" altLang="en-US" b="1" dirty="0"/>
            </a:p>
          </p:txBody>
        </p:sp>
        <p:sp>
          <p:nvSpPr>
            <p:cNvPr id="92" name="橢圓 91"/>
            <p:cNvSpPr/>
            <p:nvPr/>
          </p:nvSpPr>
          <p:spPr bwMode="auto">
            <a:xfrm>
              <a:off x="5108575" y="4002475"/>
              <a:ext cx="103188" cy="1048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3" name="橢圓 92"/>
            <p:cNvSpPr/>
            <p:nvPr/>
          </p:nvSpPr>
          <p:spPr bwMode="auto">
            <a:xfrm>
              <a:off x="6589713" y="4002475"/>
              <a:ext cx="103187" cy="1048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4" name="橢圓 93"/>
            <p:cNvSpPr/>
            <p:nvPr/>
          </p:nvSpPr>
          <p:spPr bwMode="auto">
            <a:xfrm>
              <a:off x="6589713" y="4560165"/>
              <a:ext cx="103187" cy="1048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nvGrpSpPr>
          <p:cNvPr id="119" name="群組 118"/>
          <p:cNvGrpSpPr/>
          <p:nvPr/>
        </p:nvGrpSpPr>
        <p:grpSpPr>
          <a:xfrm>
            <a:off x="3867785" y="3868737"/>
            <a:ext cx="4081378" cy="1115099"/>
            <a:chOff x="3883610" y="3897630"/>
            <a:chExt cx="4081378" cy="1115099"/>
          </a:xfrm>
        </p:grpSpPr>
        <p:grpSp>
          <p:nvGrpSpPr>
            <p:cNvPr id="120" name="群組 119"/>
            <p:cNvGrpSpPr/>
            <p:nvPr/>
          </p:nvGrpSpPr>
          <p:grpSpPr>
            <a:xfrm>
              <a:off x="3883610" y="3913656"/>
              <a:ext cx="4081378" cy="1099073"/>
              <a:chOff x="3883610" y="3913656"/>
              <a:chExt cx="4081378" cy="1099073"/>
            </a:xfrm>
          </p:grpSpPr>
          <p:sp>
            <p:nvSpPr>
              <p:cNvPr id="122" name="向右箭號 121"/>
              <p:cNvSpPr/>
              <p:nvPr/>
            </p:nvSpPr>
            <p:spPr>
              <a:xfrm rot="9715654">
                <a:off x="3883610" y="4514996"/>
                <a:ext cx="1116000" cy="216024"/>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3" name="矩形 122"/>
              <p:cNvSpPr/>
              <p:nvPr/>
            </p:nvSpPr>
            <p:spPr>
              <a:xfrm>
                <a:off x="4718377" y="3913656"/>
                <a:ext cx="3246611" cy="1099073"/>
              </a:xfrm>
              <a:prstGeom prst="rect">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grpSp>
        <p:sp>
          <p:nvSpPr>
            <p:cNvPr id="121" name="文字方塊 120"/>
            <p:cNvSpPr txBox="1"/>
            <p:nvPr/>
          </p:nvSpPr>
          <p:spPr>
            <a:xfrm>
              <a:off x="4806051" y="3897630"/>
              <a:ext cx="3158937" cy="1107996"/>
            </a:xfrm>
            <a:prstGeom prst="rect">
              <a:avLst/>
            </a:prstGeom>
            <a:noFill/>
          </p:spPr>
          <p:txBody>
            <a:bodyPr wrap="square" rtlCol="0">
              <a:spAutoFit/>
            </a:bodyPr>
            <a:lstStyle/>
            <a:p>
              <a:pPr>
                <a:spcBef>
                  <a:spcPts val="576"/>
                </a:spcBef>
              </a:pPr>
              <a:r>
                <a:rPr lang="en-US" altLang="zh-HK" sz="2200" dirty="0">
                  <a:latin typeface="Arial" panose="020B0604020202020204" pitchFamily="34" charset="0"/>
                  <a:cs typeface="Arial" panose="020B0604020202020204" pitchFamily="34" charset="0"/>
                </a:rPr>
                <a:t>TR is the same at every price along a unitarily elastic demand curve.</a:t>
              </a:r>
              <a:endParaRPr lang="zh-HK" altLang="en-US" sz="2200" b="1" dirty="0">
                <a:solidFill>
                  <a:schemeClr val="accent6">
                    <a:lumMod val="7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8662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fade">
                                      <p:cBhvr>
                                        <p:cTn id="2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700808"/>
            <a:ext cx="8229600" cy="2837700"/>
          </a:xfrm>
        </p:spPr>
        <p:txBody>
          <a:bodyPr/>
          <a:lstStyle/>
          <a:p>
            <a:r>
              <a:rPr lang="en-GB" altLang="zh-HK" dirty="0"/>
              <a:t>When E</a:t>
            </a:r>
            <a:r>
              <a:rPr lang="en-GB" altLang="zh-HK" baseline="-25000" dirty="0"/>
              <a:t>d</a:t>
            </a:r>
            <a:r>
              <a:rPr lang="en-GB" altLang="zh-HK" dirty="0"/>
              <a:t> = 1,</a:t>
            </a:r>
          </a:p>
          <a:p>
            <a:pPr>
              <a:spcBef>
                <a:spcPts val="2400"/>
              </a:spcBef>
            </a:pPr>
            <a:r>
              <a:rPr lang="en-US" altLang="zh-HK" dirty="0"/>
              <a:t>If the price of a good </a:t>
            </a:r>
            <a:r>
              <a:rPr lang="en-US" altLang="zh-HK" dirty="0">
                <a:sym typeface="Wingdings 3"/>
              </a:rPr>
              <a:t></a:t>
            </a:r>
            <a:r>
              <a:rPr lang="en-US" altLang="zh-HK" dirty="0"/>
              <a:t>:</a:t>
            </a:r>
          </a:p>
          <a:p>
            <a:pPr marL="342900" indent="-342900">
              <a:buFont typeface="Arial" panose="020B0604020202020204" pitchFamily="34" charset="0"/>
              <a:buChar char="•"/>
            </a:pPr>
            <a:r>
              <a:rPr lang="en-US" altLang="zh-HK" kern="0" dirty="0">
                <a:sym typeface="Wingdings 2" pitchFamily="18" charset="2"/>
              </a:rPr>
              <a:t>%</a:t>
            </a:r>
            <a:r>
              <a:rPr lang="en-US" altLang="zh-HK" dirty="0">
                <a:sym typeface="Wingdings 3"/>
              </a:rPr>
              <a:t> </a:t>
            </a:r>
            <a:r>
              <a:rPr lang="en-US" altLang="zh-HK" kern="0" dirty="0">
                <a:cs typeface="Times New Roman"/>
                <a:sym typeface="Wingdings 2" pitchFamily="18" charset="2"/>
              </a:rPr>
              <a:t>in</a:t>
            </a:r>
            <a:r>
              <a:rPr lang="en-US" altLang="zh-HK" kern="0" dirty="0">
                <a:latin typeface="Times New Roman"/>
                <a:cs typeface="Times New Roman"/>
                <a:sym typeface="Wingdings 2" pitchFamily="18" charset="2"/>
              </a:rPr>
              <a:t> </a:t>
            </a:r>
            <a:r>
              <a:rPr lang="en-US" altLang="zh-HK" kern="0" dirty="0" err="1">
                <a:cs typeface="Times New Roman"/>
                <a:sym typeface="Wingdings 2" pitchFamily="18" charset="2"/>
              </a:rPr>
              <a:t>Q</a:t>
            </a:r>
            <a:r>
              <a:rPr lang="en-US" altLang="zh-HK" sz="2800" kern="0" baseline="-25000" dirty="0" err="1">
                <a:cs typeface="Times New Roman"/>
                <a:sym typeface="Wingdings 2" pitchFamily="18" charset="2"/>
              </a:rPr>
              <a:t>d</a:t>
            </a:r>
            <a:r>
              <a:rPr lang="en-US" altLang="zh-HK" kern="0" dirty="0">
                <a:cs typeface="Times New Roman"/>
                <a:sym typeface="Wingdings 2"/>
              </a:rPr>
              <a:t> </a:t>
            </a:r>
            <a:r>
              <a:rPr lang="en-US" altLang="zh-HK" b="1" kern="0" dirty="0">
                <a:solidFill>
                  <a:schemeClr val="accent6">
                    <a:lumMod val="75000"/>
                  </a:schemeClr>
                </a:solidFill>
                <a:cs typeface="Times New Roman"/>
                <a:sym typeface="Wingdings 2"/>
              </a:rPr>
              <a:t>=</a:t>
            </a:r>
            <a:r>
              <a:rPr lang="en-US" altLang="zh-HK" kern="0" dirty="0">
                <a:cs typeface="Times New Roman"/>
                <a:sym typeface="Wingdings 2"/>
              </a:rPr>
              <a:t> %</a:t>
            </a:r>
            <a:r>
              <a:rPr lang="en-US" altLang="zh-HK" dirty="0">
                <a:sym typeface="Wingdings 3"/>
              </a:rPr>
              <a:t></a:t>
            </a:r>
            <a:r>
              <a:rPr lang="en-US" altLang="zh-HK" kern="0" dirty="0">
                <a:cs typeface="Arial"/>
                <a:sym typeface="Wingdings 2" pitchFamily="18" charset="2"/>
              </a:rPr>
              <a:t> </a:t>
            </a:r>
            <a:r>
              <a:rPr lang="en-US" altLang="zh-HK" kern="0" dirty="0">
                <a:cs typeface="Times New Roman"/>
                <a:sym typeface="Wingdings 2" pitchFamily="18" charset="2"/>
              </a:rPr>
              <a:t>in P</a:t>
            </a:r>
            <a:endParaRPr lang="en-US" altLang="zh-HK" dirty="0"/>
          </a:p>
          <a:p>
            <a:pPr marL="342900" indent="-342900">
              <a:buFont typeface="Arial" panose="020B0604020202020204" pitchFamily="34" charset="0"/>
              <a:buChar char="•"/>
            </a:pPr>
            <a:r>
              <a:rPr lang="en-US" altLang="zh-HK" dirty="0"/>
              <a:t>Loss in revenue = Gain in revenue</a:t>
            </a:r>
          </a:p>
          <a:p>
            <a:pPr marL="342900" indent="-342900">
              <a:buFont typeface="Arial" panose="020B0604020202020204" pitchFamily="34" charset="0"/>
              <a:buChar char="•"/>
            </a:pPr>
            <a:r>
              <a:rPr lang="en-US" altLang="zh-HK" dirty="0"/>
              <a:t>TR remains</a:t>
            </a:r>
            <a:br>
              <a:rPr lang="en-US" altLang="zh-HK" dirty="0"/>
            </a:br>
            <a:r>
              <a:rPr lang="en-US" altLang="zh-HK" dirty="0"/>
              <a:t>unchanged.</a:t>
            </a:r>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47</a:t>
            </a:fld>
            <a:endParaRPr lang="zh-HK" altLang="en-US" dirty="0"/>
          </a:p>
        </p:txBody>
      </p:sp>
      <p:sp>
        <p:nvSpPr>
          <p:cNvPr id="4" name="標題 3"/>
          <p:cNvSpPr>
            <a:spLocks noGrp="1"/>
          </p:cNvSpPr>
          <p:nvPr>
            <p:ph type="title"/>
          </p:nvPr>
        </p:nvSpPr>
        <p:spPr/>
        <p:txBody>
          <a:bodyPr/>
          <a:lstStyle/>
          <a:p>
            <a:r>
              <a:rPr lang="en-US" altLang="zh-HK" sz="3200" dirty="0"/>
              <a:t>C.	The effects of price elasticity of demand on total revenue</a:t>
            </a:r>
            <a:endParaRPr lang="zh-HK" altLang="en-US" sz="3200" dirty="0"/>
          </a:p>
        </p:txBody>
      </p:sp>
      <p:sp>
        <p:nvSpPr>
          <p:cNvPr id="5" name="內容版面配置區 4"/>
          <p:cNvSpPr>
            <a:spLocks noGrp="1"/>
          </p:cNvSpPr>
          <p:nvPr>
            <p:ph idx="13"/>
          </p:nvPr>
        </p:nvSpPr>
        <p:spPr/>
        <p:txBody>
          <a:bodyPr/>
          <a:lstStyle/>
          <a:p>
            <a:r>
              <a:rPr lang="en-US" altLang="zh-HK" dirty="0"/>
              <a:t>3.	When demand is unitarily elastic (E</a:t>
            </a:r>
            <a:r>
              <a:rPr lang="en-US" altLang="zh-HK" baseline="-25000" dirty="0"/>
              <a:t>d</a:t>
            </a:r>
            <a:r>
              <a:rPr lang="en-US" altLang="zh-HK" dirty="0"/>
              <a:t> = 1)</a:t>
            </a:r>
            <a:endParaRPr lang="zh-HK" altLang="en-US" dirty="0"/>
          </a:p>
        </p:txBody>
      </p:sp>
      <p:grpSp>
        <p:nvGrpSpPr>
          <p:cNvPr id="6" name="群組 5"/>
          <p:cNvGrpSpPr/>
          <p:nvPr/>
        </p:nvGrpSpPr>
        <p:grpSpPr>
          <a:xfrm>
            <a:off x="2411760" y="1484784"/>
            <a:ext cx="1143494" cy="936104"/>
            <a:chOff x="944106" y="3140736"/>
            <a:chExt cx="1143494" cy="936104"/>
          </a:xfrm>
        </p:grpSpPr>
        <p:sp>
          <p:nvSpPr>
            <p:cNvPr id="8" name="內容版面配置區 2"/>
            <p:cNvSpPr txBox="1">
              <a:spLocks/>
            </p:cNvSpPr>
            <p:nvPr/>
          </p:nvSpPr>
          <p:spPr bwMode="auto">
            <a:xfrm>
              <a:off x="944106" y="3140736"/>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err="1">
                  <a:latin typeface="Arial" panose="020B0604020202020204" pitchFamily="34" charset="0"/>
                  <a:cs typeface="Arial" panose="020B0604020202020204" pitchFamily="34" charset="0"/>
                </a:rPr>
                <a:t>Q</a:t>
              </a:r>
              <a:r>
                <a:rPr lang="en-US" altLang="zh-HK" baseline="-25000" dirty="0" err="1">
                  <a:latin typeface="Arial" panose="020B0604020202020204" pitchFamily="34" charset="0"/>
                  <a:cs typeface="Arial" panose="020B0604020202020204" pitchFamily="34" charset="0"/>
                </a:rPr>
                <a:t>d</a:t>
              </a:r>
              <a:r>
                <a:rPr lang="en-US" altLang="zh-HK"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sp>
          <p:nvSpPr>
            <p:cNvPr id="9" name="內容版面配置區 2"/>
            <p:cNvSpPr txBox="1">
              <a:spLocks/>
            </p:cNvSpPr>
            <p:nvPr/>
          </p:nvSpPr>
          <p:spPr bwMode="auto">
            <a:xfrm>
              <a:off x="944106" y="3588717"/>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a:latin typeface="Arial" panose="020B0604020202020204" pitchFamily="34" charset="0"/>
                  <a:cs typeface="Arial" panose="020B0604020202020204" pitchFamily="34" charset="0"/>
                </a:rPr>
                <a:t>P</a:t>
              </a:r>
              <a:endParaRPr lang="en-US" altLang="zh-HK" kern="0" dirty="0">
                <a:latin typeface="Arial" panose="020B0604020202020204" pitchFamily="34" charset="0"/>
                <a:cs typeface="Arial" panose="020B0604020202020204" pitchFamily="34" charset="0"/>
              </a:endParaRPr>
            </a:p>
          </p:txBody>
        </p:sp>
        <p:cxnSp>
          <p:nvCxnSpPr>
            <p:cNvPr id="10" name="直線接點 9"/>
            <p:cNvCxnSpPr/>
            <p:nvPr/>
          </p:nvCxnSpPr>
          <p:spPr bwMode="auto">
            <a:xfrm>
              <a:off x="971600" y="3573016"/>
              <a:ext cx="11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內容版面配置區 2"/>
          <p:cNvSpPr txBox="1">
            <a:spLocks/>
          </p:cNvSpPr>
          <p:nvPr/>
        </p:nvSpPr>
        <p:spPr bwMode="auto">
          <a:xfrm>
            <a:off x="3347864" y="1673002"/>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 1</a:t>
            </a:r>
            <a:endParaRPr lang="en-US" altLang="zh-HK" kern="0" dirty="0">
              <a:latin typeface="Arial" panose="020B0604020202020204" pitchFamily="34" charset="0"/>
              <a:cs typeface="Arial" panose="020B0604020202020204" pitchFamily="34" charset="0"/>
            </a:endParaRPr>
          </a:p>
        </p:txBody>
      </p:sp>
      <p:grpSp>
        <p:nvGrpSpPr>
          <p:cNvPr id="46" name="群組 1"/>
          <p:cNvGrpSpPr>
            <a:grpSpLocks/>
          </p:cNvGrpSpPr>
          <p:nvPr/>
        </p:nvGrpSpPr>
        <p:grpSpPr bwMode="auto">
          <a:xfrm>
            <a:off x="2607469" y="3729842"/>
            <a:ext cx="4592265" cy="2723494"/>
            <a:chOff x="4643438" y="2349501"/>
            <a:chExt cx="4592265" cy="2724132"/>
          </a:xfrm>
        </p:grpSpPr>
        <p:sp>
          <p:nvSpPr>
            <p:cNvPr id="47" name="矩形 46"/>
            <p:cNvSpPr/>
            <p:nvPr/>
          </p:nvSpPr>
          <p:spPr>
            <a:xfrm>
              <a:off x="5180013" y="3553107"/>
              <a:ext cx="722312" cy="514471"/>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8" name="矩形 47"/>
            <p:cNvSpPr/>
            <p:nvPr/>
          </p:nvSpPr>
          <p:spPr>
            <a:xfrm>
              <a:off x="5929313" y="4069166"/>
              <a:ext cx="722312" cy="568458"/>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49" name="群組 10"/>
            <p:cNvGrpSpPr>
              <a:grpSpLocks/>
            </p:cNvGrpSpPr>
            <p:nvPr/>
          </p:nvGrpSpPr>
          <p:grpSpPr bwMode="auto">
            <a:xfrm>
              <a:off x="4643438" y="2349501"/>
              <a:ext cx="4592265" cy="2724132"/>
              <a:chOff x="468313" y="3013076"/>
              <a:chExt cx="4592265" cy="2724132"/>
            </a:xfrm>
          </p:grpSpPr>
          <p:grpSp>
            <p:nvGrpSpPr>
              <p:cNvPr id="93" name="群組 27"/>
              <p:cNvGrpSpPr>
                <a:grpSpLocks/>
              </p:cNvGrpSpPr>
              <p:nvPr/>
            </p:nvGrpSpPr>
            <p:grpSpPr bwMode="auto">
              <a:xfrm>
                <a:off x="468313" y="3013076"/>
                <a:ext cx="4592265" cy="2724132"/>
                <a:chOff x="467544" y="3013671"/>
                <a:chExt cx="4592266" cy="2724132"/>
              </a:xfrm>
            </p:grpSpPr>
            <p:grpSp>
              <p:nvGrpSpPr>
                <p:cNvPr id="97" name="群組 11"/>
                <p:cNvGrpSpPr>
                  <a:grpSpLocks/>
                </p:cNvGrpSpPr>
                <p:nvPr/>
              </p:nvGrpSpPr>
              <p:grpSpPr bwMode="auto">
                <a:xfrm>
                  <a:off x="467544" y="3013671"/>
                  <a:ext cx="4592266" cy="2724132"/>
                  <a:chOff x="2608251" y="3141658"/>
                  <a:chExt cx="4591428" cy="2723475"/>
                </a:xfrm>
              </p:grpSpPr>
              <p:grpSp>
                <p:nvGrpSpPr>
                  <p:cNvPr id="103" name="群組 1"/>
                  <p:cNvGrpSpPr>
                    <a:grpSpLocks/>
                  </p:cNvGrpSpPr>
                  <p:nvPr/>
                </p:nvGrpSpPr>
                <p:grpSpPr bwMode="auto">
                  <a:xfrm>
                    <a:off x="2608251" y="3141658"/>
                    <a:ext cx="3549003" cy="2655199"/>
                    <a:chOff x="2608251" y="3141658"/>
                    <a:chExt cx="3549003" cy="2655199"/>
                  </a:xfrm>
                </p:grpSpPr>
                <p:cxnSp>
                  <p:nvCxnSpPr>
                    <p:cNvPr id="105" name="直線接點 104"/>
                    <p:cNvCxnSpPr/>
                    <p:nvPr/>
                  </p:nvCxnSpPr>
                  <p:spPr bwMode="auto">
                    <a:xfrm>
                      <a:off x="3124094" y="3479811"/>
                      <a:ext cx="0" cy="19439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bwMode="auto">
                    <a:xfrm flipH="1">
                      <a:off x="3124094" y="5423797"/>
                      <a:ext cx="26379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文字方塊 106"/>
                    <p:cNvSpPr txBox="1"/>
                    <p:nvPr/>
                  </p:nvSpPr>
                  <p:spPr bwMode="auto">
                    <a:xfrm>
                      <a:off x="2881251" y="5310168"/>
                      <a:ext cx="526954" cy="369886"/>
                    </a:xfrm>
                    <a:prstGeom prst="rect">
                      <a:avLst/>
                    </a:prstGeom>
                    <a:noFill/>
                  </p:spPr>
                  <p:txBody>
                    <a:bodyPr>
                      <a:spAutoFit/>
                    </a:bodyPr>
                    <a:lstStyle/>
                    <a:p>
                      <a:pPr>
                        <a:defRPr/>
                      </a:pPr>
                      <a:r>
                        <a:rPr lang="en-US" altLang="zh-HK" dirty="0"/>
                        <a:t>0</a:t>
                      </a:r>
                      <a:endParaRPr lang="zh-HK" altLang="en-US" dirty="0"/>
                    </a:p>
                  </p:txBody>
                </p:sp>
                <p:sp>
                  <p:nvSpPr>
                    <p:cNvPr id="108" name="文字方塊 107"/>
                    <p:cNvSpPr txBox="1"/>
                    <p:nvPr/>
                  </p:nvSpPr>
                  <p:spPr bwMode="auto">
                    <a:xfrm>
                      <a:off x="5704898" y="5264132"/>
                      <a:ext cx="452356" cy="369885"/>
                    </a:xfrm>
                    <a:prstGeom prst="rect">
                      <a:avLst/>
                    </a:prstGeom>
                    <a:noFill/>
                  </p:spPr>
                  <p:txBody>
                    <a:bodyPr>
                      <a:spAutoFit/>
                    </a:bodyPr>
                    <a:lstStyle/>
                    <a:p>
                      <a:pPr>
                        <a:defRPr/>
                      </a:pPr>
                      <a:r>
                        <a:rPr lang="en-US" altLang="zh-HK" dirty="0"/>
                        <a:t>Q</a:t>
                      </a:r>
                      <a:endParaRPr lang="zh-HK" altLang="en-US" dirty="0"/>
                    </a:p>
                  </p:txBody>
                </p:sp>
                <p:sp>
                  <p:nvSpPr>
                    <p:cNvPr id="109" name="文字方塊 108"/>
                    <p:cNvSpPr txBox="1"/>
                    <p:nvPr/>
                  </p:nvSpPr>
                  <p:spPr bwMode="auto">
                    <a:xfrm>
                      <a:off x="2608251" y="3141658"/>
                      <a:ext cx="1269769" cy="368298"/>
                    </a:xfrm>
                    <a:prstGeom prst="rect">
                      <a:avLst/>
                    </a:prstGeom>
                    <a:noFill/>
                  </p:spPr>
                  <p:txBody>
                    <a:bodyPr>
                      <a:spAutoFit/>
                    </a:bodyPr>
                    <a:lstStyle/>
                    <a:p>
                      <a:pPr>
                        <a:defRPr/>
                      </a:pPr>
                      <a:r>
                        <a:rPr lang="en-US" altLang="zh-HK" dirty="0"/>
                        <a:t>P ($ / unit)</a:t>
                      </a:r>
                      <a:endParaRPr lang="zh-HK" altLang="en-US" dirty="0"/>
                    </a:p>
                  </p:txBody>
                </p:sp>
                <p:sp>
                  <p:nvSpPr>
                    <p:cNvPr id="110" name="文字方塊 109"/>
                    <p:cNvSpPr txBox="1"/>
                    <p:nvPr/>
                  </p:nvSpPr>
                  <p:spPr bwMode="auto">
                    <a:xfrm>
                      <a:off x="5528719" y="4883134"/>
                      <a:ext cx="466640" cy="369330"/>
                    </a:xfrm>
                    <a:prstGeom prst="rect">
                      <a:avLst/>
                    </a:prstGeom>
                    <a:noFill/>
                  </p:spPr>
                  <p:txBody>
                    <a:bodyPr>
                      <a:spAutoFit/>
                    </a:bodyPr>
                    <a:lstStyle/>
                    <a:p>
                      <a:pPr>
                        <a:defRPr/>
                      </a:pPr>
                      <a:r>
                        <a:rPr lang="en-US" altLang="zh-HK" dirty="0"/>
                        <a:t>D</a:t>
                      </a:r>
                      <a:endParaRPr lang="zh-HK" altLang="en-US" baseline="-25000" dirty="0"/>
                    </a:p>
                  </p:txBody>
                </p:sp>
                <p:sp>
                  <p:nvSpPr>
                    <p:cNvPr id="111" name="文字方塊 110"/>
                    <p:cNvSpPr txBox="1"/>
                    <p:nvPr/>
                  </p:nvSpPr>
                  <p:spPr bwMode="auto">
                    <a:xfrm>
                      <a:off x="4389101" y="5423797"/>
                      <a:ext cx="465052" cy="369885"/>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112" name="文字方塊 111"/>
                    <p:cNvSpPr txBox="1"/>
                    <p:nvPr/>
                  </p:nvSpPr>
                  <p:spPr bwMode="auto">
                    <a:xfrm>
                      <a:off x="2716181" y="4100502"/>
                      <a:ext cx="465052" cy="368298"/>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113" name="文字方塊 112"/>
                    <p:cNvSpPr txBox="1"/>
                    <p:nvPr/>
                  </p:nvSpPr>
                  <p:spPr bwMode="auto">
                    <a:xfrm>
                      <a:off x="3662159" y="5426972"/>
                      <a:ext cx="465052" cy="369885"/>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114" name="文字方塊 113"/>
                    <p:cNvSpPr txBox="1"/>
                    <p:nvPr/>
                  </p:nvSpPr>
                  <p:spPr bwMode="auto">
                    <a:xfrm>
                      <a:off x="2716181" y="4637073"/>
                      <a:ext cx="465052" cy="369329"/>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grpSp>
              <p:sp>
                <p:nvSpPr>
                  <p:cNvPr id="104" name="文字方塊 103"/>
                  <p:cNvSpPr txBox="1"/>
                  <p:nvPr/>
                </p:nvSpPr>
                <p:spPr bwMode="auto">
                  <a:xfrm>
                    <a:off x="5076388" y="5495804"/>
                    <a:ext cx="2123291" cy="369329"/>
                  </a:xfrm>
                  <a:prstGeom prst="rect">
                    <a:avLst/>
                  </a:prstGeom>
                  <a:noFill/>
                </p:spPr>
                <p:txBody>
                  <a:bodyPr wrap="square">
                    <a:spAutoFit/>
                  </a:bodyPr>
                  <a:lstStyle/>
                  <a:p>
                    <a:pPr marL="87313" indent="-87313">
                      <a:defRPr/>
                    </a:pPr>
                    <a:r>
                      <a:rPr lang="en-US" altLang="zh-HK" dirty="0"/>
                      <a:t> (units / period) </a:t>
                    </a:r>
                    <a:endParaRPr lang="zh-HK" altLang="en-US" dirty="0"/>
                  </a:p>
                </p:txBody>
              </p:sp>
            </p:grpSp>
            <p:sp>
              <p:nvSpPr>
                <p:cNvPr id="98" name="Freeform 35"/>
                <p:cNvSpPr>
                  <a:spLocks/>
                </p:cNvSpPr>
                <p:nvPr/>
              </p:nvSpPr>
              <p:spPr bwMode="auto">
                <a:xfrm>
                  <a:off x="1343843" y="3461598"/>
                  <a:ext cx="2076029" cy="1487190"/>
                </a:xfrm>
                <a:custGeom>
                  <a:avLst/>
                  <a:gdLst>
                    <a:gd name="T0" fmla="*/ 0 w 862"/>
                    <a:gd name="T1" fmla="*/ 0 h 862"/>
                    <a:gd name="T2" fmla="*/ 2147483647 w 862"/>
                    <a:gd name="T3" fmla="*/ 2147483647 h 862"/>
                    <a:gd name="T4" fmla="*/ 2147483647 w 862"/>
                    <a:gd name="T5" fmla="*/ 2147483647 h 862"/>
                    <a:gd name="T6" fmla="*/ 0 60000 65536"/>
                    <a:gd name="T7" fmla="*/ 0 60000 65536"/>
                    <a:gd name="T8" fmla="*/ 0 60000 65536"/>
                    <a:gd name="T9" fmla="*/ 0 w 862"/>
                    <a:gd name="T10" fmla="*/ 0 h 862"/>
                    <a:gd name="T11" fmla="*/ 862 w 862"/>
                    <a:gd name="T12" fmla="*/ 862 h 862"/>
                  </a:gdLst>
                  <a:ahLst/>
                  <a:cxnLst>
                    <a:cxn ang="T6">
                      <a:pos x="T0" y="T1"/>
                    </a:cxn>
                    <a:cxn ang="T7">
                      <a:pos x="T2" y="T3"/>
                    </a:cxn>
                    <a:cxn ang="T8">
                      <a:pos x="T4" y="T5"/>
                    </a:cxn>
                  </a:cxnLst>
                  <a:rect l="T9" t="T10" r="T11" b="T12"/>
                  <a:pathLst>
                    <a:path w="862" h="862">
                      <a:moveTo>
                        <a:pt x="0" y="0"/>
                      </a:moveTo>
                      <a:cubicBezTo>
                        <a:pt x="64" y="223"/>
                        <a:pt x="128" y="446"/>
                        <a:pt x="272" y="590"/>
                      </a:cubicBezTo>
                      <a:cubicBezTo>
                        <a:pt x="416" y="734"/>
                        <a:pt x="639" y="798"/>
                        <a:pt x="862" y="862"/>
                      </a:cubicBezTo>
                    </a:path>
                  </a:pathLst>
                </a:custGeom>
                <a:noFill/>
                <a:ln w="38100">
                  <a:solidFill>
                    <a:srgbClr val="009FE3"/>
                  </a:solidFill>
                  <a:round/>
                  <a:headEnd/>
                  <a:tailEnd/>
                </a:ln>
                <a:extLst>
                  <a:ext uri="{909E8E84-426E-40DD-AFC4-6F175D3DCCD1}">
                    <a14:hiddenFill xmlns:a14="http://schemas.microsoft.com/office/drawing/2010/main">
                      <a:solidFill>
                        <a:srgbClr val="FFFFFF"/>
                      </a:solidFill>
                    </a14:hiddenFill>
                  </a:ext>
                </a:extLst>
              </p:spPr>
              <p:txBody>
                <a:bodyPr lIns="91422" tIns="45712" rIns="91422" bIns="45712"/>
                <a:lstStyle/>
                <a:p>
                  <a:endParaRPr lang="zh-HK" altLang="en-US"/>
                </a:p>
              </p:txBody>
            </p:sp>
            <p:cxnSp>
              <p:nvCxnSpPr>
                <p:cNvPr id="99" name="直線接點 98"/>
                <p:cNvCxnSpPr/>
                <p:nvPr/>
              </p:nvCxnSpPr>
              <p:spPr bwMode="auto">
                <a:xfrm>
                  <a:off x="983481" y="4215690"/>
                  <a:ext cx="70802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bwMode="auto">
                <a:xfrm>
                  <a:off x="1732781" y="4202987"/>
                  <a:ext cx="0" cy="11226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bwMode="auto">
                <a:xfrm>
                  <a:off x="2464619" y="4698403"/>
                  <a:ext cx="0" cy="6129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bwMode="auto">
                <a:xfrm flipV="1">
                  <a:off x="983481" y="4733336"/>
                  <a:ext cx="1493838"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4" name="橢圓 93"/>
              <p:cNvSpPr/>
              <p:nvPr/>
            </p:nvSpPr>
            <p:spPr bwMode="auto">
              <a:xfrm>
                <a:off x="1684338" y="4162694"/>
                <a:ext cx="103187" cy="1048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5" name="橢圓 94"/>
              <p:cNvSpPr/>
              <p:nvPr/>
            </p:nvSpPr>
            <p:spPr bwMode="auto">
              <a:xfrm>
                <a:off x="915988" y="4162694"/>
                <a:ext cx="103187" cy="1048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6" name="橢圓 95"/>
              <p:cNvSpPr/>
              <p:nvPr/>
            </p:nvSpPr>
            <p:spPr bwMode="auto">
              <a:xfrm>
                <a:off x="1684338" y="5223740"/>
                <a:ext cx="103187" cy="1048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cxnSp>
          <p:nvCxnSpPr>
            <p:cNvPr id="50" name="直線單箭頭接點 49"/>
            <p:cNvCxnSpPr/>
            <p:nvPr/>
          </p:nvCxnSpPr>
          <p:spPr>
            <a:xfrm>
              <a:off x="6129338" y="3575337"/>
              <a:ext cx="393700" cy="296933"/>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a:off x="6091238" y="4835438"/>
              <a:ext cx="376237"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4976813" y="3691252"/>
              <a:ext cx="0" cy="25406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88" name="文字方塊 87"/>
            <p:cNvSpPr txBox="1"/>
            <p:nvPr/>
          </p:nvSpPr>
          <p:spPr bwMode="auto">
            <a:xfrm>
              <a:off x="5159375" y="3640441"/>
              <a:ext cx="758825" cy="369974"/>
            </a:xfrm>
            <a:prstGeom prst="rect">
              <a:avLst/>
            </a:prstGeom>
            <a:noFill/>
          </p:spPr>
          <p:txBody>
            <a:bodyPr>
              <a:spAutoFit/>
            </a:bodyPr>
            <a:lstStyle/>
            <a:p>
              <a:pPr algn="ctr">
                <a:defRPr/>
              </a:pPr>
              <a:r>
                <a:rPr lang="en-US" altLang="zh-HK" b="1" dirty="0"/>
                <a:t>Gain</a:t>
              </a:r>
              <a:endParaRPr lang="zh-HK" altLang="en-US" b="1" dirty="0"/>
            </a:p>
          </p:txBody>
        </p:sp>
        <p:sp>
          <p:nvSpPr>
            <p:cNvPr id="89" name="文字方塊 88"/>
            <p:cNvSpPr txBox="1"/>
            <p:nvPr/>
          </p:nvSpPr>
          <p:spPr bwMode="auto">
            <a:xfrm>
              <a:off x="5918200" y="4172377"/>
              <a:ext cx="750888" cy="369975"/>
            </a:xfrm>
            <a:prstGeom prst="rect">
              <a:avLst/>
            </a:prstGeom>
            <a:noFill/>
          </p:spPr>
          <p:txBody>
            <a:bodyPr>
              <a:spAutoFit/>
            </a:bodyPr>
            <a:lstStyle/>
            <a:p>
              <a:pPr algn="ctr">
                <a:defRPr/>
              </a:pPr>
              <a:r>
                <a:rPr lang="en-US" altLang="zh-HK" b="1" dirty="0"/>
                <a:t>Loss</a:t>
              </a:r>
              <a:endParaRPr lang="zh-HK" altLang="en-US" b="1" dirty="0"/>
            </a:p>
          </p:txBody>
        </p:sp>
        <p:sp>
          <p:nvSpPr>
            <p:cNvPr id="90" name="橢圓 89"/>
            <p:cNvSpPr/>
            <p:nvPr/>
          </p:nvSpPr>
          <p:spPr bwMode="auto">
            <a:xfrm>
              <a:off x="5108575" y="4002475"/>
              <a:ext cx="103188" cy="1048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1" name="橢圓 90"/>
            <p:cNvSpPr/>
            <p:nvPr/>
          </p:nvSpPr>
          <p:spPr bwMode="auto">
            <a:xfrm>
              <a:off x="6589713" y="4002475"/>
              <a:ext cx="103187" cy="1048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2" name="橢圓 91"/>
            <p:cNvSpPr/>
            <p:nvPr/>
          </p:nvSpPr>
          <p:spPr bwMode="auto">
            <a:xfrm>
              <a:off x="6589713" y="4560165"/>
              <a:ext cx="103187" cy="1048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37289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1BFC126-6114-4209-A9DD-C226158D7A2E}" type="slidenum">
              <a:rPr lang="zh-HK" altLang="en-US" smtClean="0"/>
              <a:pPr/>
              <a:t>48</a:t>
            </a:fld>
            <a:endParaRPr lang="zh-HK" altLang="en-US" dirty="0"/>
          </a:p>
        </p:txBody>
      </p:sp>
      <p:sp>
        <p:nvSpPr>
          <p:cNvPr id="4" name="標題 3"/>
          <p:cNvSpPr>
            <a:spLocks noGrp="1"/>
          </p:cNvSpPr>
          <p:nvPr>
            <p:ph type="title"/>
          </p:nvPr>
        </p:nvSpPr>
        <p:spPr/>
        <p:txBody>
          <a:bodyPr/>
          <a:lstStyle/>
          <a:p>
            <a:r>
              <a:rPr lang="en-US" altLang="zh-HK" sz="3200" dirty="0"/>
              <a:t>C.	The effects of price elasticity of demand on total revenue</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r>
              <a:rPr lang="en-US" altLang="zh-HK" dirty="0"/>
              <a:t>3.	When demand is unitarily elastic (E</a:t>
            </a:r>
            <a:r>
              <a:rPr lang="en-US" altLang="zh-HK" baseline="-25000" dirty="0"/>
              <a:t>d</a:t>
            </a:r>
            <a:r>
              <a:rPr lang="en-US" altLang="zh-HK" dirty="0"/>
              <a:t> = 1)</a:t>
            </a:r>
            <a:endParaRPr lang="zh-HK" altLang="en-US" dirty="0"/>
          </a:p>
        </p:txBody>
      </p:sp>
      <p:sp>
        <p:nvSpPr>
          <p:cNvPr id="7" name="內容版面配置區 5"/>
          <p:cNvSpPr txBox="1">
            <a:spLocks/>
          </p:cNvSpPr>
          <p:nvPr/>
        </p:nvSpPr>
        <p:spPr>
          <a:xfrm>
            <a:off x="468296" y="1628800"/>
            <a:ext cx="6768000" cy="1398808"/>
          </a:xfrm>
          <a:prstGeom prst="rect">
            <a:avLst/>
          </a:prstGeom>
          <a:solidFill>
            <a:schemeClr val="accent3">
              <a:lumMod val="20000"/>
              <a:lumOff val="80000"/>
            </a:schemeClr>
          </a:solidFill>
          <a:ln w="34925">
            <a:noFill/>
            <a:prstDash val="dash"/>
          </a:ln>
        </p:spPr>
        <p:txBody>
          <a:bodyPr vert="horz" wrap="square" lIns="91440" tIns="144000" rIns="91440" bIns="14400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Therefore, in the case of </a:t>
            </a:r>
            <a:r>
              <a:rPr lang="en-US" altLang="zh-HK" b="1" dirty="0"/>
              <a:t>unitarily elastic demand</a:t>
            </a:r>
            <a:r>
              <a:rPr lang="en-US" altLang="zh-HK" dirty="0"/>
              <a:t>, no matter how the price of a good changes, its TR will </a:t>
            </a:r>
            <a:r>
              <a:rPr lang="en-US" altLang="zh-HK" b="1" dirty="0"/>
              <a:t>remain unchanged</a:t>
            </a:r>
            <a:r>
              <a:rPr lang="en-US" altLang="zh-HK" dirty="0"/>
              <a:t>.</a:t>
            </a:r>
            <a:endParaRPr lang="zh-HK" altLang="en-US" dirty="0"/>
          </a:p>
        </p:txBody>
      </p:sp>
    </p:spTree>
    <p:extLst>
      <p:ext uri="{BB962C8B-B14F-4D97-AF65-F5344CB8AC3E}">
        <p14:creationId xmlns:p14="http://schemas.microsoft.com/office/powerpoint/2010/main" val="446843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49</a:t>
            </a:fld>
            <a:endParaRPr lang="zh-HK" altLang="en-US" dirty="0"/>
          </a:p>
        </p:txBody>
      </p:sp>
      <p:sp>
        <p:nvSpPr>
          <p:cNvPr id="3" name="內容版面配置區 2"/>
          <p:cNvSpPr>
            <a:spLocks noGrp="1"/>
          </p:cNvSpPr>
          <p:nvPr>
            <p:ph idx="1"/>
          </p:nvPr>
        </p:nvSpPr>
        <p:spPr>
          <a:xfrm>
            <a:off x="457200" y="1196752"/>
            <a:ext cx="8229600" cy="830997"/>
          </a:xfrm>
        </p:spPr>
        <p:txBody>
          <a:bodyPr/>
          <a:lstStyle/>
          <a:p>
            <a:r>
              <a:rPr lang="en-US" altLang="zh-HK" dirty="0"/>
              <a:t>Relationship between E</a:t>
            </a:r>
            <a:r>
              <a:rPr lang="en-US" altLang="zh-HK" baseline="-25000" dirty="0"/>
              <a:t>d</a:t>
            </a:r>
            <a:r>
              <a:rPr lang="en-US" altLang="zh-HK" dirty="0"/>
              <a:t> and TR in the case of a price change:</a:t>
            </a:r>
            <a:endParaRPr lang="zh-HK" altLang="en-US" dirty="0"/>
          </a:p>
        </p:txBody>
      </p:sp>
      <p:sp>
        <p:nvSpPr>
          <p:cNvPr id="4" name="標題 3"/>
          <p:cNvSpPr>
            <a:spLocks noGrp="1"/>
          </p:cNvSpPr>
          <p:nvPr>
            <p:ph type="title"/>
          </p:nvPr>
        </p:nvSpPr>
        <p:spPr/>
        <p:txBody>
          <a:bodyPr/>
          <a:lstStyle/>
          <a:p>
            <a:r>
              <a:rPr lang="en-US" altLang="zh-HK" sz="3200" dirty="0"/>
              <a:t>C.	The effects of price elasticity of demand on total revenue</a:t>
            </a:r>
            <a:endParaRPr lang="zh-HK" altLang="en-US" sz="3200" dirty="0"/>
          </a:p>
        </p:txBody>
      </p:sp>
      <p:graphicFrame>
        <p:nvGraphicFramePr>
          <p:cNvPr id="5" name="表格 4"/>
          <p:cNvGraphicFramePr>
            <a:graphicFrameLocks noGrp="1"/>
          </p:cNvGraphicFramePr>
          <p:nvPr>
            <p:extLst>
              <p:ext uri="{D42A27DB-BD31-4B8C-83A1-F6EECF244321}">
                <p14:modId xmlns:p14="http://schemas.microsoft.com/office/powerpoint/2010/main" val="902203225"/>
              </p:ext>
            </p:extLst>
          </p:nvPr>
        </p:nvGraphicFramePr>
        <p:xfrm>
          <a:off x="539552" y="2132856"/>
          <a:ext cx="8208912" cy="371856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gridCol w="2880320">
                  <a:extLst>
                    <a:ext uri="{9D8B030D-6E8A-4147-A177-3AD203B41FA5}">
                      <a16:colId xmlns:a16="http://schemas.microsoft.com/office/drawing/2014/main" val="20003"/>
                    </a:ext>
                  </a:extLst>
                </a:gridCol>
              </a:tblGrid>
              <a:tr h="701040">
                <a:tc>
                  <a:txBody>
                    <a:bodyPr/>
                    <a:lstStyle/>
                    <a:p>
                      <a:pPr algn="ctr"/>
                      <a:r>
                        <a:rPr lang="en-GB" altLang="zh-HK" sz="2000" baseline="0" dirty="0">
                          <a:solidFill>
                            <a:schemeClr val="tx1"/>
                          </a:solidFill>
                          <a:latin typeface="+mn-lt"/>
                          <a:cs typeface="Arial" panose="020B0604020202020204" pitchFamily="34" charset="0"/>
                        </a:rPr>
                        <a:t>Types of E</a:t>
                      </a:r>
                      <a:r>
                        <a:rPr lang="en-GB" altLang="zh-HK" sz="2000" baseline="-25000" dirty="0">
                          <a:solidFill>
                            <a:schemeClr val="tx1"/>
                          </a:solidFill>
                          <a:latin typeface="+mn-lt"/>
                          <a:cs typeface="Arial" panose="020B0604020202020204" pitchFamily="34" charset="0"/>
                        </a:rPr>
                        <a:t>d</a:t>
                      </a:r>
                      <a:endParaRPr lang="zh-HK" altLang="en-US" sz="2000" baseline="-25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000" baseline="0" dirty="0">
                          <a:solidFill>
                            <a:schemeClr val="tx1"/>
                          </a:solidFill>
                          <a:latin typeface="+mn-lt"/>
                          <a:cs typeface="Arial" panose="020B0604020202020204" pitchFamily="34" charset="0"/>
                        </a:rPr>
                        <a:t>Value of E</a:t>
                      </a:r>
                      <a:r>
                        <a:rPr lang="en-GB" altLang="zh-HK" sz="2000" baseline="-25000" dirty="0">
                          <a:solidFill>
                            <a:schemeClr val="tx1"/>
                          </a:solidFill>
                          <a:latin typeface="+mn-lt"/>
                          <a:cs typeface="Arial" panose="020B0604020202020204" pitchFamily="34" charset="0"/>
                        </a:rPr>
                        <a:t>d</a:t>
                      </a:r>
                      <a:endParaRPr lang="zh-HK" altLang="en-US" sz="2000" baseline="-25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000" baseline="0" dirty="0">
                          <a:solidFill>
                            <a:schemeClr val="tx1"/>
                          </a:solidFill>
                          <a:latin typeface="+mn-lt"/>
                          <a:cs typeface="Arial" panose="020B0604020202020204" pitchFamily="34" charset="0"/>
                        </a:rPr>
                        <a:t>When price increases</a:t>
                      </a:r>
                      <a:endParaRPr lang="zh-HK" altLang="en-US" sz="20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000" baseline="0" dirty="0">
                          <a:solidFill>
                            <a:schemeClr val="tx1"/>
                          </a:solidFill>
                          <a:latin typeface="+mn-lt"/>
                          <a:cs typeface="Arial" panose="020B0604020202020204" pitchFamily="34" charset="0"/>
                        </a:rPr>
                        <a:t>When price decreases</a:t>
                      </a:r>
                      <a:endParaRPr lang="zh-HK" altLang="en-US" sz="20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701040">
                <a:tc>
                  <a:txBody>
                    <a:bodyPr/>
                    <a:lstStyle/>
                    <a:p>
                      <a:pPr algn="l"/>
                      <a:r>
                        <a:rPr lang="en-GB" altLang="zh-HK" sz="2000" b="0" dirty="0">
                          <a:solidFill>
                            <a:schemeClr val="tx1"/>
                          </a:solidFill>
                          <a:latin typeface="+mn-lt"/>
                          <a:cs typeface="Arial" panose="020B0604020202020204" pitchFamily="34" charset="0"/>
                        </a:rPr>
                        <a:t>Elastic</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l"/>
                      <a:r>
                        <a:rPr lang="en-GB" altLang="zh-HK" sz="2000" b="0" dirty="0">
                          <a:solidFill>
                            <a:schemeClr val="tx1"/>
                          </a:solidFill>
                          <a:latin typeface="+mn-lt"/>
                          <a:cs typeface="Arial" panose="020B0604020202020204" pitchFamily="34" charset="0"/>
                        </a:rPr>
                        <a:t>1 &lt; E</a:t>
                      </a:r>
                      <a:r>
                        <a:rPr lang="en-GB" altLang="zh-HK" sz="2000" b="0" baseline="-25000" dirty="0">
                          <a:solidFill>
                            <a:schemeClr val="tx1"/>
                          </a:solidFill>
                          <a:latin typeface="+mn-lt"/>
                          <a:cs typeface="Arial" panose="020B0604020202020204" pitchFamily="34" charset="0"/>
                        </a:rPr>
                        <a:t>d</a:t>
                      </a:r>
                      <a:r>
                        <a:rPr lang="en-GB" altLang="zh-HK" sz="2000" b="0" dirty="0">
                          <a:solidFill>
                            <a:schemeClr val="tx1"/>
                          </a:solidFill>
                          <a:latin typeface="+mn-lt"/>
                          <a:cs typeface="Arial" panose="020B0604020202020204" pitchFamily="34" charset="0"/>
                        </a:rPr>
                        <a:t> &lt; ∞ </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2000" b="0" dirty="0">
                          <a:solidFill>
                            <a:schemeClr val="tx1"/>
                          </a:solidFill>
                          <a:latin typeface="+mn-lt"/>
                          <a:cs typeface="Arial" panose="020B0604020202020204" pitchFamily="34" charset="0"/>
                        </a:rPr>
                        <a:t>%</a:t>
                      </a:r>
                      <a:r>
                        <a:rPr lang="en-US" altLang="zh-HK" sz="2000" dirty="0">
                          <a:sym typeface="Wingdings 3"/>
                        </a:rPr>
                        <a:t></a:t>
                      </a:r>
                      <a:r>
                        <a:rPr lang="en-GB" altLang="zh-HK" sz="2000" b="0" dirty="0">
                          <a:solidFill>
                            <a:schemeClr val="tx1"/>
                          </a:solidFill>
                          <a:latin typeface="+mn-lt"/>
                          <a:cs typeface="Arial" panose="020B0604020202020204" pitchFamily="34" charset="0"/>
                        </a:rPr>
                        <a:t>P &lt; %</a:t>
                      </a:r>
                      <a:r>
                        <a:rPr lang="en-US" altLang="zh-HK" sz="2000" dirty="0">
                          <a:sym typeface="Wingdings 3"/>
                        </a:rPr>
                        <a:t></a:t>
                      </a:r>
                      <a:r>
                        <a:rPr lang="en-GB" altLang="zh-HK" sz="2000" b="0" dirty="0" err="1">
                          <a:solidFill>
                            <a:schemeClr val="tx1"/>
                          </a:solidFill>
                          <a:latin typeface="+mn-lt"/>
                          <a:cs typeface="Arial" panose="020B0604020202020204" pitchFamily="34" charset="0"/>
                        </a:rPr>
                        <a:t>Q</a:t>
                      </a:r>
                      <a:r>
                        <a:rPr lang="en-GB" altLang="zh-HK" sz="2000" b="0" baseline="-25000" dirty="0" err="1">
                          <a:solidFill>
                            <a:schemeClr val="tx1"/>
                          </a:solidFill>
                          <a:latin typeface="+mn-lt"/>
                          <a:cs typeface="Arial" panose="020B0604020202020204" pitchFamily="34" charset="0"/>
                        </a:rPr>
                        <a:t>d</a:t>
                      </a:r>
                      <a:endParaRPr lang="en-GB" altLang="zh-HK" sz="2000" b="0" baseline="-2500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Gain &lt; Loss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 TR decreases</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2000" b="0" dirty="0">
                          <a:solidFill>
                            <a:schemeClr val="tx1"/>
                          </a:solidFill>
                          <a:latin typeface="+mn-lt"/>
                          <a:cs typeface="Arial" panose="020B0604020202020204" pitchFamily="34" charset="0"/>
                        </a:rPr>
                        <a:t>%</a:t>
                      </a:r>
                      <a:r>
                        <a:rPr lang="en-US" altLang="zh-HK" sz="2000" dirty="0">
                          <a:sym typeface="Wingdings 3"/>
                        </a:rPr>
                        <a:t></a:t>
                      </a:r>
                      <a:r>
                        <a:rPr lang="en-GB" altLang="zh-HK" sz="2000" b="0" dirty="0">
                          <a:solidFill>
                            <a:schemeClr val="tx1"/>
                          </a:solidFill>
                          <a:latin typeface="+mn-lt"/>
                          <a:cs typeface="Arial" panose="020B0604020202020204" pitchFamily="34" charset="0"/>
                        </a:rPr>
                        <a:t>P &lt; %</a:t>
                      </a:r>
                      <a:r>
                        <a:rPr lang="en-US" altLang="zh-HK" sz="2000" dirty="0">
                          <a:sym typeface="Wingdings 3"/>
                        </a:rPr>
                        <a:t></a:t>
                      </a:r>
                      <a:r>
                        <a:rPr lang="en-GB" altLang="zh-HK" sz="2000" b="0" dirty="0" err="1">
                          <a:solidFill>
                            <a:schemeClr val="tx1"/>
                          </a:solidFill>
                          <a:latin typeface="+mn-lt"/>
                          <a:cs typeface="Arial" panose="020B0604020202020204" pitchFamily="34" charset="0"/>
                        </a:rPr>
                        <a:t>Q</a:t>
                      </a:r>
                      <a:r>
                        <a:rPr lang="en-GB" altLang="zh-HK" sz="2000" b="0" baseline="-25000" dirty="0" err="1">
                          <a:solidFill>
                            <a:schemeClr val="tx1"/>
                          </a:solidFill>
                          <a:latin typeface="+mn-lt"/>
                          <a:cs typeface="Arial" panose="020B0604020202020204" pitchFamily="34" charset="0"/>
                        </a:rPr>
                        <a:t>d</a:t>
                      </a:r>
                      <a:endParaRPr lang="en-GB" altLang="zh-HK" sz="2000" b="0" baseline="-2500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Loss &lt; Gain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 TR increases</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701040">
                <a:tc>
                  <a:txBody>
                    <a:bodyPr/>
                    <a:lstStyle/>
                    <a:p>
                      <a:pPr algn="l"/>
                      <a:r>
                        <a:rPr lang="en-GB" altLang="zh-HK" sz="2000" b="0" dirty="0">
                          <a:solidFill>
                            <a:schemeClr val="tx1"/>
                          </a:solidFill>
                          <a:latin typeface="+mn-lt"/>
                          <a:cs typeface="Arial" panose="020B0604020202020204" pitchFamily="34" charset="0"/>
                        </a:rPr>
                        <a:t>Inelastic</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l"/>
                      <a:r>
                        <a:rPr lang="en-GB" altLang="zh-HK" sz="2000" b="0" i="0" u="none" strike="noStrike" kern="1200" baseline="0" dirty="0">
                          <a:solidFill>
                            <a:schemeClr val="dk1"/>
                          </a:solidFill>
                          <a:latin typeface="+mn-lt"/>
                          <a:ea typeface="+mn-ea"/>
                          <a:cs typeface="+mn-cs"/>
                        </a:rPr>
                        <a:t>0 &lt; </a:t>
                      </a:r>
                      <a:r>
                        <a:rPr lang="en-GB" altLang="zh-HK" sz="2000" b="0" dirty="0">
                          <a:solidFill>
                            <a:schemeClr val="tx1"/>
                          </a:solidFill>
                          <a:latin typeface="+mn-lt"/>
                          <a:cs typeface="Arial" panose="020B0604020202020204" pitchFamily="34" charset="0"/>
                        </a:rPr>
                        <a:t>E</a:t>
                      </a:r>
                      <a:r>
                        <a:rPr lang="en-GB" altLang="zh-HK" sz="2000" b="0" baseline="-25000" dirty="0">
                          <a:solidFill>
                            <a:schemeClr val="tx1"/>
                          </a:solidFill>
                          <a:latin typeface="+mn-lt"/>
                          <a:cs typeface="Arial" panose="020B0604020202020204" pitchFamily="34" charset="0"/>
                        </a:rPr>
                        <a:t>d</a:t>
                      </a:r>
                      <a:r>
                        <a:rPr lang="en-GB" altLang="zh-HK" sz="2000" b="0" i="0" u="none" strike="noStrike" kern="1200" baseline="0" dirty="0">
                          <a:solidFill>
                            <a:schemeClr val="dk1"/>
                          </a:solidFill>
                          <a:latin typeface="+mn-lt"/>
                          <a:ea typeface="+mn-ea"/>
                          <a:cs typeface="+mn-cs"/>
                        </a:rPr>
                        <a:t> &lt; 1</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2000" b="0" dirty="0">
                          <a:solidFill>
                            <a:schemeClr val="tx1"/>
                          </a:solidFill>
                          <a:latin typeface="+mn-lt"/>
                          <a:cs typeface="Arial" panose="020B0604020202020204" pitchFamily="34" charset="0"/>
                        </a:rPr>
                        <a:t>%</a:t>
                      </a:r>
                      <a:r>
                        <a:rPr lang="en-US" altLang="zh-HK" sz="2000" dirty="0">
                          <a:sym typeface="Wingdings 3"/>
                        </a:rPr>
                        <a:t></a:t>
                      </a:r>
                      <a:r>
                        <a:rPr lang="en-GB" altLang="zh-HK" sz="2000" b="0" dirty="0">
                          <a:solidFill>
                            <a:schemeClr val="tx1"/>
                          </a:solidFill>
                          <a:latin typeface="+mn-lt"/>
                          <a:cs typeface="Arial" panose="020B0604020202020204" pitchFamily="34" charset="0"/>
                        </a:rPr>
                        <a:t>P &gt; %</a:t>
                      </a:r>
                      <a:r>
                        <a:rPr lang="en-US" altLang="zh-HK" sz="2000" dirty="0">
                          <a:sym typeface="Wingdings 3"/>
                        </a:rPr>
                        <a:t></a:t>
                      </a:r>
                      <a:r>
                        <a:rPr lang="en-GB" altLang="zh-HK" sz="2000" b="0" dirty="0" err="1">
                          <a:solidFill>
                            <a:schemeClr val="tx1"/>
                          </a:solidFill>
                          <a:latin typeface="+mn-lt"/>
                          <a:cs typeface="Arial" panose="020B0604020202020204" pitchFamily="34" charset="0"/>
                        </a:rPr>
                        <a:t>Q</a:t>
                      </a:r>
                      <a:r>
                        <a:rPr lang="en-GB" altLang="zh-HK" sz="2000" b="0" baseline="-25000" dirty="0" err="1">
                          <a:solidFill>
                            <a:schemeClr val="tx1"/>
                          </a:solidFill>
                          <a:latin typeface="+mn-lt"/>
                          <a:cs typeface="Arial" panose="020B0604020202020204" pitchFamily="34" charset="0"/>
                        </a:rPr>
                        <a:t>d</a:t>
                      </a:r>
                      <a:endParaRPr lang="en-GB" altLang="zh-HK" sz="2000" b="0" baseline="-2500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Gain &gt; Loss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 TR increases</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2000" b="0" dirty="0">
                          <a:solidFill>
                            <a:schemeClr val="tx1"/>
                          </a:solidFill>
                          <a:latin typeface="+mn-lt"/>
                          <a:cs typeface="Arial" panose="020B0604020202020204" pitchFamily="34" charset="0"/>
                        </a:rPr>
                        <a:t>%</a:t>
                      </a:r>
                      <a:r>
                        <a:rPr lang="en-US" altLang="zh-HK" sz="2000" dirty="0">
                          <a:sym typeface="Wingdings 3"/>
                        </a:rPr>
                        <a:t></a:t>
                      </a:r>
                      <a:r>
                        <a:rPr lang="en-GB" altLang="zh-HK" sz="2000" b="0" dirty="0">
                          <a:solidFill>
                            <a:schemeClr val="tx1"/>
                          </a:solidFill>
                          <a:latin typeface="+mn-lt"/>
                          <a:cs typeface="Arial" panose="020B0604020202020204" pitchFamily="34" charset="0"/>
                        </a:rPr>
                        <a:t>P &gt; %</a:t>
                      </a:r>
                      <a:r>
                        <a:rPr lang="en-US" altLang="zh-HK" sz="2000" dirty="0">
                          <a:sym typeface="Wingdings 3"/>
                        </a:rPr>
                        <a:t></a:t>
                      </a:r>
                      <a:r>
                        <a:rPr lang="en-GB" altLang="zh-HK" sz="2000" b="0" dirty="0" err="1">
                          <a:solidFill>
                            <a:schemeClr val="tx1"/>
                          </a:solidFill>
                          <a:latin typeface="+mn-lt"/>
                          <a:cs typeface="Arial" panose="020B0604020202020204" pitchFamily="34" charset="0"/>
                        </a:rPr>
                        <a:t>Q</a:t>
                      </a:r>
                      <a:r>
                        <a:rPr lang="en-GB" altLang="zh-HK" sz="2000" b="0" baseline="-25000" dirty="0" err="1">
                          <a:solidFill>
                            <a:schemeClr val="tx1"/>
                          </a:solidFill>
                          <a:latin typeface="+mn-lt"/>
                          <a:cs typeface="Arial" panose="020B0604020202020204" pitchFamily="34" charset="0"/>
                        </a:rPr>
                        <a:t>d</a:t>
                      </a:r>
                      <a:endParaRPr lang="en-GB" altLang="zh-HK" sz="2000" b="0" baseline="-2500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Loss &gt; Gain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 TR decreases</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701040">
                <a:tc>
                  <a:txBody>
                    <a:bodyPr/>
                    <a:lstStyle/>
                    <a:p>
                      <a:pPr algn="l"/>
                      <a:r>
                        <a:rPr lang="en-GB" altLang="zh-HK" sz="2000" b="0" dirty="0">
                          <a:solidFill>
                            <a:schemeClr val="tx1"/>
                          </a:solidFill>
                          <a:latin typeface="+mn-lt"/>
                          <a:cs typeface="Arial" panose="020B0604020202020204" pitchFamily="34" charset="0"/>
                        </a:rPr>
                        <a:t>Unitarily</a:t>
                      </a:r>
                    </a:p>
                    <a:p>
                      <a:pPr algn="l"/>
                      <a:r>
                        <a:rPr lang="en-GB" altLang="zh-HK" sz="2000" b="0" dirty="0">
                          <a:solidFill>
                            <a:schemeClr val="tx1"/>
                          </a:solidFill>
                          <a:latin typeface="+mn-lt"/>
                          <a:cs typeface="Arial" panose="020B0604020202020204" pitchFamily="34" charset="0"/>
                        </a:rPr>
                        <a:t>elastic</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l"/>
                      <a:r>
                        <a:rPr lang="en-GB" altLang="zh-HK" sz="2000" b="0" dirty="0">
                          <a:solidFill>
                            <a:schemeClr val="tx1"/>
                          </a:solidFill>
                          <a:latin typeface="+mn-lt"/>
                          <a:cs typeface="Arial" panose="020B0604020202020204" pitchFamily="34" charset="0"/>
                        </a:rPr>
                        <a:t>E</a:t>
                      </a:r>
                      <a:r>
                        <a:rPr lang="en-GB" altLang="zh-HK" sz="2000" b="0" baseline="-25000" dirty="0">
                          <a:solidFill>
                            <a:schemeClr val="tx1"/>
                          </a:solidFill>
                          <a:latin typeface="+mn-lt"/>
                          <a:cs typeface="Arial" panose="020B0604020202020204" pitchFamily="34" charset="0"/>
                        </a:rPr>
                        <a:t>d</a:t>
                      </a:r>
                      <a:r>
                        <a:rPr lang="en-GB" altLang="zh-HK" sz="2000" b="0" baseline="0" dirty="0">
                          <a:solidFill>
                            <a:schemeClr val="tx1"/>
                          </a:solidFill>
                          <a:latin typeface="+mn-lt"/>
                          <a:cs typeface="Arial" panose="020B0604020202020204" pitchFamily="34" charset="0"/>
                        </a:rPr>
                        <a:t> </a:t>
                      </a:r>
                      <a:r>
                        <a:rPr lang="en-GB" altLang="zh-HK" sz="2000" b="0" i="0" u="none" strike="noStrike" kern="1200" baseline="0" dirty="0">
                          <a:solidFill>
                            <a:schemeClr val="dk1"/>
                          </a:solidFill>
                          <a:latin typeface="+mn-lt"/>
                          <a:ea typeface="+mn-ea"/>
                          <a:cs typeface="+mn-cs"/>
                        </a:rPr>
                        <a:t>= 1</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2000" b="0" dirty="0">
                          <a:solidFill>
                            <a:schemeClr val="tx1"/>
                          </a:solidFill>
                          <a:latin typeface="+mn-lt"/>
                          <a:cs typeface="Arial" panose="020B0604020202020204" pitchFamily="34" charset="0"/>
                        </a:rPr>
                        <a:t>%</a:t>
                      </a:r>
                      <a:r>
                        <a:rPr lang="en-US" altLang="zh-HK" sz="2000" dirty="0">
                          <a:sym typeface="Wingdings 3"/>
                        </a:rPr>
                        <a:t></a:t>
                      </a:r>
                      <a:r>
                        <a:rPr lang="en-GB" altLang="zh-HK" sz="2000" b="0" dirty="0">
                          <a:solidFill>
                            <a:schemeClr val="tx1"/>
                          </a:solidFill>
                          <a:latin typeface="+mn-lt"/>
                          <a:cs typeface="Arial" panose="020B0604020202020204" pitchFamily="34" charset="0"/>
                        </a:rPr>
                        <a:t>P = %</a:t>
                      </a:r>
                      <a:r>
                        <a:rPr lang="en-US" altLang="zh-HK" sz="2000" dirty="0">
                          <a:sym typeface="Wingdings 3"/>
                        </a:rPr>
                        <a:t></a:t>
                      </a:r>
                      <a:r>
                        <a:rPr lang="en-GB" altLang="zh-HK" sz="2000" b="0" dirty="0" err="1">
                          <a:solidFill>
                            <a:schemeClr val="tx1"/>
                          </a:solidFill>
                          <a:latin typeface="+mn-lt"/>
                          <a:cs typeface="Arial" panose="020B0604020202020204" pitchFamily="34" charset="0"/>
                        </a:rPr>
                        <a:t>Q</a:t>
                      </a:r>
                      <a:r>
                        <a:rPr lang="en-GB" altLang="zh-HK" sz="2000" b="0" baseline="-25000" dirty="0" err="1">
                          <a:solidFill>
                            <a:schemeClr val="tx1"/>
                          </a:solidFill>
                          <a:latin typeface="+mn-lt"/>
                          <a:cs typeface="Arial" panose="020B0604020202020204" pitchFamily="34" charset="0"/>
                        </a:rPr>
                        <a:t>d</a:t>
                      </a:r>
                      <a:endParaRPr lang="en-GB" altLang="zh-HK" sz="2000" b="0" baseline="-2500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Gain = Loss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 TR remains unchanged</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2000" b="0" dirty="0">
                          <a:solidFill>
                            <a:schemeClr val="tx1"/>
                          </a:solidFill>
                          <a:latin typeface="+mn-lt"/>
                          <a:cs typeface="Arial" panose="020B0604020202020204" pitchFamily="34" charset="0"/>
                        </a:rPr>
                        <a:t>%</a:t>
                      </a:r>
                      <a:r>
                        <a:rPr lang="en-US" altLang="zh-HK" sz="2000" dirty="0">
                          <a:sym typeface="Wingdings 3"/>
                        </a:rPr>
                        <a:t></a:t>
                      </a:r>
                      <a:r>
                        <a:rPr lang="en-GB" altLang="zh-HK" sz="2000" b="0" dirty="0">
                          <a:solidFill>
                            <a:schemeClr val="tx1"/>
                          </a:solidFill>
                          <a:latin typeface="+mn-lt"/>
                          <a:cs typeface="Arial" panose="020B0604020202020204" pitchFamily="34" charset="0"/>
                        </a:rPr>
                        <a:t>P = %</a:t>
                      </a:r>
                      <a:r>
                        <a:rPr lang="en-US" altLang="zh-HK" sz="2000" dirty="0">
                          <a:sym typeface="Wingdings 3"/>
                        </a:rPr>
                        <a:t></a:t>
                      </a:r>
                      <a:r>
                        <a:rPr lang="en-GB" altLang="zh-HK" sz="2000" b="0" dirty="0" err="1">
                          <a:solidFill>
                            <a:schemeClr val="tx1"/>
                          </a:solidFill>
                          <a:latin typeface="+mn-lt"/>
                          <a:cs typeface="Arial" panose="020B0604020202020204" pitchFamily="34" charset="0"/>
                        </a:rPr>
                        <a:t>Q</a:t>
                      </a:r>
                      <a:r>
                        <a:rPr lang="en-GB" altLang="zh-HK" sz="2000" b="0" baseline="-25000" dirty="0" err="1">
                          <a:solidFill>
                            <a:schemeClr val="tx1"/>
                          </a:solidFill>
                          <a:latin typeface="+mn-lt"/>
                          <a:cs typeface="Arial" panose="020B0604020202020204" pitchFamily="34" charset="0"/>
                        </a:rPr>
                        <a:t>d</a:t>
                      </a:r>
                      <a:endParaRPr lang="en-GB" altLang="zh-HK" sz="2000" b="0" baseline="-2500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Loss = Gain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 TR remains unchanged</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07130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377060674"/>
              </p:ext>
            </p:extLst>
          </p:nvPr>
        </p:nvGraphicFramePr>
        <p:xfrm>
          <a:off x="611560" y="2492896"/>
          <a:ext cx="8003232" cy="271272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3029508">
                  <a:extLst>
                    <a:ext uri="{9D8B030D-6E8A-4147-A177-3AD203B41FA5}">
                      <a16:colId xmlns:a16="http://schemas.microsoft.com/office/drawing/2014/main" val="20001"/>
                    </a:ext>
                  </a:extLst>
                </a:gridCol>
                <a:gridCol w="3029508">
                  <a:extLst>
                    <a:ext uri="{9D8B030D-6E8A-4147-A177-3AD203B41FA5}">
                      <a16:colId xmlns:a16="http://schemas.microsoft.com/office/drawing/2014/main" val="20002"/>
                    </a:ext>
                  </a:extLst>
                </a:gridCol>
              </a:tblGrid>
              <a:tr h="370840">
                <a:tc>
                  <a:txBody>
                    <a:bodyPr/>
                    <a:lstStyle/>
                    <a:p>
                      <a:endParaRPr lang="zh-HK" altLang="en-US" sz="2000" dirty="0">
                        <a:solidFill>
                          <a:schemeClr val="tx1"/>
                        </a:solidFill>
                        <a:latin typeface="+mn-lt"/>
                        <a:cs typeface="Arial" panose="020B0604020202020204" pitchFamily="34" charset="0"/>
                      </a:endParaRPr>
                    </a:p>
                  </a:txBody>
                  <a:tcPr>
                    <a:lnL w="12700" cmpd="sng">
                      <a:noFill/>
                    </a:lnL>
                    <a:lnR w="12700" cap="flat" cmpd="sng" algn="ctr">
                      <a:solidFill>
                        <a:schemeClr val="tx1">
                          <a:lumMod val="50000"/>
                          <a:lumOff val="50000"/>
                        </a:schemeClr>
                      </a:solidFill>
                      <a:prstDash val="solid"/>
                      <a:round/>
                      <a:headEnd type="none" w="med" len="med"/>
                      <a:tailEnd type="none" w="med" len="med"/>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HK" sz="2000" dirty="0">
                          <a:solidFill>
                            <a:schemeClr val="tx1"/>
                          </a:solidFill>
                          <a:latin typeface="+mn-lt"/>
                          <a:cs typeface="Arial" panose="020B0604020202020204" pitchFamily="34" charset="0"/>
                        </a:rPr>
                        <a:t>Decrease in the price of Cokes by 10%</a:t>
                      </a:r>
                      <a:endParaRPr lang="zh-HK" altLang="en-US" sz="2000"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000" dirty="0">
                          <a:solidFill>
                            <a:schemeClr val="tx1"/>
                          </a:solidFill>
                          <a:latin typeface="+mn-lt"/>
                          <a:cs typeface="Arial" panose="020B0604020202020204" pitchFamily="34" charset="0"/>
                        </a:rPr>
                        <a:t>Increase in the price of potato chips by 10%</a:t>
                      </a:r>
                      <a:endParaRPr lang="zh-HK" altLang="en-US" sz="2000"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370840">
                <a:tc>
                  <a:txBody>
                    <a:bodyPr/>
                    <a:lstStyle/>
                    <a:p>
                      <a:r>
                        <a:rPr lang="en-GB" altLang="zh-HK" sz="2000" b="1" dirty="0">
                          <a:solidFill>
                            <a:schemeClr val="tx1"/>
                          </a:solidFill>
                          <a:latin typeface="+mn-lt"/>
                          <a:cs typeface="Arial" panose="020B0604020202020204" pitchFamily="34" charset="0"/>
                        </a:rPr>
                        <a:t>Change in Paul’s quantity</a:t>
                      </a:r>
                    </a:p>
                    <a:p>
                      <a:r>
                        <a:rPr lang="en-GB" altLang="zh-HK" sz="2000" b="1" dirty="0">
                          <a:solidFill>
                            <a:schemeClr val="tx1"/>
                          </a:solidFill>
                          <a:latin typeface="+mn-lt"/>
                          <a:cs typeface="Arial" panose="020B0604020202020204" pitchFamily="34" charset="0"/>
                        </a:rPr>
                        <a:t>demanded?</a:t>
                      </a:r>
                      <a:endParaRPr lang="zh-HK" altLang="en-US" sz="2000" b="1"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l"/>
                      <a:endParaRPr lang="zh-HK" altLang="en-US" sz="2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DF4BB"/>
                    </a:solidFill>
                  </a:tcPr>
                </a:tc>
                <a:tc>
                  <a:txBody>
                    <a:bodyPr/>
                    <a:lstStyle/>
                    <a:p>
                      <a:pPr algn="l"/>
                      <a:endParaRPr lang="zh-HK" altLang="en-US" sz="2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DF4BB"/>
                    </a:solidFill>
                  </a:tcPr>
                </a:tc>
                <a:extLst>
                  <a:ext uri="{0D108BD9-81ED-4DB2-BD59-A6C34878D82A}">
                    <a16:rowId xmlns:a16="http://schemas.microsoft.com/office/drawing/2014/main" val="10001"/>
                  </a:ext>
                </a:extLst>
              </a:tr>
              <a:tr h="370840">
                <a:tc>
                  <a:txBody>
                    <a:bodyPr/>
                    <a:lstStyle/>
                    <a:p>
                      <a:r>
                        <a:rPr lang="en-GB" altLang="zh-HK" sz="2000" b="1" dirty="0">
                          <a:solidFill>
                            <a:schemeClr val="tx1"/>
                          </a:solidFill>
                          <a:latin typeface="+mn-lt"/>
                          <a:cs typeface="Arial" panose="020B0604020202020204" pitchFamily="34" charset="0"/>
                        </a:rPr>
                        <a:t>Change in Susie’s quantity</a:t>
                      </a:r>
                    </a:p>
                    <a:p>
                      <a:r>
                        <a:rPr lang="en-GB" altLang="zh-HK" sz="2000" b="1" dirty="0">
                          <a:solidFill>
                            <a:schemeClr val="tx1"/>
                          </a:solidFill>
                          <a:latin typeface="+mn-lt"/>
                          <a:cs typeface="Arial" panose="020B0604020202020204" pitchFamily="34" charset="0"/>
                        </a:rPr>
                        <a:t>demanded?</a:t>
                      </a:r>
                      <a:endParaRPr lang="zh-HK" altLang="en-US" sz="2000" b="1"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l"/>
                      <a:endParaRPr lang="zh-HK" altLang="en-US" sz="2000" b="1" dirty="0">
                        <a:solidFill>
                          <a:schemeClr val="accent6">
                            <a:lumMod val="75000"/>
                          </a:schemeClr>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DF4BB"/>
                    </a:solidFill>
                  </a:tcPr>
                </a:tc>
                <a:tc>
                  <a:txBody>
                    <a:bodyPr/>
                    <a:lstStyle/>
                    <a:p>
                      <a:pPr algn="l"/>
                      <a:endParaRPr lang="zh-HK" altLang="en-US" sz="2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DF4BB"/>
                    </a:solidFill>
                  </a:tcPr>
                </a:tc>
                <a:extLst>
                  <a:ext uri="{0D108BD9-81ED-4DB2-BD59-A6C34878D82A}">
                    <a16:rowId xmlns:a16="http://schemas.microsoft.com/office/drawing/2014/main" val="10002"/>
                  </a:ext>
                </a:extLst>
              </a:tr>
            </a:tbl>
          </a:graphicData>
        </a:graphic>
      </p:graphicFrame>
      <p:sp>
        <p:nvSpPr>
          <p:cNvPr id="2" name="標題 1"/>
          <p:cNvSpPr>
            <a:spLocks noGrp="1"/>
          </p:cNvSpPr>
          <p:nvPr>
            <p:ph type="title"/>
          </p:nvPr>
        </p:nvSpPr>
        <p:spPr/>
        <p:txBody>
          <a:bodyPr/>
          <a:lstStyle/>
          <a:p>
            <a:r>
              <a:rPr lang="en-US" altLang="zh-HK" dirty="0"/>
              <a:t>Task 5.1 (cont’d)  </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a:t>
            </a:fld>
            <a:endParaRPr lang="zh-HK" altLang="en-US" dirty="0"/>
          </a:p>
        </p:txBody>
      </p:sp>
      <p:sp>
        <p:nvSpPr>
          <p:cNvPr id="13" name="內容版面配置區 2"/>
          <p:cNvSpPr txBox="1">
            <a:spLocks/>
          </p:cNvSpPr>
          <p:nvPr/>
        </p:nvSpPr>
        <p:spPr>
          <a:xfrm>
            <a:off x="457200" y="1196752"/>
            <a:ext cx="8229600" cy="1200329"/>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tabLst>
                <a:tab pos="361950" algn="l"/>
              </a:tabLst>
            </a:pPr>
            <a:r>
              <a:rPr lang="en-US" altLang="zh-HK" dirty="0"/>
              <a:t>2.	How do Paul’s and Susie’s quantities demanded 	respond to the price changes? How will you describe 	these responses?</a:t>
            </a:r>
          </a:p>
        </p:txBody>
      </p:sp>
      <p:sp>
        <p:nvSpPr>
          <p:cNvPr id="17" name="文字方塊 16"/>
          <p:cNvSpPr txBox="1"/>
          <p:nvPr/>
        </p:nvSpPr>
        <p:spPr>
          <a:xfrm>
            <a:off x="2915816" y="3501008"/>
            <a:ext cx="2304256" cy="400110"/>
          </a:xfrm>
          <a:prstGeom prst="rect">
            <a:avLst/>
          </a:prstGeom>
          <a:noFill/>
        </p:spPr>
        <p:txBody>
          <a:bodyPr wrap="square" rtlCol="0">
            <a:spAutoFit/>
          </a:bodyPr>
          <a:lstStyle/>
          <a:p>
            <a:pPr algn="ctr">
              <a:spcBef>
                <a:spcPts val="564"/>
              </a:spcBef>
            </a:pPr>
            <a:r>
              <a:rPr lang="en-US" altLang="zh-TW"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Increase by 100%</a:t>
            </a:r>
            <a:endParaRPr lang="zh-HK" altLang="en-US"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 name="文字方塊 7"/>
          <p:cNvSpPr txBox="1"/>
          <p:nvPr/>
        </p:nvSpPr>
        <p:spPr>
          <a:xfrm>
            <a:off x="5868144" y="3501008"/>
            <a:ext cx="2592288" cy="400110"/>
          </a:xfrm>
          <a:prstGeom prst="rect">
            <a:avLst/>
          </a:prstGeom>
          <a:noFill/>
        </p:spPr>
        <p:txBody>
          <a:bodyPr wrap="square" rtlCol="0">
            <a:spAutoFit/>
          </a:bodyPr>
          <a:lstStyle/>
          <a:p>
            <a:pPr algn="ctr">
              <a:spcBef>
                <a:spcPts val="564"/>
              </a:spcBef>
            </a:pPr>
            <a:r>
              <a:rPr lang="en-US" altLang="zh-TW"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Decrease by 6.67%</a:t>
            </a:r>
            <a:endParaRPr lang="zh-HK" altLang="en-US"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 name="文字方塊 8"/>
          <p:cNvSpPr txBox="1"/>
          <p:nvPr/>
        </p:nvSpPr>
        <p:spPr>
          <a:xfrm>
            <a:off x="2915816" y="4509120"/>
            <a:ext cx="2304256" cy="400110"/>
          </a:xfrm>
          <a:prstGeom prst="rect">
            <a:avLst/>
          </a:prstGeom>
          <a:noFill/>
        </p:spPr>
        <p:txBody>
          <a:bodyPr wrap="square" rtlCol="0">
            <a:spAutoFit/>
          </a:bodyPr>
          <a:lstStyle/>
          <a:p>
            <a:pPr algn="ctr">
              <a:spcBef>
                <a:spcPts val="564"/>
              </a:spcBef>
            </a:pPr>
            <a:r>
              <a:rPr lang="en-US" altLang="zh-TW"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No change</a:t>
            </a:r>
            <a:endParaRPr lang="zh-HK" altLang="en-US"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0" name="文字方塊 9"/>
          <p:cNvSpPr txBox="1"/>
          <p:nvPr/>
        </p:nvSpPr>
        <p:spPr>
          <a:xfrm>
            <a:off x="5544616" y="4509120"/>
            <a:ext cx="3131840" cy="400110"/>
          </a:xfrm>
          <a:prstGeom prst="rect">
            <a:avLst/>
          </a:prstGeom>
          <a:noFill/>
        </p:spPr>
        <p:txBody>
          <a:bodyPr wrap="square" rtlCol="0">
            <a:spAutoFit/>
          </a:bodyPr>
          <a:lstStyle/>
          <a:p>
            <a:pPr algn="ctr">
              <a:spcBef>
                <a:spcPts val="564"/>
              </a:spcBef>
            </a:pPr>
            <a:r>
              <a:rPr lang="en-US" altLang="zh-TW"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Decrease to zero units</a:t>
            </a:r>
            <a:endParaRPr lang="zh-HK" altLang="en-US"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19423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en-US" altLang="zh-HK" dirty="0"/>
              <a:t>Test yourself 5.5</a:t>
            </a:r>
            <a:endParaRPr lang="zh-HK" altLang="en-US" sz="2700" dirty="0"/>
          </a:p>
        </p:txBody>
      </p:sp>
      <p:sp>
        <p:nvSpPr>
          <p:cNvPr id="3" name="內容版面配置區 2"/>
          <p:cNvSpPr>
            <a:spLocks noGrp="1"/>
          </p:cNvSpPr>
          <p:nvPr>
            <p:ph idx="1"/>
          </p:nvPr>
        </p:nvSpPr>
        <p:spPr>
          <a:xfrm>
            <a:off x="457200" y="1196752"/>
            <a:ext cx="8229600" cy="830997"/>
          </a:xfrm>
        </p:spPr>
        <p:txBody>
          <a:bodyPr/>
          <a:lstStyle/>
          <a:p>
            <a:r>
              <a:rPr lang="en-US" altLang="zh-HK" dirty="0"/>
              <a:t>What happens to total revenue if the price of a good with perfectly inelastic demand decreases?</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50</a:t>
            </a:fld>
            <a:endParaRPr lang="zh-HK" altLang="en-US" dirty="0"/>
          </a:p>
        </p:txBody>
      </p:sp>
      <p:sp>
        <p:nvSpPr>
          <p:cNvPr id="30" name="內容版面配置區 2"/>
          <p:cNvSpPr txBox="1">
            <a:spLocks/>
          </p:cNvSpPr>
          <p:nvPr/>
        </p:nvSpPr>
        <p:spPr>
          <a:xfrm>
            <a:off x="457200" y="2047488"/>
            <a:ext cx="8229600" cy="2677656"/>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When the demand for a good is perfectly inelastic, any change in its price will have no effect on its quantity demanded. As shown in the </a:t>
            </a:r>
            <a:b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diagram, there is only a loss in </a:t>
            </a:r>
            <a:b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total revenue caused by the </a:t>
            </a:r>
            <a:b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decrease in price. As a result, </a:t>
            </a:r>
            <a:b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the total revenue must decrease.</a:t>
            </a:r>
          </a:p>
        </p:txBody>
      </p:sp>
      <p:grpSp>
        <p:nvGrpSpPr>
          <p:cNvPr id="6" name="群組 5"/>
          <p:cNvGrpSpPr/>
          <p:nvPr/>
        </p:nvGrpSpPr>
        <p:grpSpPr>
          <a:xfrm>
            <a:off x="5341075" y="3140968"/>
            <a:ext cx="3191365" cy="2519824"/>
            <a:chOff x="5413083" y="3573472"/>
            <a:chExt cx="3191365" cy="251982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083" y="3789040"/>
              <a:ext cx="2399277"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文字方塊 31"/>
            <p:cNvSpPr txBox="1"/>
            <p:nvPr/>
          </p:nvSpPr>
          <p:spPr bwMode="auto">
            <a:xfrm>
              <a:off x="5436096" y="3573472"/>
              <a:ext cx="576064" cy="368301"/>
            </a:xfrm>
            <a:prstGeom prst="rect">
              <a:avLst/>
            </a:prstGeom>
            <a:noFill/>
          </p:spPr>
          <p:txBody>
            <a:bodyPr wrap="square">
              <a:spAutoFit/>
            </a:bodyPr>
            <a:lstStyle/>
            <a:p>
              <a:pPr algn="ctr">
                <a:defRPr/>
              </a:pPr>
              <a:r>
                <a:rPr lang="en-US" altLang="zh-HK" dirty="0">
                  <a:solidFill>
                    <a:srgbClr val="FF0000"/>
                  </a:solidFill>
                </a:rPr>
                <a:t>P</a:t>
              </a:r>
              <a:endParaRPr lang="zh-HK" altLang="en-US" dirty="0">
                <a:solidFill>
                  <a:srgbClr val="FF0000"/>
                </a:solidFill>
              </a:endParaRPr>
            </a:p>
          </p:txBody>
        </p:sp>
        <p:sp>
          <p:nvSpPr>
            <p:cNvPr id="35" name="文字方塊 34"/>
            <p:cNvSpPr txBox="1"/>
            <p:nvPr/>
          </p:nvSpPr>
          <p:spPr bwMode="auto">
            <a:xfrm>
              <a:off x="7596336" y="5661247"/>
              <a:ext cx="576064" cy="368301"/>
            </a:xfrm>
            <a:prstGeom prst="rect">
              <a:avLst/>
            </a:prstGeom>
            <a:noFill/>
          </p:spPr>
          <p:txBody>
            <a:bodyPr wrap="square">
              <a:spAutoFit/>
            </a:bodyPr>
            <a:lstStyle/>
            <a:p>
              <a:pPr algn="ctr">
                <a:defRPr/>
              </a:pPr>
              <a:r>
                <a:rPr lang="en-US" altLang="zh-HK" dirty="0">
                  <a:solidFill>
                    <a:srgbClr val="FF0000"/>
                  </a:solidFill>
                </a:rPr>
                <a:t>Q</a:t>
              </a:r>
              <a:endParaRPr lang="zh-HK" altLang="en-US" dirty="0">
                <a:solidFill>
                  <a:srgbClr val="FF0000"/>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3074" y="4293096"/>
              <a:ext cx="6381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文字方塊 35"/>
            <p:cNvSpPr txBox="1"/>
            <p:nvPr/>
          </p:nvSpPr>
          <p:spPr bwMode="auto">
            <a:xfrm>
              <a:off x="7369968" y="4342307"/>
              <a:ext cx="1234480" cy="369332"/>
            </a:xfrm>
            <a:prstGeom prst="rect">
              <a:avLst/>
            </a:prstGeom>
            <a:noFill/>
          </p:spPr>
          <p:txBody>
            <a:bodyPr wrap="square">
              <a:spAutoFit/>
            </a:bodyPr>
            <a:lstStyle/>
            <a:p>
              <a:pPr algn="ctr">
                <a:defRPr/>
              </a:pPr>
              <a:r>
                <a:rPr lang="en-US" altLang="zh-HK" dirty="0">
                  <a:solidFill>
                    <a:srgbClr val="FF0000"/>
                  </a:solidFill>
                </a:rPr>
                <a:t>Loss in TR</a:t>
              </a:r>
              <a:endParaRPr lang="zh-HK" altLang="en-US" dirty="0">
                <a:solidFill>
                  <a:srgbClr val="FF0000"/>
                </a:solidFill>
              </a:endParaRPr>
            </a:p>
          </p:txBody>
        </p:sp>
      </p:grpSp>
    </p:spTree>
    <p:extLst>
      <p:ext uri="{BB962C8B-B14F-4D97-AF65-F5344CB8AC3E}">
        <p14:creationId xmlns:p14="http://schemas.microsoft.com/office/powerpoint/2010/main" val="413115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5.1</a:t>
            </a:r>
            <a:br>
              <a:rPr lang="en-US" altLang="zh-HK" dirty="0"/>
            </a:br>
            <a:r>
              <a:rPr lang="en-US" altLang="zh-HK" dirty="0"/>
              <a:t>Determine the type of demand elasticity</a:t>
            </a:r>
            <a:endParaRPr lang="zh-HK" altLang="en-US" dirty="0"/>
          </a:p>
        </p:txBody>
      </p:sp>
      <p:sp>
        <p:nvSpPr>
          <p:cNvPr id="3" name="內容版面配置區 2"/>
          <p:cNvSpPr>
            <a:spLocks noGrp="1"/>
          </p:cNvSpPr>
          <p:nvPr>
            <p:ph idx="1"/>
          </p:nvPr>
        </p:nvSpPr>
        <p:spPr>
          <a:xfrm>
            <a:off x="457200" y="1196752"/>
            <a:ext cx="8229600" cy="4154984"/>
          </a:xfrm>
        </p:spPr>
        <p:txBody>
          <a:bodyPr/>
          <a:lstStyle/>
          <a:p>
            <a:r>
              <a:rPr lang="en-US" altLang="zh-HK" dirty="0"/>
              <a:t>Study the following events. Determine the types of demand elasticities for the corresponding goods.</a:t>
            </a:r>
          </a:p>
          <a:p>
            <a:pPr>
              <a:tabLst>
                <a:tab pos="361950" algn="l"/>
              </a:tabLst>
            </a:pPr>
            <a:r>
              <a:rPr lang="en-US" altLang="zh-HK" dirty="0"/>
              <a:t>a.	April loves to eat cheesecake. Even if the price of 	cheesecake increases, she buys the same quantity of 	cheesecake.</a:t>
            </a:r>
          </a:p>
          <a:p>
            <a:pPr>
              <a:tabLst>
                <a:tab pos="361950" algn="l"/>
              </a:tabLst>
            </a:pPr>
            <a:endParaRPr lang="en-US" altLang="zh-HK" dirty="0"/>
          </a:p>
          <a:p>
            <a:pPr>
              <a:tabLst>
                <a:tab pos="361950" algn="l"/>
              </a:tabLst>
            </a:pPr>
            <a:r>
              <a:rPr lang="en-US" altLang="zh-HK" dirty="0">
                <a:solidFill>
                  <a:srgbClr val="7030A0"/>
                </a:solidFill>
              </a:rPr>
              <a:t>Question analysis:</a:t>
            </a:r>
          </a:p>
          <a:p>
            <a:pPr>
              <a:tabLst>
                <a:tab pos="361950" algn="l"/>
              </a:tabLst>
            </a:pPr>
            <a:r>
              <a:rPr lang="en-US" altLang="zh-HK" dirty="0"/>
              <a:t>April buys a fixed quantity of cheesecake. </a:t>
            </a:r>
          </a:p>
          <a:p>
            <a:pPr>
              <a:tabLst>
                <a:tab pos="361950" algn="l"/>
              </a:tabLst>
            </a:pPr>
            <a:r>
              <a:rPr lang="en-US" altLang="zh-HK" dirty="0">
                <a:sym typeface="Wingdings" panose="05000000000000000000" pitchFamily="2" charset="2"/>
              </a:rPr>
              <a:t> T</a:t>
            </a:r>
            <a:r>
              <a:rPr lang="en-US" altLang="zh-HK" dirty="0"/>
              <a:t>he </a:t>
            </a:r>
            <a:r>
              <a:rPr lang="en-US" altLang="zh-HK" b="1" dirty="0"/>
              <a:t>quantity demanded (transacted)</a:t>
            </a:r>
            <a:r>
              <a:rPr lang="en-US" altLang="zh-HK" dirty="0"/>
              <a:t> remains unchanged regardless of the price.</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51</a:t>
            </a:fld>
            <a:endParaRPr lang="zh-HK" altLang="en-US" dirty="0"/>
          </a:p>
        </p:txBody>
      </p:sp>
      <p:sp>
        <p:nvSpPr>
          <p:cNvPr id="5" name="文字方塊 4"/>
          <p:cNvSpPr txBox="1"/>
          <p:nvPr/>
        </p:nvSpPr>
        <p:spPr>
          <a:xfrm>
            <a:off x="5883134" y="2435878"/>
            <a:ext cx="1944000" cy="360000"/>
          </a:xfrm>
          <a:prstGeom prst="rect">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Tree>
    <p:extLst>
      <p:ext uri="{BB962C8B-B14F-4D97-AF65-F5344CB8AC3E}">
        <p14:creationId xmlns:p14="http://schemas.microsoft.com/office/powerpoint/2010/main" val="3086554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5.1 (cont’d) </a:t>
            </a:r>
            <a:br>
              <a:rPr lang="en-US" altLang="zh-HK" dirty="0"/>
            </a:br>
            <a:r>
              <a:rPr lang="en-US" altLang="zh-HK" dirty="0"/>
              <a:t>Determine the type of demand elasticity</a:t>
            </a:r>
            <a:endParaRPr lang="zh-HK" altLang="en-US" dirty="0"/>
          </a:p>
        </p:txBody>
      </p:sp>
      <p:sp>
        <p:nvSpPr>
          <p:cNvPr id="3" name="內容版面配置區 2"/>
          <p:cNvSpPr>
            <a:spLocks noGrp="1"/>
          </p:cNvSpPr>
          <p:nvPr>
            <p:ph idx="1"/>
          </p:nvPr>
        </p:nvSpPr>
        <p:spPr>
          <a:xfrm>
            <a:off x="457200" y="1196752"/>
            <a:ext cx="8229600" cy="4893647"/>
          </a:xfrm>
        </p:spPr>
        <p:txBody>
          <a:bodyPr/>
          <a:lstStyle/>
          <a:p>
            <a:r>
              <a:rPr lang="en-US" altLang="zh-HK" dirty="0"/>
              <a:t>Study the following events. Determine the types of demand elasticities for the corresponding goods.</a:t>
            </a:r>
          </a:p>
          <a:p>
            <a:pPr>
              <a:tabLst>
                <a:tab pos="361950" algn="l"/>
              </a:tabLst>
            </a:pPr>
            <a:r>
              <a:rPr lang="en-US" altLang="zh-HK" dirty="0"/>
              <a:t>a.	April loves to eat cheesecake. Even if the price of 	cheesecake increases, she buys the same quantity of 	cheesecake.</a:t>
            </a:r>
          </a:p>
          <a:p>
            <a:pPr>
              <a:tabLst>
                <a:tab pos="361950" algn="l"/>
              </a:tabLst>
            </a:pPr>
            <a:endParaRPr lang="en-US" altLang="zh-HK" dirty="0"/>
          </a:p>
          <a:p>
            <a:pPr>
              <a:tabLst>
                <a:tab pos="361950" algn="l"/>
              </a:tabLst>
            </a:pPr>
            <a:r>
              <a:rPr lang="en-US" altLang="zh-HK" dirty="0">
                <a:solidFill>
                  <a:srgbClr val="7030A0"/>
                </a:solidFill>
              </a:rPr>
              <a:t>Answer:</a:t>
            </a:r>
          </a:p>
          <a:p>
            <a:pPr>
              <a:tabLst>
                <a:tab pos="361950" algn="l"/>
              </a:tabLst>
            </a:pPr>
            <a:r>
              <a:rPr lang="en-US" altLang="zh-HK" dirty="0"/>
              <a:t>After the price of cheesecake increases, April’s quantity demanded remains unchanged. This means that the percentage change in quantity demanded is 0%. Thus, the demand elasticity is 0 and this implies that April’s demand is perfectly inelastic.</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52</a:t>
            </a:fld>
            <a:endParaRPr lang="zh-HK" altLang="en-US" dirty="0"/>
          </a:p>
        </p:txBody>
      </p:sp>
    </p:spTree>
    <p:extLst>
      <p:ext uri="{BB962C8B-B14F-4D97-AF65-F5344CB8AC3E}">
        <p14:creationId xmlns:p14="http://schemas.microsoft.com/office/powerpoint/2010/main" val="1476551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5.1 (cont’d) </a:t>
            </a:r>
            <a:br>
              <a:rPr lang="en-US" altLang="zh-HK" dirty="0"/>
            </a:br>
            <a:r>
              <a:rPr lang="en-US" altLang="zh-HK" dirty="0"/>
              <a:t>Determine the type of demand elasticity</a:t>
            </a:r>
            <a:endParaRPr lang="zh-HK" altLang="en-US" dirty="0"/>
          </a:p>
        </p:txBody>
      </p:sp>
      <p:sp>
        <p:nvSpPr>
          <p:cNvPr id="3" name="內容版面配置區 2"/>
          <p:cNvSpPr>
            <a:spLocks noGrp="1"/>
          </p:cNvSpPr>
          <p:nvPr>
            <p:ph idx="1"/>
          </p:nvPr>
        </p:nvSpPr>
        <p:spPr>
          <a:xfrm>
            <a:off x="457200" y="1196752"/>
            <a:ext cx="8229600" cy="4154984"/>
          </a:xfrm>
        </p:spPr>
        <p:txBody>
          <a:bodyPr/>
          <a:lstStyle/>
          <a:p>
            <a:r>
              <a:rPr lang="en-US" altLang="zh-HK" dirty="0"/>
              <a:t>Study the following events. Determine the types of demand elasticities for the corresponding goods.</a:t>
            </a:r>
          </a:p>
          <a:p>
            <a:pPr>
              <a:tabLst>
                <a:tab pos="361950" algn="l"/>
              </a:tabLst>
            </a:pPr>
            <a:r>
              <a:rPr lang="en-US" altLang="zh-HK" dirty="0"/>
              <a:t>b.	Ben’s mother gives him $100 in pocket money per week. 	He spends all of his pocket money on capsule toys, 	regardless of their price.</a:t>
            </a:r>
          </a:p>
          <a:p>
            <a:pPr>
              <a:tabLst>
                <a:tab pos="361950" algn="l"/>
              </a:tabLst>
            </a:pPr>
            <a:endParaRPr lang="en-US" altLang="zh-HK" dirty="0"/>
          </a:p>
          <a:p>
            <a:pPr>
              <a:tabLst>
                <a:tab pos="361950" algn="l"/>
              </a:tabLst>
            </a:pPr>
            <a:r>
              <a:rPr lang="en-US" altLang="zh-HK" dirty="0">
                <a:solidFill>
                  <a:srgbClr val="7030A0"/>
                </a:solidFill>
              </a:rPr>
              <a:t>Question analysis:</a:t>
            </a:r>
          </a:p>
          <a:p>
            <a:pPr>
              <a:tabLst>
                <a:tab pos="361950" algn="l"/>
              </a:tabLst>
            </a:pPr>
            <a:r>
              <a:rPr lang="en-US" altLang="zh-HK" dirty="0"/>
              <a:t>Ben spends a fixed amount of money on capsule toys. </a:t>
            </a:r>
          </a:p>
          <a:p>
            <a:pPr>
              <a:tabLst>
                <a:tab pos="361950" algn="l"/>
              </a:tabLst>
            </a:pPr>
            <a:r>
              <a:rPr lang="en-US" altLang="zh-HK" dirty="0">
                <a:sym typeface="Wingdings" panose="05000000000000000000" pitchFamily="2" charset="2"/>
              </a:rPr>
              <a:t> T</a:t>
            </a:r>
            <a:r>
              <a:rPr lang="en-US" altLang="zh-HK" dirty="0"/>
              <a:t>he </a:t>
            </a:r>
            <a:r>
              <a:rPr lang="en-US" altLang="zh-HK" b="1" dirty="0"/>
              <a:t>total expenditure </a:t>
            </a:r>
            <a:r>
              <a:rPr lang="en-US" altLang="zh-HK" dirty="0"/>
              <a:t>remains unchanged regardless 	of the price.</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53</a:t>
            </a:fld>
            <a:endParaRPr lang="zh-HK" altLang="en-US" dirty="0"/>
          </a:p>
        </p:txBody>
      </p:sp>
      <p:sp>
        <p:nvSpPr>
          <p:cNvPr id="5" name="文字方塊 4"/>
          <p:cNvSpPr txBox="1"/>
          <p:nvPr/>
        </p:nvSpPr>
        <p:spPr>
          <a:xfrm>
            <a:off x="1331640" y="2435878"/>
            <a:ext cx="4248000" cy="360000"/>
          </a:xfrm>
          <a:prstGeom prst="rect">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Tree>
    <p:extLst>
      <p:ext uri="{BB962C8B-B14F-4D97-AF65-F5344CB8AC3E}">
        <p14:creationId xmlns:p14="http://schemas.microsoft.com/office/powerpoint/2010/main" val="191669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Worked example 5.1 (cont’d) </a:t>
            </a:r>
            <a:br>
              <a:rPr lang="en-US" altLang="zh-HK" dirty="0"/>
            </a:br>
            <a:r>
              <a:rPr lang="en-US" altLang="zh-HK" dirty="0"/>
              <a:t>Determine the type of demand elasticity</a:t>
            </a:r>
            <a:endParaRPr lang="zh-HK" altLang="en-US" dirty="0"/>
          </a:p>
        </p:txBody>
      </p:sp>
      <p:sp>
        <p:nvSpPr>
          <p:cNvPr id="3" name="內容版面配置區 2"/>
          <p:cNvSpPr>
            <a:spLocks noGrp="1"/>
          </p:cNvSpPr>
          <p:nvPr>
            <p:ph idx="1"/>
          </p:nvPr>
        </p:nvSpPr>
        <p:spPr>
          <a:xfrm>
            <a:off x="457200" y="1196752"/>
            <a:ext cx="8229600" cy="4081117"/>
          </a:xfrm>
        </p:spPr>
        <p:txBody>
          <a:bodyPr/>
          <a:lstStyle/>
          <a:p>
            <a:r>
              <a:rPr lang="en-US" altLang="zh-HK" dirty="0"/>
              <a:t>Study the following events. Determine the types of demand elasticities for the corresponding goods.</a:t>
            </a:r>
          </a:p>
          <a:p>
            <a:pPr>
              <a:tabLst>
                <a:tab pos="361950" algn="l"/>
              </a:tabLst>
            </a:pPr>
            <a:r>
              <a:rPr lang="en-US" altLang="zh-HK" dirty="0"/>
              <a:t>b.	Ben’s mother gives him $100 in pocket money per week. 	He spends all of his pocket money on capsule toys, 	regardless of their price.</a:t>
            </a:r>
          </a:p>
          <a:p>
            <a:pPr>
              <a:tabLst>
                <a:tab pos="361950" algn="l"/>
              </a:tabLst>
            </a:pPr>
            <a:endParaRPr lang="en-US" altLang="zh-HK" dirty="0"/>
          </a:p>
          <a:p>
            <a:pPr>
              <a:tabLst>
                <a:tab pos="361950" algn="l"/>
              </a:tabLst>
            </a:pPr>
            <a:r>
              <a:rPr lang="en-US" altLang="zh-HK" dirty="0">
                <a:solidFill>
                  <a:srgbClr val="7030A0"/>
                </a:solidFill>
              </a:rPr>
              <a:t>Answer:</a:t>
            </a:r>
          </a:p>
          <a:p>
            <a:pPr>
              <a:tabLst>
                <a:tab pos="361950" algn="l"/>
              </a:tabLst>
            </a:pPr>
            <a:r>
              <a:rPr lang="en-US" altLang="zh-HK" dirty="0"/>
              <a:t>As Ben spends a fixed amount of money on capsule toys regardless of the price, he has a unitarily elastic demand for capsule toys.</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54</a:t>
            </a:fld>
            <a:endParaRPr lang="zh-HK" altLang="en-US" dirty="0"/>
          </a:p>
        </p:txBody>
      </p:sp>
      <p:sp>
        <p:nvSpPr>
          <p:cNvPr id="5" name="圓角矩形 4"/>
          <p:cNvSpPr/>
          <p:nvPr/>
        </p:nvSpPr>
        <p:spPr>
          <a:xfrm>
            <a:off x="3131840" y="4941168"/>
            <a:ext cx="5112568" cy="125814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HK" b="1" dirty="0">
                <a:solidFill>
                  <a:srgbClr val="FF0000"/>
                </a:solidFill>
                <a:sym typeface="Wingdings 2"/>
              </a:rPr>
              <a:t> </a:t>
            </a:r>
            <a:r>
              <a:rPr lang="en-US" altLang="zh-HK" b="1" dirty="0">
                <a:solidFill>
                  <a:srgbClr val="FF0000"/>
                </a:solidFill>
              </a:rPr>
              <a:t>Common errors</a:t>
            </a:r>
          </a:p>
          <a:p>
            <a:r>
              <a:rPr lang="en-US" altLang="zh-HK" b="1" dirty="0">
                <a:solidFill>
                  <a:schemeClr val="tx1"/>
                </a:solidFill>
              </a:rPr>
              <a:t>Students may incorrectly assume that a buyer’s demand for a good is perfectly inelastic when his</a:t>
            </a:r>
          </a:p>
          <a:p>
            <a:r>
              <a:rPr lang="en-US" altLang="zh-HK" b="1" dirty="0">
                <a:solidFill>
                  <a:schemeClr val="tx1"/>
                </a:solidFill>
              </a:rPr>
              <a:t>expenditure on the good is fixed.</a:t>
            </a:r>
            <a:endParaRPr lang="zh-HK" altLang="en-US" b="1" dirty="0">
              <a:solidFill>
                <a:schemeClr val="tx1"/>
              </a:solidFill>
            </a:endParaRPr>
          </a:p>
        </p:txBody>
      </p:sp>
    </p:spTree>
    <p:extLst>
      <p:ext uri="{BB962C8B-B14F-4D97-AF65-F5344CB8AC3E}">
        <p14:creationId xmlns:p14="http://schemas.microsoft.com/office/powerpoint/2010/main" val="3522687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lnSpc>
                <a:spcPts val="2400"/>
              </a:lnSpc>
              <a:spcBef>
                <a:spcPts val="1800"/>
              </a:spcBef>
            </a:pPr>
            <a:r>
              <a:rPr lang="en-US" altLang="zh-HK" dirty="0"/>
              <a:t>Worked example 5.2</a:t>
            </a:r>
            <a:br>
              <a:rPr lang="en-US" altLang="zh-HK" dirty="0"/>
            </a:br>
            <a:r>
              <a:rPr lang="en-US" altLang="zh-HK" sz="2400" dirty="0"/>
              <a:t>The condition for total revenue to decrease when price decreases</a:t>
            </a:r>
            <a:endParaRPr lang="zh-HK" altLang="en-US" sz="2400" dirty="0"/>
          </a:p>
        </p:txBody>
      </p:sp>
      <p:sp>
        <p:nvSpPr>
          <p:cNvPr id="3" name="內容版面配置區 2"/>
          <p:cNvSpPr>
            <a:spLocks noGrp="1"/>
          </p:cNvSpPr>
          <p:nvPr>
            <p:ph idx="1"/>
          </p:nvPr>
        </p:nvSpPr>
        <p:spPr>
          <a:xfrm>
            <a:off x="457200" y="1196752"/>
            <a:ext cx="8229600" cy="4524315"/>
          </a:xfrm>
        </p:spPr>
        <p:txBody>
          <a:bodyPr/>
          <a:lstStyle/>
          <a:p>
            <a:r>
              <a:rPr lang="en-US" altLang="zh-HK" dirty="0"/>
              <a:t>Leon operates a snack shop. He decides to lower the price of his candies in an attempt to raise his total revenue. With the aid of a supply-demand diagram, explain under what condition his total revenue would decrease instead.</a:t>
            </a:r>
          </a:p>
          <a:p>
            <a:pPr>
              <a:tabLst>
                <a:tab pos="361950" algn="l"/>
              </a:tabLst>
            </a:pPr>
            <a:endParaRPr lang="en-US" altLang="zh-HK" dirty="0"/>
          </a:p>
          <a:p>
            <a:pPr>
              <a:tabLst>
                <a:tab pos="361950" algn="l"/>
              </a:tabLst>
            </a:pPr>
            <a:r>
              <a:rPr lang="en-US" altLang="zh-HK" dirty="0">
                <a:solidFill>
                  <a:srgbClr val="7030A0"/>
                </a:solidFill>
              </a:rPr>
              <a:t>Question analysis:</a:t>
            </a:r>
          </a:p>
          <a:p>
            <a:pPr marL="342900" indent="-342900">
              <a:buFont typeface="Arial" panose="020B0604020202020204" pitchFamily="34" charset="0"/>
              <a:buChar char="•"/>
            </a:pPr>
            <a:r>
              <a:rPr lang="en-US" altLang="zh-HK" kern="0" dirty="0">
                <a:sym typeface="Wingdings 2" pitchFamily="18" charset="2"/>
              </a:rPr>
              <a:t>When the price decreases, his total revenue would decrease if the demand is inelastic.</a:t>
            </a:r>
            <a:endParaRPr lang="en-US" altLang="zh-HK" dirty="0"/>
          </a:p>
          <a:p>
            <a:pPr marL="342900" indent="-342900">
              <a:buFont typeface="Arial" panose="020B0604020202020204" pitchFamily="34" charset="0"/>
              <a:buChar char="•"/>
            </a:pPr>
            <a:r>
              <a:rPr lang="en-US" altLang="zh-HK" dirty="0"/>
              <a:t>Draw a diagram to show the situation when the gain from an increase in quantity demanded is smaller than the loss from a decrease in the price.</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55</a:t>
            </a:fld>
            <a:endParaRPr lang="zh-HK" altLang="en-US" dirty="0"/>
          </a:p>
        </p:txBody>
      </p:sp>
    </p:spTree>
    <p:extLst>
      <p:ext uri="{BB962C8B-B14F-4D97-AF65-F5344CB8AC3E}">
        <p14:creationId xmlns:p14="http://schemas.microsoft.com/office/powerpoint/2010/main" val="1814010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lnSpc>
                <a:spcPts val="2400"/>
              </a:lnSpc>
              <a:spcBef>
                <a:spcPts val="1800"/>
              </a:spcBef>
            </a:pPr>
            <a:r>
              <a:rPr lang="en-US" altLang="zh-HK" dirty="0"/>
              <a:t>Worked example 5.2 (cont’d) </a:t>
            </a:r>
            <a:br>
              <a:rPr lang="en-US" altLang="zh-HK" dirty="0"/>
            </a:br>
            <a:r>
              <a:rPr lang="en-US" altLang="zh-HK" sz="2400" dirty="0"/>
              <a:t>The condition for total revenue to decrease when price decreases</a:t>
            </a:r>
            <a:endParaRPr lang="zh-HK" altLang="en-US" sz="2400" dirty="0"/>
          </a:p>
        </p:txBody>
      </p:sp>
      <p:sp>
        <p:nvSpPr>
          <p:cNvPr id="3" name="內容版面配置區 2"/>
          <p:cNvSpPr>
            <a:spLocks noGrp="1"/>
          </p:cNvSpPr>
          <p:nvPr>
            <p:ph idx="1"/>
          </p:nvPr>
        </p:nvSpPr>
        <p:spPr>
          <a:xfrm>
            <a:off x="457200" y="1196752"/>
            <a:ext cx="8229600" cy="2382191"/>
          </a:xfrm>
        </p:spPr>
        <p:txBody>
          <a:bodyPr/>
          <a:lstStyle/>
          <a:p>
            <a:pPr>
              <a:tabLst>
                <a:tab pos="361950" algn="l"/>
              </a:tabLst>
            </a:pPr>
            <a:r>
              <a:rPr lang="en-US" altLang="zh-HK" dirty="0">
                <a:solidFill>
                  <a:srgbClr val="7030A0"/>
                </a:solidFill>
              </a:rPr>
              <a:t>Answers:</a:t>
            </a:r>
          </a:p>
          <a:p>
            <a:pPr>
              <a:tabLst>
                <a:tab pos="361950" algn="l"/>
              </a:tabLst>
            </a:pPr>
            <a:r>
              <a:rPr lang="en-US" altLang="zh-HK" dirty="0"/>
              <a:t>If the demand for candies is inelastic (OR the demand elasticity for candies is less than 1), the percentage increase in quantity demanded will be smaller than the percentage decrease in price. As a result, the total revenue would decrease with the decrease in price.</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56</a:t>
            </a:fld>
            <a:endParaRPr lang="zh-HK" altLang="en-US" dirty="0"/>
          </a:p>
        </p:txBody>
      </p:sp>
      <p:grpSp>
        <p:nvGrpSpPr>
          <p:cNvPr id="40" name="群組 39"/>
          <p:cNvGrpSpPr/>
          <p:nvPr/>
        </p:nvGrpSpPr>
        <p:grpSpPr>
          <a:xfrm>
            <a:off x="2499530" y="3528368"/>
            <a:ext cx="4592750" cy="3068984"/>
            <a:chOff x="2499530" y="3356992"/>
            <a:chExt cx="4592750" cy="3068984"/>
          </a:xfrm>
        </p:grpSpPr>
        <p:grpSp>
          <p:nvGrpSpPr>
            <p:cNvPr id="5" name="Group 44"/>
            <p:cNvGrpSpPr>
              <a:grpSpLocks/>
            </p:cNvGrpSpPr>
            <p:nvPr/>
          </p:nvGrpSpPr>
          <p:grpSpPr bwMode="auto">
            <a:xfrm>
              <a:off x="2499530" y="3356992"/>
              <a:ext cx="4592750" cy="3068984"/>
              <a:chOff x="3824288" y="3233738"/>
              <a:chExt cx="4518439" cy="2979737"/>
            </a:xfrm>
          </p:grpSpPr>
          <p:grpSp>
            <p:nvGrpSpPr>
              <p:cNvPr id="29" name="群組 1"/>
              <p:cNvGrpSpPr>
                <a:grpSpLocks/>
              </p:cNvGrpSpPr>
              <p:nvPr/>
            </p:nvGrpSpPr>
            <p:grpSpPr bwMode="auto">
              <a:xfrm>
                <a:off x="3883071" y="3233738"/>
                <a:ext cx="4459656" cy="2822575"/>
                <a:chOff x="2774078" y="2837921"/>
                <a:chExt cx="4460602" cy="2821913"/>
              </a:xfrm>
            </p:grpSpPr>
            <p:cxnSp>
              <p:nvCxnSpPr>
                <p:cNvPr id="32" name="直線接點 31"/>
                <p:cNvCxnSpPr/>
                <p:nvPr/>
              </p:nvCxnSpPr>
              <p:spPr bwMode="auto">
                <a:xfrm>
                  <a:off x="3118592" y="3198198"/>
                  <a:ext cx="4763" cy="2248961"/>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bwMode="auto">
                <a:xfrm>
                  <a:off x="2880417" y="5290033"/>
                  <a:ext cx="527162" cy="369801"/>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34" name="文字方塊 33"/>
                <p:cNvSpPr txBox="1"/>
                <p:nvPr/>
              </p:nvSpPr>
              <p:spPr bwMode="auto">
                <a:xfrm>
                  <a:off x="6086076" y="5218613"/>
                  <a:ext cx="1148604" cy="385653"/>
                </a:xfrm>
                <a:prstGeom prst="rect">
                  <a:avLst/>
                </a:prstGeom>
                <a:noFill/>
              </p:spPr>
              <p:txBody>
                <a:bodyPr wrap="square">
                  <a:spAutoFit/>
                </a:bodyPr>
                <a:lstStyle/>
                <a:p>
                  <a:pPr>
                    <a:defRPr/>
                  </a:pPr>
                  <a:r>
                    <a:rPr lang="en-US" altLang="zh-HK" sz="1800" dirty="0">
                      <a:latin typeface="+mj-lt"/>
                    </a:rPr>
                    <a:t>Quantity</a:t>
                  </a:r>
                  <a:endParaRPr lang="zh-HK" altLang="en-US" sz="1800" dirty="0">
                    <a:latin typeface="+mj-lt"/>
                  </a:endParaRPr>
                </a:p>
              </p:txBody>
            </p:sp>
            <p:sp>
              <p:nvSpPr>
                <p:cNvPr id="35" name="文字方塊 34"/>
                <p:cNvSpPr txBox="1"/>
                <p:nvPr/>
              </p:nvSpPr>
              <p:spPr bwMode="auto">
                <a:xfrm>
                  <a:off x="2774078" y="2837921"/>
                  <a:ext cx="1270270" cy="385653"/>
                </a:xfrm>
                <a:prstGeom prst="rect">
                  <a:avLst/>
                </a:prstGeom>
                <a:noFill/>
              </p:spPr>
              <p:txBody>
                <a:bodyPr>
                  <a:spAutoFit/>
                </a:bodyPr>
                <a:lstStyle/>
                <a:p>
                  <a:pPr>
                    <a:defRPr/>
                  </a:pPr>
                  <a:r>
                    <a:rPr lang="en-US" altLang="zh-HK" sz="1800" dirty="0">
                      <a:latin typeface="+mj-lt"/>
                    </a:rPr>
                    <a:t>Price</a:t>
                  </a:r>
                  <a:endParaRPr lang="zh-HK" altLang="en-US" sz="1800" dirty="0">
                    <a:latin typeface="+mj-lt"/>
                  </a:endParaRPr>
                </a:p>
              </p:txBody>
            </p:sp>
            <p:sp>
              <p:nvSpPr>
                <p:cNvPr id="36" name="文字方塊 35"/>
                <p:cNvSpPr txBox="1"/>
                <p:nvPr/>
              </p:nvSpPr>
              <p:spPr bwMode="auto">
                <a:xfrm>
                  <a:off x="5483894" y="5093229"/>
                  <a:ext cx="452534" cy="445983"/>
                </a:xfrm>
                <a:prstGeom prst="rect">
                  <a:avLst/>
                </a:prstGeom>
                <a:noFill/>
              </p:spPr>
              <p:txBody>
                <a:bodyPr>
                  <a:spAutoFit/>
                </a:bodyPr>
                <a:lstStyle/>
                <a:p>
                  <a:pPr>
                    <a:defRPr/>
                  </a:pPr>
                  <a:r>
                    <a:rPr lang="en-US" altLang="zh-HK" sz="1800" dirty="0">
                      <a:latin typeface="+mj-lt"/>
                    </a:rPr>
                    <a:t>D</a:t>
                  </a:r>
                  <a:endParaRPr lang="zh-HK" altLang="en-US" sz="1800" dirty="0">
                    <a:latin typeface="+mj-lt"/>
                  </a:endParaRPr>
                </a:p>
              </p:txBody>
            </p:sp>
            <p:cxnSp>
              <p:nvCxnSpPr>
                <p:cNvPr id="37" name="直線接點 36"/>
                <p:cNvCxnSpPr/>
                <p:nvPr/>
              </p:nvCxnSpPr>
              <p:spPr bwMode="auto">
                <a:xfrm flipH="1">
                  <a:off x="3123355" y="5439223"/>
                  <a:ext cx="30343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bwMode="auto">
              <a:xfrm>
                <a:off x="5740400" y="5392738"/>
                <a:ext cx="482600" cy="4318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 name="矩形 7"/>
              <p:cNvSpPr/>
              <p:nvPr/>
            </p:nvSpPr>
            <p:spPr bwMode="auto">
              <a:xfrm>
                <a:off x="4244975" y="4997450"/>
                <a:ext cx="1479550" cy="38735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9" name="直線接點 8"/>
              <p:cNvCxnSpPr/>
              <p:nvPr/>
            </p:nvCxnSpPr>
            <p:spPr bwMode="auto">
              <a:xfrm>
                <a:off x="4227514" y="3817938"/>
                <a:ext cx="2445571" cy="1917586"/>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5724525" y="4965700"/>
                <a:ext cx="0" cy="87382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auto">
              <a:xfrm>
                <a:off x="4227513" y="4995863"/>
                <a:ext cx="14970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auto">
              <a:xfrm>
                <a:off x="6227763" y="5370513"/>
                <a:ext cx="0" cy="4699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auto">
              <a:xfrm>
                <a:off x="4240213" y="5384800"/>
                <a:ext cx="198755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橢圓 14"/>
              <p:cNvSpPr/>
              <p:nvPr/>
            </p:nvSpPr>
            <p:spPr bwMode="auto">
              <a:xfrm>
                <a:off x="5672138" y="4945063"/>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7" name="文字方塊 16"/>
              <p:cNvSpPr txBox="1"/>
              <p:nvPr/>
            </p:nvSpPr>
            <p:spPr bwMode="auto">
              <a:xfrm>
                <a:off x="6051550" y="5843588"/>
                <a:ext cx="465138" cy="369887"/>
              </a:xfrm>
              <a:prstGeom prst="rect">
                <a:avLst/>
              </a:prstGeom>
              <a:noFill/>
            </p:spPr>
            <p:txBody>
              <a:bodyPr>
                <a:spAutoFit/>
              </a:bodyPr>
              <a:lstStyle/>
              <a:p>
                <a:pPr>
                  <a:defRPr/>
                </a:pPr>
                <a:r>
                  <a:rPr lang="en-US" altLang="zh-HK" sz="1800" dirty="0">
                    <a:latin typeface="+mj-lt"/>
                  </a:rPr>
                  <a:t>Q</a:t>
                </a:r>
                <a:r>
                  <a:rPr lang="en-US" altLang="zh-HK" sz="2200" baseline="-25000" dirty="0">
                    <a:latin typeface="+mj-lt"/>
                  </a:rPr>
                  <a:t>2</a:t>
                </a:r>
                <a:endParaRPr lang="zh-HK" altLang="en-US" sz="2200" baseline="-25000" dirty="0">
                  <a:latin typeface="+mj-lt"/>
                </a:endParaRPr>
              </a:p>
            </p:txBody>
          </p:sp>
          <p:sp>
            <p:nvSpPr>
              <p:cNvPr id="18" name="文字方塊 17"/>
              <p:cNvSpPr txBox="1"/>
              <p:nvPr/>
            </p:nvSpPr>
            <p:spPr bwMode="auto">
              <a:xfrm>
                <a:off x="3839543" y="4767263"/>
                <a:ext cx="465138" cy="368300"/>
              </a:xfrm>
              <a:prstGeom prst="rect">
                <a:avLst/>
              </a:prstGeom>
              <a:noFill/>
            </p:spPr>
            <p:txBody>
              <a:bodyPr>
                <a:spAutoFit/>
              </a:bodyPr>
              <a:lstStyle/>
              <a:p>
                <a:pPr>
                  <a:defRPr/>
                </a:pPr>
                <a:r>
                  <a:rPr lang="en-US" altLang="zh-HK" sz="1800" dirty="0">
                    <a:latin typeface="+mj-lt"/>
                  </a:rPr>
                  <a:t>P</a:t>
                </a:r>
                <a:r>
                  <a:rPr lang="en-US" altLang="zh-HK" sz="2200" baseline="-25000" dirty="0">
                    <a:latin typeface="+mj-lt"/>
                  </a:rPr>
                  <a:t>1</a:t>
                </a:r>
                <a:endParaRPr lang="zh-HK" altLang="en-US" sz="2200" baseline="-25000" dirty="0">
                  <a:latin typeface="+mj-lt"/>
                </a:endParaRPr>
              </a:p>
            </p:txBody>
          </p:sp>
          <p:sp>
            <p:nvSpPr>
              <p:cNvPr id="19" name="文字方塊 18"/>
              <p:cNvSpPr txBox="1"/>
              <p:nvPr/>
            </p:nvSpPr>
            <p:spPr bwMode="auto">
              <a:xfrm>
                <a:off x="5522913" y="5845175"/>
                <a:ext cx="465137" cy="368300"/>
              </a:xfrm>
              <a:prstGeom prst="rect">
                <a:avLst/>
              </a:prstGeom>
              <a:noFill/>
            </p:spPr>
            <p:txBody>
              <a:bodyPr>
                <a:spAutoFit/>
              </a:bodyPr>
              <a:lstStyle/>
              <a:p>
                <a:pPr>
                  <a:defRPr/>
                </a:pPr>
                <a:r>
                  <a:rPr lang="en-US" altLang="zh-HK" sz="1800" dirty="0">
                    <a:latin typeface="+mj-lt"/>
                  </a:rPr>
                  <a:t>Q</a:t>
                </a:r>
                <a:r>
                  <a:rPr lang="en-US" altLang="zh-HK" sz="2200" baseline="-25000" dirty="0">
                    <a:latin typeface="+mj-lt"/>
                  </a:rPr>
                  <a:t>1</a:t>
                </a:r>
                <a:endParaRPr lang="zh-HK" altLang="en-US" sz="2200" baseline="-25000" dirty="0">
                  <a:latin typeface="+mj-lt"/>
                </a:endParaRPr>
              </a:p>
            </p:txBody>
          </p:sp>
          <p:sp>
            <p:nvSpPr>
              <p:cNvPr id="20" name="文字方塊 19"/>
              <p:cNvSpPr txBox="1"/>
              <p:nvPr/>
            </p:nvSpPr>
            <p:spPr bwMode="auto">
              <a:xfrm>
                <a:off x="3824288" y="5148263"/>
                <a:ext cx="465137" cy="368300"/>
              </a:xfrm>
              <a:prstGeom prst="rect">
                <a:avLst/>
              </a:prstGeom>
              <a:noFill/>
            </p:spPr>
            <p:txBody>
              <a:bodyPr>
                <a:spAutoFit/>
              </a:bodyPr>
              <a:lstStyle/>
              <a:p>
                <a:pPr>
                  <a:defRPr/>
                </a:pPr>
                <a:r>
                  <a:rPr lang="en-US" altLang="zh-HK" sz="1800" dirty="0">
                    <a:latin typeface="+mj-lt"/>
                  </a:rPr>
                  <a:t>P</a:t>
                </a:r>
                <a:r>
                  <a:rPr lang="en-US" altLang="zh-HK" sz="2200" baseline="-25000" dirty="0">
                    <a:latin typeface="+mj-lt"/>
                  </a:rPr>
                  <a:t>2</a:t>
                </a:r>
                <a:endParaRPr lang="zh-HK" altLang="en-US" sz="2200" baseline="-25000" dirty="0">
                  <a:latin typeface="+mj-lt"/>
                </a:endParaRPr>
              </a:p>
            </p:txBody>
          </p:sp>
          <p:cxnSp>
            <p:nvCxnSpPr>
              <p:cNvPr id="22" name="直線單箭頭接點 21"/>
              <p:cNvCxnSpPr/>
              <p:nvPr/>
            </p:nvCxnSpPr>
            <p:spPr bwMode="auto">
              <a:xfrm>
                <a:off x="5875338" y="6019800"/>
                <a:ext cx="257175"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bwMode="auto">
              <a:xfrm>
                <a:off x="3879624" y="5023542"/>
                <a:ext cx="0" cy="21113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bwMode="auto">
              <a:xfrm>
                <a:off x="4033585" y="5007616"/>
                <a:ext cx="1897064" cy="353598"/>
              </a:xfrm>
              <a:prstGeom prst="rect">
                <a:avLst/>
              </a:prstGeom>
              <a:noFill/>
            </p:spPr>
            <p:txBody>
              <a:bodyPr wrap="square">
                <a:spAutoFit/>
              </a:bodyPr>
              <a:lstStyle/>
              <a:p>
                <a:pPr algn="ctr">
                  <a:defRPr/>
                </a:pPr>
                <a:r>
                  <a:rPr lang="en-US" altLang="zh-HK" sz="1600" b="1" dirty="0">
                    <a:latin typeface="+mn-lt"/>
                  </a:rPr>
                  <a:t>Loss in revenue</a:t>
                </a:r>
                <a:endParaRPr lang="zh-HK" altLang="en-US" sz="1600" b="1" dirty="0">
                  <a:latin typeface="+mn-lt"/>
                </a:endParaRPr>
              </a:p>
            </p:txBody>
          </p:sp>
          <p:sp>
            <p:nvSpPr>
              <p:cNvPr id="26" name="文字方塊 25"/>
              <p:cNvSpPr txBox="1"/>
              <p:nvPr/>
            </p:nvSpPr>
            <p:spPr bwMode="auto">
              <a:xfrm>
                <a:off x="6292830" y="5071867"/>
                <a:ext cx="1058096" cy="469033"/>
              </a:xfrm>
              <a:prstGeom prst="rect">
                <a:avLst/>
              </a:prstGeom>
              <a:noFill/>
            </p:spPr>
            <p:txBody>
              <a:bodyPr wrap="square">
                <a:spAutoFit/>
              </a:bodyPr>
              <a:lstStyle/>
              <a:p>
                <a:pPr algn="ctr">
                  <a:lnSpc>
                    <a:spcPts val="1500"/>
                  </a:lnSpc>
                  <a:defRPr/>
                </a:pPr>
                <a:r>
                  <a:rPr lang="en-US" altLang="zh-HK" sz="1600" b="1" dirty="0">
                    <a:latin typeface="+mn-lt"/>
                  </a:rPr>
                  <a:t>Gain in revenue</a:t>
                </a:r>
                <a:endParaRPr lang="zh-HK" altLang="en-US" sz="1600" b="1" dirty="0">
                  <a:latin typeface="+mn-lt"/>
                </a:endParaRPr>
              </a:p>
            </p:txBody>
          </p:sp>
          <p:sp>
            <p:nvSpPr>
              <p:cNvPr id="27" name="橢圓 26"/>
              <p:cNvSpPr/>
              <p:nvPr/>
            </p:nvSpPr>
            <p:spPr bwMode="auto">
              <a:xfrm>
                <a:off x="6170613" y="5340350"/>
                <a:ext cx="103187" cy="104775"/>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cxnSp>
          <p:nvCxnSpPr>
            <p:cNvPr id="39" name="直線接點 38"/>
            <p:cNvCxnSpPr/>
            <p:nvPr/>
          </p:nvCxnSpPr>
          <p:spPr>
            <a:xfrm flipV="1">
              <a:off x="4763422" y="5626438"/>
              <a:ext cx="384642" cy="173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8580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dirty="0"/>
              <a:t>Misconceptions 5.1</a:t>
            </a:r>
            <a:endParaRPr lang="zh-HK" altLang="en-US" sz="3300" dirty="0"/>
          </a:p>
        </p:txBody>
      </p:sp>
      <p:sp>
        <p:nvSpPr>
          <p:cNvPr id="3" name="內容版面配置區 2"/>
          <p:cNvSpPr>
            <a:spLocks noGrp="1"/>
          </p:cNvSpPr>
          <p:nvPr>
            <p:ph idx="1"/>
          </p:nvPr>
        </p:nvSpPr>
        <p:spPr>
          <a:xfrm>
            <a:off x="457200" y="1196752"/>
            <a:ext cx="8229600" cy="1643527"/>
          </a:xfrm>
        </p:spPr>
        <p:txBody>
          <a:bodyPr/>
          <a:lstStyle/>
          <a:p>
            <a:r>
              <a:rPr lang="en-US" altLang="zh-HK" dirty="0"/>
              <a:t>Determine whether the following statements are correct.</a:t>
            </a:r>
          </a:p>
          <a:p>
            <a:pPr>
              <a:tabLst>
                <a:tab pos="361950" algn="l"/>
              </a:tabLst>
            </a:pPr>
            <a:r>
              <a:rPr lang="en-US" altLang="zh-HK" dirty="0"/>
              <a:t>a.	Regardless of the price, Terry spends the same amount 	of money on coffee every month. This implies that 	Terry’s demand for coffee is perfectly inelastic.</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57</a:t>
            </a:fld>
            <a:endParaRPr lang="zh-HK" altLang="en-US" dirty="0"/>
          </a:p>
        </p:txBody>
      </p:sp>
      <p:sp>
        <p:nvSpPr>
          <p:cNvPr id="5" name="文字方塊 4"/>
          <p:cNvSpPr txBox="1"/>
          <p:nvPr/>
        </p:nvSpPr>
        <p:spPr>
          <a:xfrm>
            <a:off x="827584" y="2852936"/>
            <a:ext cx="7848872" cy="1200329"/>
          </a:xfrm>
          <a:prstGeom prst="rect">
            <a:avLst/>
          </a:prstGeom>
          <a:noFill/>
        </p:spPr>
        <p:txBody>
          <a:bodyPr wrap="square" rtlCol="0">
            <a:spAutoFit/>
          </a:bodyPr>
          <a:lstStyle/>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Incorrect. As the total expenditure does not change with the price change, Terry’s demand for coffee should be unitarily elastic.</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49003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dirty="0"/>
              <a:t>Misconceptions 5.1</a:t>
            </a:r>
            <a:endParaRPr lang="zh-HK" altLang="en-US" sz="3300" dirty="0"/>
          </a:p>
        </p:txBody>
      </p:sp>
      <p:sp>
        <p:nvSpPr>
          <p:cNvPr id="3" name="內容版面配置區 2"/>
          <p:cNvSpPr>
            <a:spLocks noGrp="1"/>
          </p:cNvSpPr>
          <p:nvPr>
            <p:ph idx="1"/>
          </p:nvPr>
        </p:nvSpPr>
        <p:spPr>
          <a:xfrm>
            <a:off x="457200" y="1196752"/>
            <a:ext cx="8229600" cy="2456057"/>
          </a:xfrm>
        </p:spPr>
        <p:txBody>
          <a:bodyPr/>
          <a:lstStyle/>
          <a:p>
            <a:r>
              <a:rPr lang="en-US" altLang="zh-HK" dirty="0"/>
              <a:t>Determine whether the following statements are correct.</a:t>
            </a:r>
          </a:p>
          <a:p>
            <a:pPr>
              <a:tabLst>
                <a:tab pos="361950" algn="l"/>
              </a:tabLst>
            </a:pPr>
            <a:r>
              <a:rPr lang="en-US" altLang="zh-HK" dirty="0"/>
              <a:t>b.	When the price of tea decreases, other things being 	equal, John’s total expenditure on tea also decreases. 	This implies that John’s demand elasticity for tea is 	greater than 0 and smaller than 1 (without regard to its 	negative sign).</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58</a:t>
            </a:fld>
            <a:endParaRPr lang="zh-HK" altLang="en-US" dirty="0"/>
          </a:p>
        </p:txBody>
      </p:sp>
      <p:sp>
        <p:nvSpPr>
          <p:cNvPr id="5" name="文字方塊 4"/>
          <p:cNvSpPr txBox="1"/>
          <p:nvPr/>
        </p:nvSpPr>
        <p:spPr>
          <a:xfrm>
            <a:off x="827584" y="3573016"/>
            <a:ext cx="7848872" cy="830997"/>
          </a:xfrm>
          <a:prstGeom prst="rect">
            <a:avLst/>
          </a:prstGeom>
          <a:noFill/>
        </p:spPr>
        <p:txBody>
          <a:bodyPr wrap="square" rtlCol="0">
            <a:spAutoFit/>
          </a:bodyPr>
          <a:lstStyle/>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Incorrect. John’s demand elasticity for tea may be equal to 0.</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52781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dirty="0"/>
              <a:t>Misconceptions 5.2</a:t>
            </a:r>
            <a:endParaRPr lang="zh-HK" altLang="en-US" sz="3300" dirty="0"/>
          </a:p>
        </p:txBody>
      </p:sp>
      <p:sp>
        <p:nvSpPr>
          <p:cNvPr id="3" name="內容版面配置區 2"/>
          <p:cNvSpPr>
            <a:spLocks noGrp="1"/>
          </p:cNvSpPr>
          <p:nvPr>
            <p:ph idx="1"/>
          </p:nvPr>
        </p:nvSpPr>
        <p:spPr>
          <a:xfrm>
            <a:off x="457200" y="2132856"/>
            <a:ext cx="8579296" cy="3711785"/>
          </a:xfrm>
        </p:spPr>
        <p:txBody>
          <a:bodyPr/>
          <a:lstStyle/>
          <a:p>
            <a:r>
              <a:rPr lang="en-US" altLang="zh-HK" dirty="0"/>
              <a:t>The above table shows Firm A’s total revenue from selling apple juice. Suppose the demand does not change. Determine whether each of the following statements is correct.</a:t>
            </a:r>
          </a:p>
          <a:p>
            <a:pPr>
              <a:tabLst>
                <a:tab pos="361950" algn="l"/>
              </a:tabLst>
            </a:pPr>
            <a:r>
              <a:rPr lang="en-US" altLang="zh-HK" dirty="0"/>
              <a:t>a.	The demand for apple juice is perfectly inelastic.</a:t>
            </a:r>
          </a:p>
          <a:p>
            <a:pPr>
              <a:tabLst>
                <a:tab pos="361950" algn="l"/>
              </a:tabLst>
            </a:pPr>
            <a:r>
              <a:rPr lang="en-US" altLang="zh-HK" dirty="0"/>
              <a:t>b.	The demand for apple juice is perfectly elastic.</a:t>
            </a:r>
          </a:p>
          <a:p>
            <a:pPr>
              <a:tabLst>
                <a:tab pos="361950" algn="l"/>
              </a:tabLst>
            </a:pPr>
            <a:r>
              <a:rPr lang="en-US" altLang="zh-HK" dirty="0"/>
              <a:t>c.	The demand elasticity for apple juice is greater than 0 	but smaller than 1.</a:t>
            </a:r>
          </a:p>
          <a:p>
            <a:pPr>
              <a:tabLst>
                <a:tab pos="361950" algn="l"/>
              </a:tabLst>
            </a:pPr>
            <a:r>
              <a:rPr lang="en-US" altLang="zh-HK" dirty="0"/>
              <a:t>d.	The demand elasticity for apple juice is equal to 1.	</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59</a:t>
            </a:fld>
            <a:endParaRPr lang="zh-HK" altLang="en-US" dirty="0"/>
          </a:p>
        </p:txBody>
      </p:sp>
      <p:sp>
        <p:nvSpPr>
          <p:cNvPr id="5" name="文字方塊 4"/>
          <p:cNvSpPr txBox="1"/>
          <p:nvPr/>
        </p:nvSpPr>
        <p:spPr>
          <a:xfrm>
            <a:off x="390366" y="5417867"/>
            <a:ext cx="8075240" cy="1200329"/>
          </a:xfrm>
          <a:prstGeom prst="rect">
            <a:avLst/>
          </a:prstGeom>
          <a:noFill/>
        </p:spPr>
        <p:txBody>
          <a:bodyPr wrap="square" rtlCol="0">
            <a:spAutoFit/>
          </a:bodyPr>
          <a:lstStyle/>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Part (a) is correct. As the quantity demanded (transacted) is constant at 3 units, the demand for apple juice is perfectly inelastic. </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685991830"/>
              </p:ext>
            </p:extLst>
          </p:nvPr>
        </p:nvGraphicFramePr>
        <p:xfrm>
          <a:off x="539552" y="1268760"/>
          <a:ext cx="7776868" cy="79248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108924">
                  <a:extLst>
                    <a:ext uri="{9D8B030D-6E8A-4147-A177-3AD203B41FA5}">
                      <a16:colId xmlns:a16="http://schemas.microsoft.com/office/drawing/2014/main" val="20001"/>
                    </a:ext>
                  </a:extLst>
                </a:gridCol>
                <a:gridCol w="1108924">
                  <a:extLst>
                    <a:ext uri="{9D8B030D-6E8A-4147-A177-3AD203B41FA5}">
                      <a16:colId xmlns:a16="http://schemas.microsoft.com/office/drawing/2014/main" val="20002"/>
                    </a:ext>
                  </a:extLst>
                </a:gridCol>
                <a:gridCol w="1108924">
                  <a:extLst>
                    <a:ext uri="{9D8B030D-6E8A-4147-A177-3AD203B41FA5}">
                      <a16:colId xmlns:a16="http://schemas.microsoft.com/office/drawing/2014/main" val="20003"/>
                    </a:ext>
                  </a:extLst>
                </a:gridCol>
                <a:gridCol w="1108924">
                  <a:extLst>
                    <a:ext uri="{9D8B030D-6E8A-4147-A177-3AD203B41FA5}">
                      <a16:colId xmlns:a16="http://schemas.microsoft.com/office/drawing/2014/main" val="20004"/>
                    </a:ext>
                  </a:extLst>
                </a:gridCol>
                <a:gridCol w="1108924">
                  <a:extLst>
                    <a:ext uri="{9D8B030D-6E8A-4147-A177-3AD203B41FA5}">
                      <a16:colId xmlns:a16="http://schemas.microsoft.com/office/drawing/2014/main" val="20005"/>
                    </a:ext>
                  </a:extLst>
                </a:gridCol>
              </a:tblGrid>
              <a:tr h="370840">
                <a:tc>
                  <a:txBody>
                    <a:bodyPr/>
                    <a:lstStyle/>
                    <a:p>
                      <a:r>
                        <a:rPr lang="en-US" altLang="zh-HK" sz="2000" dirty="0">
                          <a:solidFill>
                            <a:schemeClr val="tx1"/>
                          </a:solidFill>
                        </a:rPr>
                        <a:t>Unit price ($)</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altLang="zh-HK" sz="2000" b="0" dirty="0">
                          <a:solidFill>
                            <a:schemeClr val="tx1"/>
                          </a:solidFill>
                        </a:rPr>
                        <a:t>12</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13</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14</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15</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16</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en-US" altLang="zh-HK" sz="2000" b="1" dirty="0">
                          <a:solidFill>
                            <a:schemeClr val="tx1"/>
                          </a:solidFill>
                        </a:rPr>
                        <a:t>Total revenue ($)</a:t>
                      </a:r>
                      <a:endParaRPr lang="zh-HK" altLang="en-US" sz="2000" b="1"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altLang="zh-HK" sz="2000" dirty="0">
                          <a:solidFill>
                            <a:schemeClr val="tx1"/>
                          </a:solidFill>
                        </a:rPr>
                        <a:t>36</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39</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42</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45</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48</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3582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5.1	Price elasticity of demand</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6</a:t>
            </a:fld>
            <a:endParaRPr lang="zh-HK" altLang="en-US" dirty="0"/>
          </a:p>
        </p:txBody>
      </p:sp>
    </p:spTree>
    <p:extLst>
      <p:ext uri="{BB962C8B-B14F-4D97-AF65-F5344CB8AC3E}">
        <p14:creationId xmlns:p14="http://schemas.microsoft.com/office/powerpoint/2010/main" val="1067918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dirty="0"/>
              <a:t>Misconceptions 5.2 (cont’d) </a:t>
            </a:r>
            <a:endParaRPr lang="zh-HK" altLang="en-US" dirty="0"/>
          </a:p>
        </p:txBody>
      </p:sp>
      <p:sp>
        <p:nvSpPr>
          <p:cNvPr id="3" name="內容版面配置區 2"/>
          <p:cNvSpPr>
            <a:spLocks noGrp="1"/>
          </p:cNvSpPr>
          <p:nvPr>
            <p:ph idx="1"/>
          </p:nvPr>
        </p:nvSpPr>
        <p:spPr>
          <a:xfrm>
            <a:off x="457200" y="2132856"/>
            <a:ext cx="8579296" cy="3711785"/>
          </a:xfrm>
        </p:spPr>
        <p:txBody>
          <a:bodyPr/>
          <a:lstStyle/>
          <a:p>
            <a:r>
              <a:rPr lang="en-US" altLang="zh-HK" dirty="0"/>
              <a:t>The above table shows Firm A’s total revenue from selling apple juice. Suppose the demand does not change. Determine whether each of the following statements is correct.</a:t>
            </a:r>
          </a:p>
          <a:p>
            <a:pPr>
              <a:tabLst>
                <a:tab pos="361950" algn="l"/>
              </a:tabLst>
            </a:pPr>
            <a:r>
              <a:rPr lang="en-US" altLang="zh-HK" dirty="0"/>
              <a:t>a.	The demand for apple juice is perfectly inelastic.</a:t>
            </a:r>
          </a:p>
          <a:p>
            <a:pPr>
              <a:tabLst>
                <a:tab pos="361950" algn="l"/>
              </a:tabLst>
            </a:pPr>
            <a:r>
              <a:rPr lang="en-US" altLang="zh-HK" dirty="0"/>
              <a:t>b.	The demand for apple juice is perfectly elastic.</a:t>
            </a:r>
          </a:p>
          <a:p>
            <a:pPr>
              <a:tabLst>
                <a:tab pos="361950" algn="l"/>
              </a:tabLst>
            </a:pPr>
            <a:r>
              <a:rPr lang="en-US" altLang="zh-HK" dirty="0"/>
              <a:t>c.	The demand elasticity for apple juice is greater than 0 	but smaller than 1.</a:t>
            </a:r>
          </a:p>
          <a:p>
            <a:pPr>
              <a:tabLst>
                <a:tab pos="361950" algn="l"/>
              </a:tabLst>
            </a:pPr>
            <a:r>
              <a:rPr lang="en-US" altLang="zh-HK" dirty="0"/>
              <a:t>d.	The demand elasticity for apple juice is equal to 1.	</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60</a:t>
            </a:fld>
            <a:endParaRPr lang="zh-HK" altLang="en-US" dirty="0"/>
          </a:p>
        </p:txBody>
      </p:sp>
      <p:sp>
        <p:nvSpPr>
          <p:cNvPr id="5" name="文字方塊 4"/>
          <p:cNvSpPr txBox="1"/>
          <p:nvPr/>
        </p:nvSpPr>
        <p:spPr>
          <a:xfrm>
            <a:off x="390366" y="5500758"/>
            <a:ext cx="8075240" cy="830997"/>
          </a:xfrm>
          <a:prstGeom prst="rect">
            <a:avLst/>
          </a:prstGeom>
          <a:noFill/>
        </p:spPr>
        <p:txBody>
          <a:bodyPr wrap="square" rtlCol="0">
            <a:spAutoFit/>
          </a:bodyPr>
          <a:lstStyle/>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The demand elasticity is equal to 0. Hence, parts (b) to (d) are incorrect.</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569891892"/>
              </p:ext>
            </p:extLst>
          </p:nvPr>
        </p:nvGraphicFramePr>
        <p:xfrm>
          <a:off x="539552" y="1268760"/>
          <a:ext cx="7776868" cy="79248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108924">
                  <a:extLst>
                    <a:ext uri="{9D8B030D-6E8A-4147-A177-3AD203B41FA5}">
                      <a16:colId xmlns:a16="http://schemas.microsoft.com/office/drawing/2014/main" val="20001"/>
                    </a:ext>
                  </a:extLst>
                </a:gridCol>
                <a:gridCol w="1108924">
                  <a:extLst>
                    <a:ext uri="{9D8B030D-6E8A-4147-A177-3AD203B41FA5}">
                      <a16:colId xmlns:a16="http://schemas.microsoft.com/office/drawing/2014/main" val="20002"/>
                    </a:ext>
                  </a:extLst>
                </a:gridCol>
                <a:gridCol w="1108924">
                  <a:extLst>
                    <a:ext uri="{9D8B030D-6E8A-4147-A177-3AD203B41FA5}">
                      <a16:colId xmlns:a16="http://schemas.microsoft.com/office/drawing/2014/main" val="20003"/>
                    </a:ext>
                  </a:extLst>
                </a:gridCol>
                <a:gridCol w="1108924">
                  <a:extLst>
                    <a:ext uri="{9D8B030D-6E8A-4147-A177-3AD203B41FA5}">
                      <a16:colId xmlns:a16="http://schemas.microsoft.com/office/drawing/2014/main" val="20004"/>
                    </a:ext>
                  </a:extLst>
                </a:gridCol>
                <a:gridCol w="1108924">
                  <a:extLst>
                    <a:ext uri="{9D8B030D-6E8A-4147-A177-3AD203B41FA5}">
                      <a16:colId xmlns:a16="http://schemas.microsoft.com/office/drawing/2014/main" val="20005"/>
                    </a:ext>
                  </a:extLst>
                </a:gridCol>
              </a:tblGrid>
              <a:tr h="370840">
                <a:tc>
                  <a:txBody>
                    <a:bodyPr/>
                    <a:lstStyle/>
                    <a:p>
                      <a:r>
                        <a:rPr lang="en-US" altLang="zh-HK" sz="2000" dirty="0">
                          <a:solidFill>
                            <a:schemeClr val="tx1"/>
                          </a:solidFill>
                        </a:rPr>
                        <a:t>Unit price ($)</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altLang="zh-HK" sz="2000" b="0" dirty="0">
                          <a:solidFill>
                            <a:schemeClr val="tx1"/>
                          </a:solidFill>
                        </a:rPr>
                        <a:t>12</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13</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14</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15</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16</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en-US" altLang="zh-HK" sz="2000" b="1" dirty="0">
                          <a:solidFill>
                            <a:schemeClr val="tx1"/>
                          </a:solidFill>
                        </a:rPr>
                        <a:t>Total revenue ($)</a:t>
                      </a:r>
                      <a:endParaRPr lang="zh-HK" altLang="en-US" sz="2000" b="1"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altLang="zh-HK" sz="2000" dirty="0">
                          <a:solidFill>
                            <a:schemeClr val="tx1"/>
                          </a:solidFill>
                        </a:rPr>
                        <a:t>36</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39</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42</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45</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48</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85035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Living economics 5.1</a:t>
            </a:r>
            <a:br>
              <a:rPr lang="en-US" altLang="zh-HK" dirty="0"/>
            </a:br>
            <a:r>
              <a:rPr lang="en-US" altLang="zh-HK" dirty="0"/>
              <a:t>Good harvest is bad news?</a:t>
            </a:r>
            <a:endParaRPr lang="zh-HK" altLang="en-US" dirty="0"/>
          </a:p>
        </p:txBody>
      </p:sp>
      <p:sp>
        <p:nvSpPr>
          <p:cNvPr id="3" name="內容版面配置區 2"/>
          <p:cNvSpPr>
            <a:spLocks noGrp="1"/>
          </p:cNvSpPr>
          <p:nvPr>
            <p:ph idx="1"/>
          </p:nvPr>
        </p:nvSpPr>
        <p:spPr>
          <a:xfrm>
            <a:off x="457200" y="1196752"/>
            <a:ext cx="8507288" cy="1717393"/>
          </a:xfrm>
        </p:spPr>
        <p:txBody>
          <a:bodyPr/>
          <a:lstStyle/>
          <a:p>
            <a:r>
              <a:rPr lang="en-US" altLang="zh-HK" dirty="0"/>
              <a:t>The total income of farmers is greatly affected by the </a:t>
            </a:r>
            <a:br>
              <a:rPr lang="en-US" altLang="zh-HK" dirty="0"/>
            </a:br>
            <a:r>
              <a:rPr lang="en-US" altLang="zh-HK" dirty="0"/>
              <a:t>weather.</a:t>
            </a:r>
          </a:p>
          <a:p>
            <a:r>
              <a:rPr lang="en-US" altLang="zh-HK" dirty="0"/>
              <a:t>Good weather </a:t>
            </a:r>
            <a:r>
              <a:rPr lang="en-US" altLang="zh-HK" dirty="0">
                <a:sym typeface="Wingdings" panose="05000000000000000000" pitchFamily="2" charset="2"/>
              </a:rPr>
              <a:t> Good harvest  Supply of farm products </a:t>
            </a:r>
            <a:r>
              <a:rPr lang="en-US" altLang="zh-HK" dirty="0">
                <a:sym typeface="Wingdings 3"/>
              </a:rPr>
              <a:t></a:t>
            </a:r>
            <a:endParaRPr lang="en-US" altLang="zh-HK" dirty="0"/>
          </a:p>
          <a:p>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61</a:t>
            </a:fld>
            <a:endParaRPr lang="zh-HK" altLang="en-US" dirty="0"/>
          </a:p>
        </p:txBody>
      </p:sp>
      <p:grpSp>
        <p:nvGrpSpPr>
          <p:cNvPr id="5" name="群組 4"/>
          <p:cNvGrpSpPr/>
          <p:nvPr/>
        </p:nvGrpSpPr>
        <p:grpSpPr>
          <a:xfrm>
            <a:off x="1763688" y="3064346"/>
            <a:ext cx="5558704" cy="2956942"/>
            <a:chOff x="2584226" y="3642801"/>
            <a:chExt cx="5558704" cy="2956942"/>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2698" y="4218865"/>
              <a:ext cx="1310232" cy="2380878"/>
            </a:xfrm>
            <a:prstGeom prst="rect">
              <a:avLst/>
            </a:prstGeom>
          </p:spPr>
        </p:pic>
        <p:sp>
          <p:nvSpPr>
            <p:cNvPr id="7" name="圓角矩形圖說文字 6"/>
            <p:cNvSpPr/>
            <p:nvPr/>
          </p:nvSpPr>
          <p:spPr>
            <a:xfrm>
              <a:off x="2584226" y="3642801"/>
              <a:ext cx="3642404" cy="1368152"/>
            </a:xfrm>
            <a:prstGeom prst="wedgeRoundRectCallout">
              <a:avLst>
                <a:gd name="adj1" fmla="val 63135"/>
                <a:gd name="adj2" fmla="val 5540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r>
                <a:rPr lang="en-US" altLang="zh-HK" sz="2400" dirty="0"/>
                <a:t>A good harvest does not</a:t>
              </a:r>
            </a:p>
            <a:p>
              <a:r>
                <a:rPr lang="en-US" altLang="zh-HK" sz="2400" dirty="0"/>
                <a:t>necessarily mean that farmers earn more.</a:t>
              </a:r>
              <a:endParaRPr lang="zh-HK" altLang="en-US" sz="2400" b="1" dirty="0">
                <a:solidFill>
                  <a:schemeClr val="accent6">
                    <a:lumMod val="75000"/>
                  </a:schemeClr>
                </a:solidFill>
                <a:latin typeface="+mj-lt"/>
                <a:cs typeface="Arial" panose="020B0604020202020204" pitchFamily="34" charset="0"/>
              </a:endParaRPr>
            </a:p>
          </p:txBody>
        </p:sp>
      </p:grpSp>
    </p:spTree>
    <p:extLst>
      <p:ext uri="{BB962C8B-B14F-4D97-AF65-F5344CB8AC3E}">
        <p14:creationId xmlns:p14="http://schemas.microsoft.com/office/powerpoint/2010/main" val="2016856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Living economics 5.1 (cont’d) </a:t>
            </a:r>
            <a:br>
              <a:rPr lang="en-US" altLang="zh-HK" dirty="0"/>
            </a:br>
            <a:r>
              <a:rPr lang="en-US" altLang="zh-HK" dirty="0"/>
              <a:t>Good harvest is bad news?</a:t>
            </a:r>
            <a:endParaRPr lang="zh-HK" altLang="en-US" dirty="0"/>
          </a:p>
        </p:txBody>
      </p:sp>
      <p:sp>
        <p:nvSpPr>
          <p:cNvPr id="3" name="內容版面配置區 2"/>
          <p:cNvSpPr>
            <a:spLocks noGrp="1"/>
          </p:cNvSpPr>
          <p:nvPr>
            <p:ph idx="1"/>
          </p:nvPr>
        </p:nvSpPr>
        <p:spPr>
          <a:xfrm>
            <a:off x="457200" y="1196752"/>
            <a:ext cx="8507288" cy="3200876"/>
          </a:xfrm>
        </p:spPr>
        <p:txBody>
          <a:bodyPr/>
          <a:lstStyle/>
          <a:p>
            <a:r>
              <a:rPr lang="en-US" altLang="zh-HK" dirty="0"/>
              <a:t>Assume the demand for farm products is </a:t>
            </a:r>
            <a:r>
              <a:rPr lang="en-US" altLang="zh-HK" b="1" dirty="0">
                <a:solidFill>
                  <a:schemeClr val="accent6">
                    <a:lumMod val="75000"/>
                  </a:schemeClr>
                </a:solidFill>
              </a:rPr>
              <a:t>inelastic</a:t>
            </a:r>
            <a:r>
              <a:rPr lang="en-US" altLang="zh-HK" dirty="0"/>
              <a:t>.</a:t>
            </a:r>
          </a:p>
          <a:p>
            <a:pPr>
              <a:spcBef>
                <a:spcPts val="1200"/>
              </a:spcBef>
            </a:pPr>
            <a:r>
              <a:rPr lang="en-US" altLang="zh-HK" dirty="0">
                <a:solidFill>
                  <a:srgbClr val="0070C0"/>
                </a:solidFill>
              </a:rPr>
              <a:t>Good harvest:</a:t>
            </a:r>
          </a:p>
          <a:p>
            <a:r>
              <a:rPr lang="en-US" altLang="zh-HK" dirty="0"/>
              <a:t>Supply </a:t>
            </a:r>
            <a:r>
              <a:rPr lang="en-US" altLang="zh-HK" dirty="0">
                <a:sym typeface="Wingdings 3"/>
              </a:rPr>
              <a:t></a:t>
            </a:r>
          </a:p>
          <a:p>
            <a:pPr>
              <a:tabLst>
                <a:tab pos="355600" algn="l"/>
              </a:tabLst>
            </a:pPr>
            <a:r>
              <a:rPr lang="en-US" altLang="zh-HK" dirty="0">
                <a:sym typeface="Wingdings" panose="05000000000000000000" pitchFamily="2" charset="2"/>
              </a:rPr>
              <a:t>	Price of the products </a:t>
            </a:r>
            <a:r>
              <a:rPr lang="en-US" altLang="zh-HK" dirty="0">
                <a:sym typeface="Wingdings 3"/>
              </a:rPr>
              <a:t></a:t>
            </a:r>
          </a:p>
          <a:p>
            <a:pPr>
              <a:tabLst>
                <a:tab pos="355600" algn="l"/>
              </a:tabLst>
            </a:pPr>
            <a:r>
              <a:rPr lang="en-US" altLang="zh-HK" dirty="0">
                <a:sym typeface="Wingdings" panose="05000000000000000000" pitchFamily="2" charset="2"/>
              </a:rPr>
              <a:t>	%</a:t>
            </a:r>
            <a:r>
              <a:rPr lang="en-US" altLang="zh-HK" dirty="0">
                <a:sym typeface="Wingdings 3"/>
              </a:rPr>
              <a:t> in </a:t>
            </a:r>
            <a:r>
              <a:rPr lang="en-US" altLang="zh-TW" dirty="0">
                <a:sym typeface="Wingdings 3"/>
              </a:rPr>
              <a:t>P</a:t>
            </a:r>
            <a:r>
              <a:rPr lang="en-US" altLang="zh-HK" dirty="0">
                <a:sym typeface="Wingdings 3"/>
              </a:rPr>
              <a:t> &gt; % in </a:t>
            </a:r>
            <a:r>
              <a:rPr lang="en-US" altLang="zh-HK" dirty="0" err="1">
                <a:sym typeface="Wingdings 3"/>
              </a:rPr>
              <a:t>Q</a:t>
            </a:r>
            <a:r>
              <a:rPr lang="en-US" altLang="zh-HK" baseline="-25000" dirty="0" err="1">
                <a:sym typeface="Wingdings 3"/>
              </a:rPr>
              <a:t>d</a:t>
            </a:r>
            <a:endParaRPr lang="en-US" altLang="zh-HK" baseline="-25000" dirty="0">
              <a:sym typeface="Wingdings 3"/>
            </a:endParaRPr>
          </a:p>
          <a:p>
            <a:pPr>
              <a:tabLst>
                <a:tab pos="355600" algn="l"/>
              </a:tabLst>
            </a:pPr>
            <a:r>
              <a:rPr lang="en-US" altLang="zh-HK" dirty="0">
                <a:sym typeface="Wingdings" panose="05000000000000000000" pitchFamily="2" charset="2"/>
              </a:rPr>
              <a:t></a:t>
            </a:r>
            <a:r>
              <a:rPr lang="en-US" altLang="zh-HK" b="1" dirty="0">
                <a:solidFill>
                  <a:schemeClr val="accent6">
                    <a:lumMod val="75000"/>
                  </a:schemeClr>
                </a:solidFill>
                <a:sym typeface="Wingdings" panose="05000000000000000000" pitchFamily="2" charset="2"/>
              </a:rPr>
              <a:t>	Farmers’ total income </a:t>
            </a:r>
            <a:r>
              <a:rPr lang="en-US" altLang="zh-HK" b="1" dirty="0">
                <a:solidFill>
                  <a:schemeClr val="accent6">
                    <a:lumMod val="75000"/>
                  </a:schemeClr>
                </a:solidFill>
                <a:sym typeface="Wingdings 3"/>
              </a:rPr>
              <a:t></a:t>
            </a:r>
            <a:endParaRPr lang="en-US" altLang="zh-HK" b="1" dirty="0">
              <a:solidFill>
                <a:schemeClr val="accent6">
                  <a:lumMod val="75000"/>
                </a:schemeClr>
              </a:solidFill>
            </a:endParaRPr>
          </a:p>
          <a:p>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62</a:t>
            </a:fld>
            <a:endParaRPr lang="zh-HK" altLang="en-US" dirty="0"/>
          </a:p>
        </p:txBody>
      </p:sp>
      <p:grpSp>
        <p:nvGrpSpPr>
          <p:cNvPr id="49" name="群組 48"/>
          <p:cNvGrpSpPr/>
          <p:nvPr/>
        </p:nvGrpSpPr>
        <p:grpSpPr>
          <a:xfrm>
            <a:off x="4679824" y="2276327"/>
            <a:ext cx="4356672" cy="2736849"/>
            <a:chOff x="4535809" y="3428454"/>
            <a:chExt cx="4356672" cy="2736849"/>
          </a:xfrm>
        </p:grpSpPr>
        <p:grpSp>
          <p:nvGrpSpPr>
            <p:cNvPr id="12" name="群組 1"/>
            <p:cNvGrpSpPr>
              <a:grpSpLocks/>
            </p:cNvGrpSpPr>
            <p:nvPr/>
          </p:nvGrpSpPr>
          <p:grpSpPr bwMode="auto">
            <a:xfrm>
              <a:off x="4535809" y="3428454"/>
              <a:ext cx="4356672" cy="2736849"/>
              <a:chOff x="4356295" y="2460631"/>
              <a:chExt cx="4356474" cy="2737239"/>
            </a:xfrm>
          </p:grpSpPr>
          <p:sp>
            <p:nvSpPr>
              <p:cNvPr id="13" name="矩形 12"/>
              <p:cNvSpPr/>
              <p:nvPr/>
            </p:nvSpPr>
            <p:spPr>
              <a:xfrm>
                <a:off x="6391377" y="4107104"/>
                <a:ext cx="260338" cy="641441"/>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4" name="矩形 13"/>
              <p:cNvSpPr/>
              <p:nvPr/>
            </p:nvSpPr>
            <p:spPr>
              <a:xfrm>
                <a:off x="4891259" y="3705408"/>
                <a:ext cx="1487419" cy="37946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15" name="直線接點 14"/>
              <p:cNvCxnSpPr/>
              <p:nvPr/>
            </p:nvCxnSpPr>
            <p:spPr>
              <a:xfrm>
                <a:off x="5919912" y="2908370"/>
                <a:ext cx="981030" cy="1655999"/>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6" name="群組 16"/>
              <p:cNvGrpSpPr>
                <a:grpSpLocks/>
              </p:cNvGrpSpPr>
              <p:nvPr/>
            </p:nvGrpSpPr>
            <p:grpSpPr bwMode="auto">
              <a:xfrm>
                <a:off x="4356295" y="2460631"/>
                <a:ext cx="4356474" cy="2737239"/>
                <a:chOff x="1187645" y="2459044"/>
                <a:chExt cx="4356474" cy="2737238"/>
              </a:xfrm>
            </p:grpSpPr>
            <p:grpSp>
              <p:nvGrpSpPr>
                <p:cNvPr id="20" name="群組 6"/>
                <p:cNvGrpSpPr>
                  <a:grpSpLocks/>
                </p:cNvGrpSpPr>
                <p:nvPr/>
              </p:nvGrpSpPr>
              <p:grpSpPr bwMode="auto">
                <a:xfrm>
                  <a:off x="1187645" y="2459044"/>
                  <a:ext cx="4356474" cy="2737238"/>
                  <a:chOff x="4427733" y="2681293"/>
                  <a:chExt cx="4356473" cy="2736992"/>
                </a:xfrm>
              </p:grpSpPr>
              <p:cxnSp>
                <p:nvCxnSpPr>
                  <p:cNvPr id="28" name="直線接點 27"/>
                  <p:cNvCxnSpPr/>
                  <p:nvPr/>
                </p:nvCxnSpPr>
                <p:spPr>
                  <a:xfrm>
                    <a:off x="6716803" y="4340318"/>
                    <a:ext cx="6350" cy="620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951584" y="4305391"/>
                    <a:ext cx="176521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auto">
                  <a:xfrm>
                    <a:off x="4943647" y="3009923"/>
                    <a:ext cx="0" cy="197971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auto">
                  <a:xfrm flipH="1">
                    <a:off x="4943647" y="4981701"/>
                    <a:ext cx="26367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bwMode="auto">
                  <a:xfrm>
                    <a:off x="4700771" y="4832469"/>
                    <a:ext cx="527026" cy="369906"/>
                  </a:xfrm>
                  <a:prstGeom prst="rect">
                    <a:avLst/>
                  </a:prstGeom>
                  <a:noFill/>
                </p:spPr>
                <p:txBody>
                  <a:bodyPr>
                    <a:spAutoFit/>
                  </a:bodyPr>
                  <a:lstStyle/>
                  <a:p>
                    <a:pPr>
                      <a:defRPr/>
                    </a:pPr>
                    <a:r>
                      <a:rPr lang="en-US" altLang="zh-HK" dirty="0"/>
                      <a:t>0</a:t>
                    </a:r>
                    <a:endParaRPr lang="zh-HK" altLang="en-US" dirty="0"/>
                  </a:p>
                </p:txBody>
              </p:sp>
              <p:sp>
                <p:nvSpPr>
                  <p:cNvPr id="33" name="文字方塊 32"/>
                  <p:cNvSpPr txBox="1"/>
                  <p:nvPr/>
                </p:nvSpPr>
                <p:spPr bwMode="auto">
                  <a:xfrm>
                    <a:off x="7523216" y="4786428"/>
                    <a:ext cx="452417" cy="369907"/>
                  </a:xfrm>
                  <a:prstGeom prst="rect">
                    <a:avLst/>
                  </a:prstGeom>
                  <a:noFill/>
                </p:spPr>
                <p:txBody>
                  <a:bodyPr>
                    <a:spAutoFit/>
                  </a:bodyPr>
                  <a:lstStyle/>
                  <a:p>
                    <a:pPr>
                      <a:defRPr/>
                    </a:pPr>
                    <a:r>
                      <a:rPr lang="en-US" altLang="zh-HK" dirty="0"/>
                      <a:t>Q</a:t>
                    </a:r>
                    <a:endParaRPr lang="zh-HK" altLang="en-US" dirty="0"/>
                  </a:p>
                </p:txBody>
              </p:sp>
              <p:sp>
                <p:nvSpPr>
                  <p:cNvPr id="34" name="文字方塊 33"/>
                  <p:cNvSpPr txBox="1"/>
                  <p:nvPr/>
                </p:nvSpPr>
                <p:spPr bwMode="auto">
                  <a:xfrm>
                    <a:off x="4427733" y="2681293"/>
                    <a:ext cx="1269942" cy="369907"/>
                  </a:xfrm>
                  <a:prstGeom prst="rect">
                    <a:avLst/>
                  </a:prstGeom>
                  <a:noFill/>
                </p:spPr>
                <p:txBody>
                  <a:bodyPr>
                    <a:spAutoFit/>
                  </a:bodyPr>
                  <a:lstStyle/>
                  <a:p>
                    <a:pPr>
                      <a:defRPr/>
                    </a:pPr>
                    <a:r>
                      <a:rPr lang="en-US" altLang="zh-HK" dirty="0"/>
                      <a:t>P ($ / unit)</a:t>
                    </a:r>
                    <a:endParaRPr lang="zh-HK" altLang="en-US" dirty="0"/>
                  </a:p>
                </p:txBody>
              </p:sp>
              <p:sp>
                <p:nvSpPr>
                  <p:cNvPr id="35" name="文字方塊 34"/>
                  <p:cNvSpPr txBox="1"/>
                  <p:nvPr/>
                </p:nvSpPr>
                <p:spPr bwMode="auto">
                  <a:xfrm>
                    <a:off x="7027939" y="2879741"/>
                    <a:ext cx="465117" cy="368319"/>
                  </a:xfrm>
                  <a:prstGeom prst="rect">
                    <a:avLst/>
                  </a:prstGeom>
                  <a:noFill/>
                </p:spPr>
                <p:txBody>
                  <a:bodyPr>
                    <a:spAutoFit/>
                  </a:bodyPr>
                  <a:lstStyle/>
                  <a:p>
                    <a:pPr>
                      <a:defRPr/>
                    </a:pPr>
                    <a:r>
                      <a:rPr lang="en-US" altLang="zh-HK" dirty="0"/>
                      <a:t>S</a:t>
                    </a:r>
                    <a:r>
                      <a:rPr lang="en-US" altLang="zh-HK" baseline="-25000" dirty="0"/>
                      <a:t>1</a:t>
                    </a:r>
                    <a:endParaRPr lang="zh-HK" altLang="en-US" baseline="-25000" dirty="0"/>
                  </a:p>
                </p:txBody>
              </p:sp>
              <p:sp>
                <p:nvSpPr>
                  <p:cNvPr id="36" name="文字方塊 35"/>
                  <p:cNvSpPr txBox="1"/>
                  <p:nvPr/>
                </p:nvSpPr>
                <p:spPr bwMode="auto">
                  <a:xfrm>
                    <a:off x="7001600" y="5048934"/>
                    <a:ext cx="1782606" cy="369351"/>
                  </a:xfrm>
                  <a:prstGeom prst="rect">
                    <a:avLst/>
                  </a:prstGeom>
                  <a:noFill/>
                </p:spPr>
                <p:txBody>
                  <a:bodyPr wrap="square">
                    <a:spAutoFit/>
                  </a:bodyPr>
                  <a:lstStyle/>
                  <a:p>
                    <a:pPr marL="87313" indent="-87313">
                      <a:defRPr/>
                    </a:pPr>
                    <a:r>
                      <a:rPr lang="en-US" altLang="zh-HK" dirty="0"/>
                      <a:t> (units / period) </a:t>
                    </a:r>
                    <a:endParaRPr lang="zh-HK" altLang="en-US" dirty="0"/>
                  </a:p>
                </p:txBody>
              </p:sp>
              <p:cxnSp>
                <p:nvCxnSpPr>
                  <p:cNvPr id="37" name="直線接點 36"/>
                  <p:cNvCxnSpPr/>
                  <p:nvPr/>
                </p:nvCxnSpPr>
                <p:spPr bwMode="auto">
                  <a:xfrm flipV="1">
                    <a:off x="5580205" y="3254411"/>
                    <a:ext cx="1542979" cy="1516141"/>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4954759" y="3911670"/>
                    <a:ext cx="148107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6446941" y="3960885"/>
                    <a:ext cx="3175" cy="98430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橢圓 39"/>
                  <p:cNvSpPr/>
                  <p:nvPr/>
                </p:nvSpPr>
                <p:spPr bwMode="auto">
                  <a:xfrm>
                    <a:off x="6383444" y="4930156"/>
                    <a:ext cx="103183" cy="103193"/>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1" name="文字方塊 40"/>
                  <p:cNvSpPr txBox="1"/>
                  <p:nvPr/>
                </p:nvSpPr>
                <p:spPr bwMode="auto">
                  <a:xfrm>
                    <a:off x="4499168" y="3602091"/>
                    <a:ext cx="533376" cy="369907"/>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42" name="文字方塊 41"/>
                  <p:cNvSpPr txBox="1"/>
                  <p:nvPr/>
                </p:nvSpPr>
                <p:spPr bwMode="auto">
                  <a:xfrm>
                    <a:off x="6233112" y="5034091"/>
                    <a:ext cx="534963" cy="368319"/>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43" name="文字方塊 42"/>
                  <p:cNvSpPr txBox="1"/>
                  <p:nvPr/>
                </p:nvSpPr>
                <p:spPr bwMode="auto">
                  <a:xfrm>
                    <a:off x="6588222" y="5045205"/>
                    <a:ext cx="533376" cy="369351"/>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44" name="橢圓 43"/>
                  <p:cNvSpPr/>
                  <p:nvPr/>
                </p:nvSpPr>
                <p:spPr bwMode="auto">
                  <a:xfrm>
                    <a:off x="6394556" y="3843404"/>
                    <a:ext cx="103182" cy="103193"/>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5" name="文字方塊 44"/>
                  <p:cNvSpPr txBox="1"/>
                  <p:nvPr/>
                </p:nvSpPr>
                <p:spPr bwMode="auto">
                  <a:xfrm>
                    <a:off x="7605763" y="3032149"/>
                    <a:ext cx="465117" cy="369906"/>
                  </a:xfrm>
                  <a:prstGeom prst="rect">
                    <a:avLst/>
                  </a:prstGeom>
                  <a:noFill/>
                </p:spPr>
                <p:txBody>
                  <a:bodyPr>
                    <a:spAutoFit/>
                  </a:bodyPr>
                  <a:lstStyle/>
                  <a:p>
                    <a:pPr>
                      <a:defRPr/>
                    </a:pPr>
                    <a:r>
                      <a:rPr lang="en-US" altLang="zh-HK" dirty="0"/>
                      <a:t>S</a:t>
                    </a:r>
                    <a:r>
                      <a:rPr lang="en-US" altLang="zh-HK" baseline="-25000" dirty="0"/>
                      <a:t>2</a:t>
                    </a:r>
                    <a:endParaRPr lang="zh-HK" altLang="en-US" baseline="-25000" dirty="0"/>
                  </a:p>
                </p:txBody>
              </p:sp>
              <p:sp>
                <p:nvSpPr>
                  <p:cNvPr id="46" name="橢圓 45"/>
                  <p:cNvSpPr/>
                  <p:nvPr/>
                </p:nvSpPr>
                <p:spPr bwMode="auto">
                  <a:xfrm>
                    <a:off x="4886500" y="3843404"/>
                    <a:ext cx="103182" cy="103193"/>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7" name="文字方塊 46"/>
                  <p:cNvSpPr txBox="1"/>
                  <p:nvPr/>
                </p:nvSpPr>
                <p:spPr bwMode="auto">
                  <a:xfrm>
                    <a:off x="4492818" y="4072016"/>
                    <a:ext cx="533376" cy="369907"/>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grpSp>
            <p:sp>
              <p:nvSpPr>
                <p:cNvPr id="21" name="橢圓 20"/>
                <p:cNvSpPr/>
                <p:nvPr/>
              </p:nvSpPr>
              <p:spPr bwMode="auto">
                <a:xfrm>
                  <a:off x="3454492" y="4707264"/>
                  <a:ext cx="103183" cy="103203"/>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22" name="直線接點 21"/>
                <p:cNvCxnSpPr/>
                <p:nvPr/>
              </p:nvCxnSpPr>
              <p:spPr bwMode="auto">
                <a:xfrm flipV="1">
                  <a:off x="2968739" y="3133828"/>
                  <a:ext cx="1466783" cy="1430540"/>
                </a:xfrm>
                <a:prstGeom prst="line">
                  <a:avLst/>
                </a:prstGeom>
                <a:ln w="38100">
                  <a:solidFill>
                    <a:srgbClr val="9F348B"/>
                  </a:solidFill>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3270350" y="4997818"/>
                  <a:ext cx="179380" cy="0"/>
                </a:xfrm>
                <a:prstGeom prst="straightConnector1">
                  <a:avLst/>
                </a:prstGeom>
                <a:ln w="190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3586249" y="3451373"/>
                  <a:ext cx="415906"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橢圓 24"/>
                <p:cNvSpPr/>
                <p:nvPr/>
              </p:nvSpPr>
              <p:spPr bwMode="auto">
                <a:xfrm>
                  <a:off x="1655864" y="4032481"/>
                  <a:ext cx="103182" cy="103202"/>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6" name="橢圓 25"/>
                <p:cNvSpPr/>
                <p:nvPr/>
              </p:nvSpPr>
              <p:spPr bwMode="auto">
                <a:xfrm>
                  <a:off x="3422743" y="4022954"/>
                  <a:ext cx="103183" cy="103202"/>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27" name="直線單箭頭接點 26"/>
                <p:cNvCxnSpPr/>
                <p:nvPr/>
              </p:nvCxnSpPr>
              <p:spPr>
                <a:xfrm>
                  <a:off x="1492431" y="3765743"/>
                  <a:ext cx="0" cy="24451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7" name="文字方塊 16"/>
              <p:cNvSpPr txBox="1"/>
              <p:nvPr/>
            </p:nvSpPr>
            <p:spPr bwMode="auto">
              <a:xfrm>
                <a:off x="6840645" y="4395822"/>
                <a:ext cx="465116" cy="369940"/>
              </a:xfrm>
              <a:prstGeom prst="rect">
                <a:avLst/>
              </a:prstGeom>
              <a:noFill/>
            </p:spPr>
            <p:txBody>
              <a:bodyPr>
                <a:spAutoFit/>
              </a:bodyPr>
              <a:lstStyle/>
              <a:p>
                <a:pPr>
                  <a:defRPr/>
                </a:pPr>
                <a:r>
                  <a:rPr lang="en-US" altLang="zh-HK" dirty="0"/>
                  <a:t>D</a:t>
                </a:r>
                <a:endParaRPr lang="zh-HK" altLang="en-US" baseline="-25000" dirty="0"/>
              </a:p>
            </p:txBody>
          </p:sp>
          <p:sp>
            <p:nvSpPr>
              <p:cNvPr id="18" name="文字方塊 17"/>
              <p:cNvSpPr txBox="1"/>
              <p:nvPr/>
            </p:nvSpPr>
            <p:spPr bwMode="auto">
              <a:xfrm>
                <a:off x="5230968" y="3712482"/>
                <a:ext cx="758790" cy="369385"/>
              </a:xfrm>
              <a:prstGeom prst="rect">
                <a:avLst/>
              </a:prstGeom>
              <a:noFill/>
            </p:spPr>
            <p:txBody>
              <a:bodyPr>
                <a:spAutoFit/>
              </a:bodyPr>
              <a:lstStyle/>
              <a:p>
                <a:pPr algn="ctr">
                  <a:defRPr/>
                </a:pPr>
                <a:r>
                  <a:rPr lang="en-US" altLang="zh-HK" b="1" dirty="0"/>
                  <a:t>Loss</a:t>
                </a:r>
                <a:endParaRPr lang="zh-HK" altLang="en-US" b="1" dirty="0"/>
              </a:p>
            </p:txBody>
          </p:sp>
          <p:sp>
            <p:nvSpPr>
              <p:cNvPr id="19" name="文字方塊 18"/>
              <p:cNvSpPr txBox="1"/>
              <p:nvPr/>
            </p:nvSpPr>
            <p:spPr bwMode="auto">
              <a:xfrm>
                <a:off x="6786398" y="4036285"/>
                <a:ext cx="702290" cy="369385"/>
              </a:xfrm>
              <a:prstGeom prst="rect">
                <a:avLst/>
              </a:prstGeom>
              <a:noFill/>
            </p:spPr>
            <p:txBody>
              <a:bodyPr wrap="square">
                <a:spAutoFit/>
              </a:bodyPr>
              <a:lstStyle/>
              <a:p>
                <a:pPr algn="ctr">
                  <a:defRPr/>
                </a:pPr>
                <a:r>
                  <a:rPr lang="en-US" altLang="zh-HK" b="1" dirty="0"/>
                  <a:t>Gain</a:t>
                </a:r>
                <a:endParaRPr lang="zh-HK" altLang="en-US" b="1" dirty="0"/>
              </a:p>
            </p:txBody>
          </p:sp>
        </p:grpSp>
        <p:cxnSp>
          <p:nvCxnSpPr>
            <p:cNvPr id="48" name="直線接點 47"/>
            <p:cNvCxnSpPr/>
            <p:nvPr/>
          </p:nvCxnSpPr>
          <p:spPr>
            <a:xfrm flipV="1">
              <a:off x="6682282" y="5212095"/>
              <a:ext cx="384642" cy="173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5164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en-US" altLang="zh-HK" dirty="0"/>
              <a:t>Living economics 5.1 (cont’d) </a:t>
            </a:r>
            <a:br>
              <a:rPr lang="en-US" altLang="zh-HK" dirty="0"/>
            </a:br>
            <a:r>
              <a:rPr lang="en-US" altLang="zh-HK" dirty="0"/>
              <a:t>Good harvest is bad news?</a:t>
            </a:r>
            <a:endParaRPr lang="zh-HK" altLang="en-US" dirty="0"/>
          </a:p>
        </p:txBody>
      </p:sp>
      <p:sp>
        <p:nvSpPr>
          <p:cNvPr id="3" name="內容版面配置區 2"/>
          <p:cNvSpPr>
            <a:spLocks noGrp="1"/>
          </p:cNvSpPr>
          <p:nvPr>
            <p:ph idx="1"/>
          </p:nvPr>
        </p:nvSpPr>
        <p:spPr>
          <a:xfrm>
            <a:off x="457200" y="1196752"/>
            <a:ext cx="8507288" cy="3200876"/>
          </a:xfrm>
        </p:spPr>
        <p:txBody>
          <a:bodyPr/>
          <a:lstStyle/>
          <a:p>
            <a:r>
              <a:rPr lang="en-US" altLang="zh-HK" dirty="0"/>
              <a:t>Assume the demand for farm products is </a:t>
            </a:r>
            <a:r>
              <a:rPr lang="en-US" altLang="zh-HK" b="1" dirty="0">
                <a:solidFill>
                  <a:schemeClr val="accent6">
                    <a:lumMod val="75000"/>
                  </a:schemeClr>
                </a:solidFill>
              </a:rPr>
              <a:t>inelastic</a:t>
            </a:r>
            <a:r>
              <a:rPr lang="en-US" altLang="zh-HK" dirty="0"/>
              <a:t>.</a:t>
            </a:r>
          </a:p>
          <a:p>
            <a:pPr>
              <a:spcBef>
                <a:spcPts val="1200"/>
              </a:spcBef>
            </a:pPr>
            <a:r>
              <a:rPr lang="en-US" altLang="zh-HK" dirty="0">
                <a:solidFill>
                  <a:srgbClr val="0070C0"/>
                </a:solidFill>
              </a:rPr>
              <a:t>Poor harvest:</a:t>
            </a:r>
          </a:p>
          <a:p>
            <a:r>
              <a:rPr lang="en-US" altLang="zh-HK" dirty="0"/>
              <a:t>Supply </a:t>
            </a:r>
            <a:r>
              <a:rPr lang="en-US" altLang="zh-HK" dirty="0">
                <a:sym typeface="Wingdings 3"/>
              </a:rPr>
              <a:t></a:t>
            </a:r>
          </a:p>
          <a:p>
            <a:pPr>
              <a:tabLst>
                <a:tab pos="355600" algn="l"/>
              </a:tabLst>
            </a:pPr>
            <a:r>
              <a:rPr lang="en-US" altLang="zh-HK" dirty="0">
                <a:sym typeface="Wingdings" panose="05000000000000000000" pitchFamily="2" charset="2"/>
              </a:rPr>
              <a:t>	Price of the products </a:t>
            </a:r>
            <a:r>
              <a:rPr lang="en-US" altLang="zh-HK" dirty="0">
                <a:sym typeface="Wingdings 3"/>
              </a:rPr>
              <a:t></a:t>
            </a:r>
          </a:p>
          <a:p>
            <a:pPr>
              <a:tabLst>
                <a:tab pos="355600" algn="l"/>
              </a:tabLst>
            </a:pPr>
            <a:r>
              <a:rPr lang="en-US" altLang="zh-HK" dirty="0">
                <a:sym typeface="Wingdings" panose="05000000000000000000" pitchFamily="2" charset="2"/>
              </a:rPr>
              <a:t>	%</a:t>
            </a:r>
            <a:r>
              <a:rPr lang="en-US" altLang="zh-HK" dirty="0">
                <a:sym typeface="Wingdings 3"/>
              </a:rPr>
              <a:t> in </a:t>
            </a:r>
            <a:r>
              <a:rPr lang="en-US" altLang="zh-TW" dirty="0">
                <a:sym typeface="Wingdings 3"/>
              </a:rPr>
              <a:t>P</a:t>
            </a:r>
            <a:r>
              <a:rPr lang="en-US" altLang="zh-HK" dirty="0">
                <a:sym typeface="Wingdings 3"/>
              </a:rPr>
              <a:t> &gt; % in </a:t>
            </a:r>
            <a:r>
              <a:rPr lang="en-US" altLang="zh-HK" dirty="0" err="1">
                <a:sym typeface="Wingdings 3"/>
              </a:rPr>
              <a:t>Q</a:t>
            </a:r>
            <a:r>
              <a:rPr lang="en-US" altLang="zh-HK" baseline="-25000" dirty="0" err="1">
                <a:sym typeface="Wingdings 3"/>
              </a:rPr>
              <a:t>d</a:t>
            </a:r>
            <a:endParaRPr lang="en-US" altLang="zh-HK" baseline="-25000" dirty="0">
              <a:sym typeface="Wingdings 3"/>
            </a:endParaRPr>
          </a:p>
          <a:p>
            <a:pPr>
              <a:tabLst>
                <a:tab pos="355600" algn="l"/>
              </a:tabLst>
            </a:pPr>
            <a:r>
              <a:rPr lang="en-US" altLang="zh-HK" dirty="0">
                <a:sym typeface="Wingdings" panose="05000000000000000000" pitchFamily="2" charset="2"/>
              </a:rPr>
              <a:t></a:t>
            </a:r>
            <a:r>
              <a:rPr lang="en-US" altLang="zh-HK" b="1" dirty="0">
                <a:solidFill>
                  <a:schemeClr val="accent6">
                    <a:lumMod val="75000"/>
                  </a:schemeClr>
                </a:solidFill>
                <a:sym typeface="Wingdings" panose="05000000000000000000" pitchFamily="2" charset="2"/>
              </a:rPr>
              <a:t>	Farmers’ total income </a:t>
            </a:r>
            <a:r>
              <a:rPr lang="en-US" altLang="zh-HK" b="1" dirty="0">
                <a:solidFill>
                  <a:schemeClr val="accent6">
                    <a:lumMod val="75000"/>
                  </a:schemeClr>
                </a:solidFill>
                <a:sym typeface="Wingdings 3"/>
              </a:rPr>
              <a:t></a:t>
            </a:r>
            <a:endParaRPr lang="en-US" altLang="zh-HK" b="1" dirty="0">
              <a:solidFill>
                <a:schemeClr val="accent6">
                  <a:lumMod val="75000"/>
                </a:schemeClr>
              </a:solidFill>
            </a:endParaRPr>
          </a:p>
          <a:p>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63</a:t>
            </a:fld>
            <a:endParaRPr lang="zh-HK" altLang="en-US" dirty="0"/>
          </a:p>
        </p:txBody>
      </p:sp>
      <p:grpSp>
        <p:nvGrpSpPr>
          <p:cNvPr id="49" name="群組 48"/>
          <p:cNvGrpSpPr/>
          <p:nvPr/>
        </p:nvGrpSpPr>
        <p:grpSpPr>
          <a:xfrm>
            <a:off x="4679824" y="2276327"/>
            <a:ext cx="4356672" cy="2736849"/>
            <a:chOff x="4535809" y="3428454"/>
            <a:chExt cx="4356672" cy="2736849"/>
          </a:xfrm>
        </p:grpSpPr>
        <p:grpSp>
          <p:nvGrpSpPr>
            <p:cNvPr id="12" name="群組 1"/>
            <p:cNvGrpSpPr>
              <a:grpSpLocks/>
            </p:cNvGrpSpPr>
            <p:nvPr/>
          </p:nvGrpSpPr>
          <p:grpSpPr bwMode="auto">
            <a:xfrm>
              <a:off x="4535809" y="3428454"/>
              <a:ext cx="4356672" cy="2736849"/>
              <a:chOff x="4356295" y="2460631"/>
              <a:chExt cx="4356474" cy="2737239"/>
            </a:xfrm>
          </p:grpSpPr>
          <p:sp>
            <p:nvSpPr>
              <p:cNvPr id="13" name="矩形 12"/>
              <p:cNvSpPr/>
              <p:nvPr/>
            </p:nvSpPr>
            <p:spPr>
              <a:xfrm>
                <a:off x="6391377" y="4107104"/>
                <a:ext cx="260338" cy="64144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4" name="矩形 13"/>
              <p:cNvSpPr/>
              <p:nvPr/>
            </p:nvSpPr>
            <p:spPr>
              <a:xfrm>
                <a:off x="4891259" y="3705408"/>
                <a:ext cx="1487419" cy="37946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15" name="直線接點 14"/>
              <p:cNvCxnSpPr/>
              <p:nvPr/>
            </p:nvCxnSpPr>
            <p:spPr>
              <a:xfrm>
                <a:off x="5919912" y="2908370"/>
                <a:ext cx="981030" cy="1655999"/>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6" name="群組 16"/>
              <p:cNvGrpSpPr>
                <a:grpSpLocks/>
              </p:cNvGrpSpPr>
              <p:nvPr/>
            </p:nvGrpSpPr>
            <p:grpSpPr bwMode="auto">
              <a:xfrm>
                <a:off x="4356295" y="2460631"/>
                <a:ext cx="4356474" cy="2737239"/>
                <a:chOff x="1187645" y="2459044"/>
                <a:chExt cx="4356474" cy="2737238"/>
              </a:xfrm>
            </p:grpSpPr>
            <p:grpSp>
              <p:nvGrpSpPr>
                <p:cNvPr id="20" name="群組 6"/>
                <p:cNvGrpSpPr>
                  <a:grpSpLocks/>
                </p:cNvGrpSpPr>
                <p:nvPr/>
              </p:nvGrpSpPr>
              <p:grpSpPr bwMode="auto">
                <a:xfrm>
                  <a:off x="1187645" y="2459044"/>
                  <a:ext cx="4356474" cy="2737238"/>
                  <a:chOff x="4427733" y="2681293"/>
                  <a:chExt cx="4356473" cy="2736992"/>
                </a:xfrm>
              </p:grpSpPr>
              <p:cxnSp>
                <p:nvCxnSpPr>
                  <p:cNvPr id="28" name="直線接點 27"/>
                  <p:cNvCxnSpPr/>
                  <p:nvPr/>
                </p:nvCxnSpPr>
                <p:spPr>
                  <a:xfrm>
                    <a:off x="6716803" y="4340318"/>
                    <a:ext cx="6350" cy="620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951584" y="4305391"/>
                    <a:ext cx="176521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auto">
                  <a:xfrm>
                    <a:off x="4943647" y="3009923"/>
                    <a:ext cx="0" cy="197971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auto">
                  <a:xfrm flipH="1">
                    <a:off x="4943647" y="4981701"/>
                    <a:ext cx="26367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bwMode="auto">
                  <a:xfrm>
                    <a:off x="4700771" y="4832469"/>
                    <a:ext cx="527026" cy="369906"/>
                  </a:xfrm>
                  <a:prstGeom prst="rect">
                    <a:avLst/>
                  </a:prstGeom>
                  <a:noFill/>
                </p:spPr>
                <p:txBody>
                  <a:bodyPr>
                    <a:spAutoFit/>
                  </a:bodyPr>
                  <a:lstStyle/>
                  <a:p>
                    <a:pPr>
                      <a:defRPr/>
                    </a:pPr>
                    <a:r>
                      <a:rPr lang="en-US" altLang="zh-HK" dirty="0"/>
                      <a:t>0</a:t>
                    </a:r>
                    <a:endParaRPr lang="zh-HK" altLang="en-US" dirty="0"/>
                  </a:p>
                </p:txBody>
              </p:sp>
              <p:sp>
                <p:nvSpPr>
                  <p:cNvPr id="33" name="文字方塊 32"/>
                  <p:cNvSpPr txBox="1"/>
                  <p:nvPr/>
                </p:nvSpPr>
                <p:spPr bwMode="auto">
                  <a:xfrm>
                    <a:off x="7523216" y="4786428"/>
                    <a:ext cx="452417" cy="369907"/>
                  </a:xfrm>
                  <a:prstGeom prst="rect">
                    <a:avLst/>
                  </a:prstGeom>
                  <a:noFill/>
                </p:spPr>
                <p:txBody>
                  <a:bodyPr>
                    <a:spAutoFit/>
                  </a:bodyPr>
                  <a:lstStyle/>
                  <a:p>
                    <a:pPr>
                      <a:defRPr/>
                    </a:pPr>
                    <a:r>
                      <a:rPr lang="en-US" altLang="zh-HK" dirty="0"/>
                      <a:t>Q</a:t>
                    </a:r>
                    <a:endParaRPr lang="zh-HK" altLang="en-US" dirty="0"/>
                  </a:p>
                </p:txBody>
              </p:sp>
              <p:sp>
                <p:nvSpPr>
                  <p:cNvPr id="34" name="文字方塊 33"/>
                  <p:cNvSpPr txBox="1"/>
                  <p:nvPr/>
                </p:nvSpPr>
                <p:spPr bwMode="auto">
                  <a:xfrm>
                    <a:off x="4427733" y="2681293"/>
                    <a:ext cx="1269942" cy="369907"/>
                  </a:xfrm>
                  <a:prstGeom prst="rect">
                    <a:avLst/>
                  </a:prstGeom>
                  <a:noFill/>
                </p:spPr>
                <p:txBody>
                  <a:bodyPr>
                    <a:spAutoFit/>
                  </a:bodyPr>
                  <a:lstStyle/>
                  <a:p>
                    <a:pPr>
                      <a:defRPr/>
                    </a:pPr>
                    <a:r>
                      <a:rPr lang="en-US" altLang="zh-HK" dirty="0"/>
                      <a:t>P ($ / unit)</a:t>
                    </a:r>
                    <a:endParaRPr lang="zh-HK" altLang="en-US" dirty="0"/>
                  </a:p>
                </p:txBody>
              </p:sp>
              <p:sp>
                <p:nvSpPr>
                  <p:cNvPr id="35" name="文字方塊 34"/>
                  <p:cNvSpPr txBox="1"/>
                  <p:nvPr/>
                </p:nvSpPr>
                <p:spPr bwMode="auto">
                  <a:xfrm>
                    <a:off x="7027939" y="2879741"/>
                    <a:ext cx="465117" cy="368319"/>
                  </a:xfrm>
                  <a:prstGeom prst="rect">
                    <a:avLst/>
                  </a:prstGeom>
                  <a:noFill/>
                </p:spPr>
                <p:txBody>
                  <a:bodyPr>
                    <a:spAutoFit/>
                  </a:bodyPr>
                  <a:lstStyle/>
                  <a:p>
                    <a:pPr>
                      <a:defRPr/>
                    </a:pPr>
                    <a:r>
                      <a:rPr lang="en-US" altLang="zh-HK" dirty="0"/>
                      <a:t>S</a:t>
                    </a:r>
                    <a:r>
                      <a:rPr lang="en-US" altLang="zh-HK" baseline="-25000" dirty="0"/>
                      <a:t>2</a:t>
                    </a:r>
                    <a:endParaRPr lang="zh-HK" altLang="en-US" baseline="-25000" dirty="0"/>
                  </a:p>
                </p:txBody>
              </p:sp>
              <p:sp>
                <p:nvSpPr>
                  <p:cNvPr id="36" name="文字方塊 35"/>
                  <p:cNvSpPr txBox="1"/>
                  <p:nvPr/>
                </p:nvSpPr>
                <p:spPr bwMode="auto">
                  <a:xfrm>
                    <a:off x="7001600" y="5048934"/>
                    <a:ext cx="1782606" cy="369351"/>
                  </a:xfrm>
                  <a:prstGeom prst="rect">
                    <a:avLst/>
                  </a:prstGeom>
                  <a:noFill/>
                </p:spPr>
                <p:txBody>
                  <a:bodyPr wrap="square">
                    <a:spAutoFit/>
                  </a:bodyPr>
                  <a:lstStyle/>
                  <a:p>
                    <a:pPr marL="87313" indent="-87313">
                      <a:defRPr/>
                    </a:pPr>
                    <a:r>
                      <a:rPr lang="en-US" altLang="zh-HK" dirty="0"/>
                      <a:t> (units / period) </a:t>
                    </a:r>
                    <a:endParaRPr lang="zh-HK" altLang="en-US" dirty="0"/>
                  </a:p>
                </p:txBody>
              </p:sp>
              <p:cxnSp>
                <p:nvCxnSpPr>
                  <p:cNvPr id="37" name="直線接點 36"/>
                  <p:cNvCxnSpPr/>
                  <p:nvPr/>
                </p:nvCxnSpPr>
                <p:spPr bwMode="auto">
                  <a:xfrm flipV="1">
                    <a:off x="5580205" y="3254411"/>
                    <a:ext cx="1542979" cy="1516141"/>
                  </a:xfrm>
                  <a:prstGeom prst="line">
                    <a:avLst/>
                  </a:prstGeom>
                  <a:ln w="38100">
                    <a:solidFill>
                      <a:srgbClr val="9F348B"/>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4954759" y="3911670"/>
                    <a:ext cx="148107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6446941" y="3960885"/>
                    <a:ext cx="3175" cy="98430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橢圓 39"/>
                  <p:cNvSpPr/>
                  <p:nvPr/>
                </p:nvSpPr>
                <p:spPr bwMode="auto">
                  <a:xfrm>
                    <a:off x="6383444" y="4930156"/>
                    <a:ext cx="103183" cy="103193"/>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1" name="文字方塊 40"/>
                  <p:cNvSpPr txBox="1"/>
                  <p:nvPr/>
                </p:nvSpPr>
                <p:spPr bwMode="auto">
                  <a:xfrm>
                    <a:off x="4499168" y="3602091"/>
                    <a:ext cx="533376" cy="369907"/>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42" name="文字方塊 41"/>
                  <p:cNvSpPr txBox="1"/>
                  <p:nvPr/>
                </p:nvSpPr>
                <p:spPr bwMode="auto">
                  <a:xfrm>
                    <a:off x="6233112" y="5034091"/>
                    <a:ext cx="534963" cy="368319"/>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43" name="文字方塊 42"/>
                  <p:cNvSpPr txBox="1"/>
                  <p:nvPr/>
                </p:nvSpPr>
                <p:spPr bwMode="auto">
                  <a:xfrm>
                    <a:off x="6588222" y="5045205"/>
                    <a:ext cx="533376" cy="369351"/>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44" name="橢圓 43"/>
                  <p:cNvSpPr/>
                  <p:nvPr/>
                </p:nvSpPr>
                <p:spPr bwMode="auto">
                  <a:xfrm>
                    <a:off x="6394556" y="3843404"/>
                    <a:ext cx="103182" cy="103193"/>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5" name="文字方塊 44"/>
                  <p:cNvSpPr txBox="1"/>
                  <p:nvPr/>
                </p:nvSpPr>
                <p:spPr bwMode="auto">
                  <a:xfrm>
                    <a:off x="7605763" y="3032149"/>
                    <a:ext cx="465117" cy="369906"/>
                  </a:xfrm>
                  <a:prstGeom prst="rect">
                    <a:avLst/>
                  </a:prstGeom>
                  <a:noFill/>
                </p:spPr>
                <p:txBody>
                  <a:bodyPr>
                    <a:spAutoFit/>
                  </a:bodyPr>
                  <a:lstStyle/>
                  <a:p>
                    <a:pPr>
                      <a:defRPr/>
                    </a:pPr>
                    <a:r>
                      <a:rPr lang="en-US" altLang="zh-HK" dirty="0"/>
                      <a:t>S</a:t>
                    </a:r>
                    <a:r>
                      <a:rPr lang="en-US" altLang="zh-HK" baseline="-25000" dirty="0"/>
                      <a:t>1</a:t>
                    </a:r>
                    <a:endParaRPr lang="zh-HK" altLang="en-US" baseline="-25000" dirty="0"/>
                  </a:p>
                </p:txBody>
              </p:sp>
              <p:sp>
                <p:nvSpPr>
                  <p:cNvPr id="46" name="橢圓 45"/>
                  <p:cNvSpPr/>
                  <p:nvPr/>
                </p:nvSpPr>
                <p:spPr bwMode="auto">
                  <a:xfrm>
                    <a:off x="4886500" y="3843404"/>
                    <a:ext cx="103182" cy="103193"/>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7" name="文字方塊 46"/>
                  <p:cNvSpPr txBox="1"/>
                  <p:nvPr/>
                </p:nvSpPr>
                <p:spPr bwMode="auto">
                  <a:xfrm>
                    <a:off x="4492818" y="4072016"/>
                    <a:ext cx="533376" cy="369907"/>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grpSp>
            <p:sp>
              <p:nvSpPr>
                <p:cNvPr id="21" name="橢圓 20"/>
                <p:cNvSpPr/>
                <p:nvPr/>
              </p:nvSpPr>
              <p:spPr bwMode="auto">
                <a:xfrm>
                  <a:off x="3454492" y="4707264"/>
                  <a:ext cx="103183" cy="103203"/>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22" name="直線接點 21"/>
                <p:cNvCxnSpPr/>
                <p:nvPr/>
              </p:nvCxnSpPr>
              <p:spPr bwMode="auto">
                <a:xfrm flipV="1">
                  <a:off x="2968739" y="3133828"/>
                  <a:ext cx="1466783" cy="1430540"/>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3270350" y="4997818"/>
                  <a:ext cx="179380"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3586249" y="3451373"/>
                  <a:ext cx="415906"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25" name="橢圓 24"/>
                <p:cNvSpPr/>
                <p:nvPr/>
              </p:nvSpPr>
              <p:spPr bwMode="auto">
                <a:xfrm>
                  <a:off x="1655864" y="4032481"/>
                  <a:ext cx="103182" cy="103202"/>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6" name="橢圓 25"/>
                <p:cNvSpPr/>
                <p:nvPr/>
              </p:nvSpPr>
              <p:spPr bwMode="auto">
                <a:xfrm>
                  <a:off x="3422743" y="4022954"/>
                  <a:ext cx="103183" cy="103202"/>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27" name="直線單箭頭接點 26"/>
                <p:cNvCxnSpPr/>
                <p:nvPr/>
              </p:nvCxnSpPr>
              <p:spPr>
                <a:xfrm>
                  <a:off x="1492431" y="3765743"/>
                  <a:ext cx="0" cy="24451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grpSp>
          <p:sp>
            <p:nvSpPr>
              <p:cNvPr id="17" name="文字方塊 16"/>
              <p:cNvSpPr txBox="1"/>
              <p:nvPr/>
            </p:nvSpPr>
            <p:spPr bwMode="auto">
              <a:xfrm>
                <a:off x="6840645" y="4395822"/>
                <a:ext cx="465116" cy="369940"/>
              </a:xfrm>
              <a:prstGeom prst="rect">
                <a:avLst/>
              </a:prstGeom>
              <a:noFill/>
            </p:spPr>
            <p:txBody>
              <a:bodyPr>
                <a:spAutoFit/>
              </a:bodyPr>
              <a:lstStyle/>
              <a:p>
                <a:pPr>
                  <a:defRPr/>
                </a:pPr>
                <a:r>
                  <a:rPr lang="en-US" altLang="zh-HK" dirty="0"/>
                  <a:t>D</a:t>
                </a:r>
                <a:endParaRPr lang="zh-HK" altLang="en-US" baseline="-25000" dirty="0"/>
              </a:p>
            </p:txBody>
          </p:sp>
          <p:sp>
            <p:nvSpPr>
              <p:cNvPr id="18" name="文字方塊 17"/>
              <p:cNvSpPr txBox="1"/>
              <p:nvPr/>
            </p:nvSpPr>
            <p:spPr bwMode="auto">
              <a:xfrm>
                <a:off x="5230968" y="3712482"/>
                <a:ext cx="758790" cy="369385"/>
              </a:xfrm>
              <a:prstGeom prst="rect">
                <a:avLst/>
              </a:prstGeom>
              <a:noFill/>
            </p:spPr>
            <p:txBody>
              <a:bodyPr>
                <a:spAutoFit/>
              </a:bodyPr>
              <a:lstStyle/>
              <a:p>
                <a:pPr algn="ctr">
                  <a:defRPr/>
                </a:pPr>
                <a:r>
                  <a:rPr lang="en-US" altLang="zh-HK" b="1" dirty="0"/>
                  <a:t>Gain</a:t>
                </a:r>
                <a:endParaRPr lang="zh-HK" altLang="en-US" b="1" dirty="0"/>
              </a:p>
            </p:txBody>
          </p:sp>
          <p:sp>
            <p:nvSpPr>
              <p:cNvPr id="19" name="文字方塊 18"/>
              <p:cNvSpPr txBox="1"/>
              <p:nvPr/>
            </p:nvSpPr>
            <p:spPr bwMode="auto">
              <a:xfrm>
                <a:off x="6786398" y="4036285"/>
                <a:ext cx="702290" cy="369385"/>
              </a:xfrm>
              <a:prstGeom prst="rect">
                <a:avLst/>
              </a:prstGeom>
              <a:noFill/>
            </p:spPr>
            <p:txBody>
              <a:bodyPr wrap="square">
                <a:spAutoFit/>
              </a:bodyPr>
              <a:lstStyle/>
              <a:p>
                <a:pPr algn="ctr">
                  <a:defRPr/>
                </a:pPr>
                <a:r>
                  <a:rPr lang="en-US" altLang="zh-HK" b="1" dirty="0"/>
                  <a:t>Loss</a:t>
                </a:r>
                <a:endParaRPr lang="zh-HK" altLang="en-US" b="1" dirty="0"/>
              </a:p>
            </p:txBody>
          </p:sp>
        </p:grpSp>
        <p:cxnSp>
          <p:nvCxnSpPr>
            <p:cNvPr id="48" name="直線接點 47"/>
            <p:cNvCxnSpPr/>
            <p:nvPr/>
          </p:nvCxnSpPr>
          <p:spPr>
            <a:xfrm flipV="1">
              <a:off x="6682282" y="5212095"/>
              <a:ext cx="384642" cy="173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0" name="Picture 3" descr="C:\Users\uwanem\Documents\02 Teaching materials\3rd ed\PPT\Master Graphics (transparent)\MG02c_ECON_3E_SB - 61006183-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211242"/>
            <a:ext cx="1669506" cy="2341074"/>
          </a:xfrm>
          <a:prstGeom prst="rect">
            <a:avLst/>
          </a:prstGeom>
          <a:noFill/>
          <a:extLst>
            <a:ext uri="{909E8E84-426E-40DD-AFC4-6F175D3DCCD1}">
              <a14:hiddenFill xmlns:a14="http://schemas.microsoft.com/office/drawing/2010/main">
                <a:solidFill>
                  <a:srgbClr val="FFFFFF"/>
                </a:solidFill>
              </a14:hiddenFill>
            </a:ext>
          </a:extLst>
        </p:spPr>
      </p:pic>
      <p:sp>
        <p:nvSpPr>
          <p:cNvPr id="51" name="圓角矩形圖說文字 50"/>
          <p:cNvSpPr/>
          <p:nvPr/>
        </p:nvSpPr>
        <p:spPr>
          <a:xfrm>
            <a:off x="2627784" y="4869160"/>
            <a:ext cx="3672408" cy="1152128"/>
          </a:xfrm>
          <a:prstGeom prst="wedgeRoundRectCallout">
            <a:avLst>
              <a:gd name="adj1" fmla="val -68897"/>
              <a:gd name="adj2" fmla="val -1547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r>
              <a:rPr lang="en-US" altLang="zh-HK" sz="2200" dirty="0"/>
              <a:t>If you were a farmer, would you pray for good weather or poor weather?</a:t>
            </a:r>
            <a:endParaRPr lang="zh-HK" altLang="en-US" sz="2200" b="1" dirty="0">
              <a:solidFill>
                <a:schemeClr val="accent6">
                  <a:lumMod val="75000"/>
                </a:schemeClr>
              </a:solidFill>
              <a:latin typeface="+mj-lt"/>
              <a:cs typeface="Arial" panose="020B0604020202020204" pitchFamily="34" charset="0"/>
            </a:endParaRPr>
          </a:p>
        </p:txBody>
      </p:sp>
    </p:spTree>
    <p:extLst>
      <p:ext uri="{BB962C8B-B14F-4D97-AF65-F5344CB8AC3E}">
        <p14:creationId xmlns:p14="http://schemas.microsoft.com/office/powerpoint/2010/main" val="2060073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7220" y="2060848"/>
            <a:ext cx="7607188"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HK" altLang="en-US"/>
          </a:p>
        </p:txBody>
      </p:sp>
      <p:sp>
        <p:nvSpPr>
          <p:cNvPr id="13" name="內容版面配置區 2"/>
          <p:cNvSpPr txBox="1">
            <a:spLocks/>
          </p:cNvSpPr>
          <p:nvPr/>
        </p:nvSpPr>
        <p:spPr>
          <a:xfrm>
            <a:off x="457200" y="1196752"/>
            <a:ext cx="8229600" cy="3213187"/>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Both Johnny and Helen love to eat potato chips. Many brands of potato chips are sold on the market.</a:t>
            </a:r>
          </a:p>
          <a:p>
            <a:pPr marL="269875">
              <a:spcBef>
                <a:spcPts val="1200"/>
              </a:spcBef>
            </a:pPr>
            <a:r>
              <a:rPr lang="en-US" altLang="zh-HK" b="1" dirty="0">
                <a:latin typeface="+mj-lt"/>
              </a:rPr>
              <a:t>Johnny:</a:t>
            </a:r>
            <a:r>
              <a:rPr lang="en-US" altLang="zh-HK" dirty="0">
                <a:latin typeface="+mj-lt"/>
              </a:rPr>
              <a:t> I only buy </a:t>
            </a:r>
            <a:r>
              <a:rPr lang="en-US" altLang="zh-HK" dirty="0" err="1">
                <a:latin typeface="+mj-lt"/>
              </a:rPr>
              <a:t>Lazy’s</a:t>
            </a:r>
            <a:r>
              <a:rPr lang="en-US" altLang="zh-HK" dirty="0">
                <a:latin typeface="+mj-lt"/>
              </a:rPr>
              <a:t> potato chips. They taste the best.</a:t>
            </a:r>
          </a:p>
          <a:p>
            <a:pPr marL="269875"/>
            <a:r>
              <a:rPr lang="en-US" altLang="zh-HK" b="1" dirty="0">
                <a:latin typeface="+mj-lt"/>
              </a:rPr>
              <a:t>Helen:</a:t>
            </a:r>
            <a:r>
              <a:rPr lang="en-US" altLang="zh-HK" dirty="0">
                <a:latin typeface="+mj-lt"/>
              </a:rPr>
              <a:t> I don’t care about the brand name. I like any kind of potato chips.</a:t>
            </a:r>
          </a:p>
          <a:p>
            <a:pPr>
              <a:spcBef>
                <a:spcPts val="2400"/>
              </a:spcBef>
              <a:tabLst>
                <a:tab pos="355600" algn="l"/>
              </a:tabLst>
            </a:pPr>
            <a:r>
              <a:rPr lang="en-US" altLang="zh-HK" dirty="0"/>
              <a:t>1.	Who will be more sensitive to the change in the price of 	</a:t>
            </a:r>
            <a:r>
              <a:rPr lang="en-US" altLang="zh-HK" dirty="0" err="1"/>
              <a:t>Lazy’s</a:t>
            </a:r>
            <a:r>
              <a:rPr lang="en-US" altLang="zh-HK" dirty="0"/>
              <a:t> potato chips? Johnny or Helen? Why?</a:t>
            </a:r>
            <a:endParaRPr lang="zh-HK" altLang="en-US" dirty="0"/>
          </a:p>
        </p:txBody>
      </p:sp>
      <p:sp>
        <p:nvSpPr>
          <p:cNvPr id="2" name="標題 1"/>
          <p:cNvSpPr>
            <a:spLocks noGrp="1"/>
          </p:cNvSpPr>
          <p:nvPr>
            <p:ph type="title"/>
          </p:nvPr>
        </p:nvSpPr>
        <p:spPr/>
        <p:txBody>
          <a:bodyPr/>
          <a:lstStyle/>
          <a:p>
            <a:r>
              <a:rPr lang="en-US" altLang="zh-HK" dirty="0"/>
              <a:t>Task 5.3</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64</a:t>
            </a:fld>
            <a:endParaRPr lang="zh-HK" altLang="en-US" dirty="0"/>
          </a:p>
        </p:txBody>
      </p:sp>
      <p:sp>
        <p:nvSpPr>
          <p:cNvPr id="5" name="文字方塊 4"/>
          <p:cNvSpPr txBox="1"/>
          <p:nvPr/>
        </p:nvSpPr>
        <p:spPr>
          <a:xfrm>
            <a:off x="827584" y="4437112"/>
            <a:ext cx="7848872" cy="830997"/>
          </a:xfrm>
          <a:prstGeom prst="rect">
            <a:avLst/>
          </a:prstGeom>
          <a:noFill/>
        </p:spPr>
        <p:txBody>
          <a:bodyPr wrap="square" rtlCol="0">
            <a:spAutoFit/>
          </a:bodyPr>
          <a:lstStyle/>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Helen. Johnny is loyal to </a:t>
            </a:r>
            <a:r>
              <a:rPr lang="en-US" altLang="zh-TW" sz="2400" dirty="0" err="1">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Lazy’s</a:t>
            </a: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potato chips and Helen is not.</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425613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fade">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7220" y="2060848"/>
            <a:ext cx="7607188"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HK" altLang="en-US"/>
          </a:p>
        </p:txBody>
      </p:sp>
      <p:sp>
        <p:nvSpPr>
          <p:cNvPr id="2" name="標題 1"/>
          <p:cNvSpPr>
            <a:spLocks noGrp="1"/>
          </p:cNvSpPr>
          <p:nvPr>
            <p:ph type="title"/>
          </p:nvPr>
        </p:nvSpPr>
        <p:spPr/>
        <p:txBody>
          <a:bodyPr/>
          <a:lstStyle/>
          <a:p>
            <a:r>
              <a:rPr lang="en-US" altLang="zh-HK" dirty="0"/>
              <a:t>Task 5.3 (cont’d) </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65</a:t>
            </a:fld>
            <a:endParaRPr lang="zh-HK" altLang="en-US" dirty="0"/>
          </a:p>
        </p:txBody>
      </p:sp>
      <p:sp>
        <p:nvSpPr>
          <p:cNvPr id="13" name="內容版面配置區 2"/>
          <p:cNvSpPr txBox="1">
            <a:spLocks/>
          </p:cNvSpPr>
          <p:nvPr/>
        </p:nvSpPr>
        <p:spPr>
          <a:xfrm>
            <a:off x="457200" y="1196752"/>
            <a:ext cx="8229600" cy="3582519"/>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Both Johnny and Helen love to eat potato chips. Many brands of potato chips are sold on the market.</a:t>
            </a:r>
          </a:p>
          <a:p>
            <a:pPr marL="269875">
              <a:spcBef>
                <a:spcPts val="1200"/>
              </a:spcBef>
            </a:pPr>
            <a:r>
              <a:rPr lang="en-US" altLang="zh-HK" b="1" dirty="0">
                <a:latin typeface="+mj-lt"/>
              </a:rPr>
              <a:t>Johnny: </a:t>
            </a:r>
            <a:r>
              <a:rPr lang="en-US" altLang="zh-HK" dirty="0">
                <a:latin typeface="+mj-lt"/>
              </a:rPr>
              <a:t>I only buy </a:t>
            </a:r>
            <a:r>
              <a:rPr lang="en-US" altLang="zh-HK" dirty="0" err="1">
                <a:latin typeface="+mj-lt"/>
              </a:rPr>
              <a:t>Lazy’s</a:t>
            </a:r>
            <a:r>
              <a:rPr lang="en-US" altLang="zh-HK" dirty="0">
                <a:latin typeface="+mj-lt"/>
              </a:rPr>
              <a:t> potato chips. They taste the best.</a:t>
            </a:r>
          </a:p>
          <a:p>
            <a:pPr marL="269875"/>
            <a:r>
              <a:rPr lang="en-US" altLang="zh-HK" b="1" dirty="0">
                <a:latin typeface="+mj-lt"/>
              </a:rPr>
              <a:t>Helen:</a:t>
            </a:r>
            <a:r>
              <a:rPr lang="en-US" altLang="zh-HK" dirty="0">
                <a:latin typeface="+mj-lt"/>
              </a:rPr>
              <a:t> I don’t care about the brand name. I like any kind of potato chips.</a:t>
            </a:r>
          </a:p>
          <a:p>
            <a:pPr>
              <a:spcBef>
                <a:spcPts val="2400"/>
              </a:spcBef>
              <a:tabLst>
                <a:tab pos="355600" algn="l"/>
              </a:tabLst>
            </a:pPr>
            <a:r>
              <a:rPr lang="en-US" altLang="zh-HK" dirty="0"/>
              <a:t>2.	Is the demand for potato chips as a whole more elastic 	than the demand for a particular potato chip brand? </a:t>
            </a:r>
            <a:br>
              <a:rPr lang="en-US" altLang="zh-HK" dirty="0"/>
            </a:br>
            <a:r>
              <a:rPr lang="en-US" altLang="zh-HK" dirty="0"/>
              <a:t>	Why?</a:t>
            </a:r>
            <a:endParaRPr lang="zh-HK" altLang="en-US" dirty="0"/>
          </a:p>
        </p:txBody>
      </p:sp>
      <p:sp>
        <p:nvSpPr>
          <p:cNvPr id="5" name="文字方塊 4"/>
          <p:cNvSpPr txBox="1"/>
          <p:nvPr/>
        </p:nvSpPr>
        <p:spPr>
          <a:xfrm>
            <a:off x="827584" y="4797152"/>
            <a:ext cx="7848872" cy="1569660"/>
          </a:xfrm>
          <a:prstGeom prst="rect">
            <a:avLst/>
          </a:prstGeom>
          <a:noFill/>
        </p:spPr>
        <p:txBody>
          <a:bodyPr wrap="square" rtlCol="0">
            <a:spAutoFit/>
          </a:bodyPr>
          <a:lstStyle/>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No. The demand for a particular potato chip brand is more elastic because consumers can shift to other potato chip brands when the price of a particular brand increases.</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60662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Task 5.3 (cont’d) </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66</a:t>
            </a:fld>
            <a:endParaRPr lang="zh-HK" altLang="en-US" dirty="0"/>
          </a:p>
        </p:txBody>
      </p:sp>
      <p:sp>
        <p:nvSpPr>
          <p:cNvPr id="13" name="內容版面配置區 2"/>
          <p:cNvSpPr txBox="1">
            <a:spLocks/>
          </p:cNvSpPr>
          <p:nvPr/>
        </p:nvSpPr>
        <p:spPr>
          <a:xfrm>
            <a:off x="457200" y="1196752"/>
            <a:ext cx="8229600" cy="2677656"/>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400"/>
              </a:spcBef>
              <a:tabLst>
                <a:tab pos="355600" algn="l"/>
              </a:tabLst>
            </a:pPr>
            <a:r>
              <a:rPr lang="en-US" altLang="zh-HK" dirty="0"/>
              <a:t>3.	Suppose the prices of the following goods keep 	increasing by the same percentage. Which will have the 	highest percentage decrease in your consumption? 	Which will have the lowest percentage decrease in your 	consumption? Rank the goods according to the 	percentage decrease and briefly explain the reasons 	behind your choice.</a:t>
            </a:r>
          </a:p>
        </p:txBody>
      </p:sp>
      <p:sp>
        <p:nvSpPr>
          <p:cNvPr id="5" name="文字方塊 4"/>
          <p:cNvSpPr txBox="1"/>
          <p:nvPr/>
        </p:nvSpPr>
        <p:spPr>
          <a:xfrm>
            <a:off x="827584" y="5229200"/>
            <a:ext cx="7848872" cy="1200329"/>
          </a:xfrm>
          <a:prstGeom prst="rect">
            <a:avLst/>
          </a:prstGeom>
          <a:noFill/>
        </p:spPr>
        <p:txBody>
          <a:bodyPr wrap="square" rtlCol="0">
            <a:spAutoFit/>
          </a:bodyPr>
          <a:lstStyle/>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Free answer. (The reasons provided by students should be related to the factors affecting price elasticity of demand.)</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 name="內容版面配置區 2"/>
          <p:cNvSpPr txBox="1">
            <a:spLocks/>
          </p:cNvSpPr>
          <p:nvPr/>
        </p:nvSpPr>
        <p:spPr bwMode="auto">
          <a:xfrm>
            <a:off x="948250" y="4005064"/>
            <a:ext cx="1103470" cy="488123"/>
          </a:xfrm>
          <a:prstGeom prst="rect">
            <a:avLst/>
          </a:prstGeom>
          <a:solidFill>
            <a:schemeClr val="accent6">
              <a:lumMod val="60000"/>
              <a:lumOff val="40000"/>
            </a:schemeClr>
          </a:solid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snack</a:t>
            </a:r>
            <a:endParaRPr lang="en-US" altLang="zh-HK" kern="0" dirty="0">
              <a:latin typeface="Arial" panose="020B0604020202020204" pitchFamily="34" charset="0"/>
              <a:cs typeface="Arial" panose="020B0604020202020204" pitchFamily="34" charset="0"/>
            </a:endParaRPr>
          </a:p>
        </p:txBody>
      </p:sp>
      <p:sp>
        <p:nvSpPr>
          <p:cNvPr id="7" name="內容版面配置區 2"/>
          <p:cNvSpPr txBox="1">
            <a:spLocks/>
          </p:cNvSpPr>
          <p:nvPr/>
        </p:nvSpPr>
        <p:spPr bwMode="auto">
          <a:xfrm>
            <a:off x="5652120" y="3953805"/>
            <a:ext cx="1440160" cy="488123"/>
          </a:xfrm>
          <a:prstGeom prst="rect">
            <a:avLst/>
          </a:prstGeom>
          <a:solidFill>
            <a:schemeClr val="accent5">
              <a:lumMod val="40000"/>
              <a:lumOff val="60000"/>
            </a:schemeClr>
          </a:solid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soft drink</a:t>
            </a:r>
            <a:endParaRPr lang="en-US" altLang="zh-HK" kern="0" dirty="0">
              <a:latin typeface="Arial" panose="020B0604020202020204" pitchFamily="34" charset="0"/>
              <a:cs typeface="Arial" panose="020B0604020202020204" pitchFamily="34" charset="0"/>
            </a:endParaRPr>
          </a:p>
        </p:txBody>
      </p:sp>
      <p:sp>
        <p:nvSpPr>
          <p:cNvPr id="8" name="內容版面配置區 2"/>
          <p:cNvSpPr txBox="1">
            <a:spLocks/>
          </p:cNvSpPr>
          <p:nvPr/>
        </p:nvSpPr>
        <p:spPr bwMode="auto">
          <a:xfrm>
            <a:off x="2280397" y="4293096"/>
            <a:ext cx="3083691" cy="792088"/>
          </a:xfrm>
          <a:prstGeom prst="rect">
            <a:avLst/>
          </a:prstGeom>
          <a:solidFill>
            <a:schemeClr val="accent3">
              <a:lumMod val="40000"/>
              <a:lumOff val="60000"/>
            </a:schemeClr>
          </a:solidFill>
          <a:ln>
            <a:noFill/>
          </a:ln>
          <a:effectLst/>
        </p:spPr>
        <p:txBody>
          <a:bodyPr anchor="ct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lnSpc>
                <a:spcPts val="2400"/>
              </a:lnSpc>
              <a:defRPr/>
            </a:pPr>
            <a:r>
              <a:rPr lang="en-US" altLang="zh-HK" dirty="0">
                <a:latin typeface="Arial" panose="020B0604020202020204" pitchFamily="34" charset="0"/>
                <a:cs typeface="Arial" panose="020B0604020202020204" pitchFamily="34" charset="0"/>
              </a:rPr>
              <a:t>telecommunications service</a:t>
            </a:r>
            <a:endParaRPr lang="en-US" altLang="zh-HK" kern="0" dirty="0">
              <a:latin typeface="Arial" panose="020B0604020202020204" pitchFamily="34" charset="0"/>
              <a:cs typeface="Arial" panose="020B0604020202020204" pitchFamily="34" charset="0"/>
            </a:endParaRPr>
          </a:p>
        </p:txBody>
      </p:sp>
      <p:sp>
        <p:nvSpPr>
          <p:cNvPr id="9" name="內容版面配置區 2"/>
          <p:cNvSpPr txBox="1">
            <a:spLocks/>
          </p:cNvSpPr>
          <p:nvPr/>
        </p:nvSpPr>
        <p:spPr bwMode="auto">
          <a:xfrm>
            <a:off x="6372200" y="4581128"/>
            <a:ext cx="2304256" cy="488123"/>
          </a:xfrm>
          <a:prstGeom prst="rect">
            <a:avLst/>
          </a:prstGeom>
          <a:solidFill>
            <a:schemeClr val="accent2">
              <a:lumMod val="40000"/>
              <a:lumOff val="60000"/>
            </a:schemeClr>
          </a:solid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algn="ctr">
              <a:spcBef>
                <a:spcPts val="600"/>
              </a:spcBef>
              <a:tabLst>
                <a:tab pos="355600" algn="l"/>
              </a:tabLst>
            </a:pPr>
            <a:r>
              <a:rPr lang="en-US" altLang="zh-HK" dirty="0">
                <a:latin typeface="Arial" panose="020B0604020202020204" pitchFamily="34" charset="0"/>
                <a:cs typeface="Arial" panose="020B0604020202020204" pitchFamily="34" charset="0"/>
              </a:rPr>
              <a:t>transportation</a:t>
            </a:r>
            <a:endParaRPr lang="zh-HK"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84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5.4	Factors affecting price elasticity of demand</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67</a:t>
            </a:fld>
            <a:endParaRPr lang="zh-HK" altLang="en-US" dirty="0"/>
          </a:p>
        </p:txBody>
      </p:sp>
    </p:spTree>
    <p:extLst>
      <p:ext uri="{BB962C8B-B14F-4D97-AF65-F5344CB8AC3E}">
        <p14:creationId xmlns:p14="http://schemas.microsoft.com/office/powerpoint/2010/main" val="8649559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68</a:t>
            </a:fld>
            <a:endParaRPr lang="zh-HK" altLang="en-US" dirty="0"/>
          </a:p>
        </p:txBody>
      </p:sp>
      <p:sp>
        <p:nvSpPr>
          <p:cNvPr id="3" name="內容版面配置區 2"/>
          <p:cNvSpPr>
            <a:spLocks noGrp="1"/>
          </p:cNvSpPr>
          <p:nvPr>
            <p:ph idx="1"/>
          </p:nvPr>
        </p:nvSpPr>
        <p:spPr>
          <a:xfrm>
            <a:off x="457200" y="1196752"/>
            <a:ext cx="8229600" cy="2529923"/>
          </a:xfrm>
        </p:spPr>
        <p:txBody>
          <a:bodyPr/>
          <a:lstStyle/>
          <a:p>
            <a:r>
              <a:rPr lang="en-US" altLang="zh-HK" dirty="0"/>
              <a:t>Refer to Fig. 5.12. The quantity demanded drops by 2 units for every $1 rise in price.</a:t>
            </a:r>
          </a:p>
          <a:p>
            <a:r>
              <a:rPr lang="en-US" altLang="zh-HK" dirty="0"/>
              <a:t>In different price ranges, the original prices and quantities are different.</a:t>
            </a:r>
          </a:p>
          <a:p>
            <a:pPr>
              <a:tabLst>
                <a:tab pos="355600" algn="l"/>
              </a:tabLst>
            </a:pPr>
            <a:r>
              <a:rPr lang="en-US" altLang="zh-HK" dirty="0">
                <a:sym typeface="Wingdings" panose="05000000000000000000" pitchFamily="2" charset="2"/>
              </a:rPr>
              <a:t>	The E</a:t>
            </a:r>
            <a:r>
              <a:rPr lang="en-US" altLang="zh-HK" baseline="-25000" dirty="0">
                <a:sym typeface="Wingdings" panose="05000000000000000000" pitchFamily="2" charset="2"/>
              </a:rPr>
              <a:t>d</a:t>
            </a:r>
            <a:r>
              <a:rPr lang="en-US" altLang="zh-HK" dirty="0">
                <a:sym typeface="Wingdings" panose="05000000000000000000" pitchFamily="2" charset="2"/>
              </a:rPr>
              <a:t> over different price ranges on the linear demand 	curve is different.</a:t>
            </a:r>
            <a:endParaRPr lang="zh-HK" altLang="en-US" dirty="0"/>
          </a:p>
        </p:txBody>
      </p:sp>
      <p:sp>
        <p:nvSpPr>
          <p:cNvPr id="4" name="標題 3"/>
          <p:cNvSpPr>
            <a:spLocks noGrp="1"/>
          </p:cNvSpPr>
          <p:nvPr>
            <p:ph type="title"/>
          </p:nvPr>
        </p:nvSpPr>
        <p:spPr/>
        <p:txBody>
          <a:bodyPr/>
          <a:lstStyle/>
          <a:p>
            <a:r>
              <a:rPr lang="en-US" altLang="zh-HK" dirty="0"/>
              <a:t>A.	Price range</a:t>
            </a:r>
            <a:endParaRPr lang="zh-HK" altLang="en-US" dirty="0"/>
          </a:p>
        </p:txBody>
      </p:sp>
      <p:grpSp>
        <p:nvGrpSpPr>
          <p:cNvPr id="67" name="群組 66"/>
          <p:cNvGrpSpPr/>
          <p:nvPr/>
        </p:nvGrpSpPr>
        <p:grpSpPr>
          <a:xfrm>
            <a:off x="3995936" y="3347615"/>
            <a:ext cx="5011241" cy="3033713"/>
            <a:chOff x="2051720" y="3645024"/>
            <a:chExt cx="5011241" cy="3033713"/>
          </a:xfrm>
        </p:grpSpPr>
        <p:grpSp>
          <p:nvGrpSpPr>
            <p:cNvPr id="8" name="群組 6"/>
            <p:cNvGrpSpPr>
              <a:grpSpLocks/>
            </p:cNvGrpSpPr>
            <p:nvPr/>
          </p:nvGrpSpPr>
          <p:grpSpPr bwMode="auto">
            <a:xfrm>
              <a:off x="2051720" y="3645024"/>
              <a:ext cx="5011241" cy="3033713"/>
              <a:chOff x="1147021" y="3247428"/>
              <a:chExt cx="5012282" cy="3033731"/>
            </a:xfrm>
          </p:grpSpPr>
          <p:cxnSp>
            <p:nvCxnSpPr>
              <p:cNvPr id="11" name="直線接點 10"/>
              <p:cNvCxnSpPr/>
              <p:nvPr/>
            </p:nvCxnSpPr>
            <p:spPr>
              <a:xfrm>
                <a:off x="1658303" y="3831631"/>
                <a:ext cx="2578636" cy="201772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2" name="群組 68"/>
              <p:cNvGrpSpPr>
                <a:grpSpLocks/>
              </p:cNvGrpSpPr>
              <p:nvPr/>
            </p:nvGrpSpPr>
            <p:grpSpPr bwMode="auto">
              <a:xfrm>
                <a:off x="1147021" y="3247428"/>
                <a:ext cx="5012282" cy="3033731"/>
                <a:chOff x="686638" y="1862334"/>
                <a:chExt cx="5012282" cy="3033731"/>
              </a:xfrm>
            </p:grpSpPr>
            <p:grpSp>
              <p:nvGrpSpPr>
                <p:cNvPr id="13" name="群組 6"/>
                <p:cNvGrpSpPr>
                  <a:grpSpLocks/>
                </p:cNvGrpSpPr>
                <p:nvPr/>
              </p:nvGrpSpPr>
              <p:grpSpPr bwMode="auto">
                <a:xfrm>
                  <a:off x="686638" y="1862334"/>
                  <a:ext cx="5012282" cy="3033731"/>
                  <a:chOff x="2607516" y="2837921"/>
                  <a:chExt cx="5011363" cy="3033001"/>
                </a:xfrm>
              </p:grpSpPr>
              <p:grpSp>
                <p:nvGrpSpPr>
                  <p:cNvPr id="27" name="群組 1"/>
                  <p:cNvGrpSpPr>
                    <a:grpSpLocks/>
                  </p:cNvGrpSpPr>
                  <p:nvPr/>
                </p:nvGrpSpPr>
                <p:grpSpPr bwMode="auto">
                  <a:xfrm>
                    <a:off x="2607516" y="2837921"/>
                    <a:ext cx="3986310" cy="3033001"/>
                    <a:chOff x="2607516" y="2837921"/>
                    <a:chExt cx="3986310" cy="3033001"/>
                  </a:xfrm>
                </p:grpSpPr>
                <p:cxnSp>
                  <p:nvCxnSpPr>
                    <p:cNvPr id="30" name="直線接點 29"/>
                    <p:cNvCxnSpPr/>
                    <p:nvPr/>
                  </p:nvCxnSpPr>
                  <p:spPr bwMode="auto">
                    <a:xfrm>
                      <a:off x="3118704" y="3198199"/>
                      <a:ext cx="4762" cy="224895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auto">
                    <a:xfrm flipH="1">
                      <a:off x="3123466" y="5439223"/>
                      <a:ext cx="30337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bwMode="auto">
                    <a:xfrm>
                      <a:off x="2880573" y="5290033"/>
                      <a:ext cx="527063" cy="369800"/>
                    </a:xfrm>
                    <a:prstGeom prst="rect">
                      <a:avLst/>
                    </a:prstGeom>
                    <a:noFill/>
                  </p:spPr>
                  <p:txBody>
                    <a:bodyPr>
                      <a:spAutoFit/>
                    </a:bodyPr>
                    <a:lstStyle/>
                    <a:p>
                      <a:pPr>
                        <a:defRPr/>
                      </a:pPr>
                      <a:r>
                        <a:rPr lang="en-US" altLang="zh-HK" dirty="0"/>
                        <a:t>0</a:t>
                      </a:r>
                      <a:endParaRPr lang="zh-HK" altLang="en-US" dirty="0"/>
                    </a:p>
                  </p:txBody>
                </p:sp>
                <p:sp>
                  <p:nvSpPr>
                    <p:cNvPr id="33" name="文字方塊 32"/>
                    <p:cNvSpPr txBox="1"/>
                    <p:nvPr/>
                  </p:nvSpPr>
                  <p:spPr bwMode="auto">
                    <a:xfrm>
                      <a:off x="6141378" y="5218612"/>
                      <a:ext cx="452448" cy="369801"/>
                    </a:xfrm>
                    <a:prstGeom prst="rect">
                      <a:avLst/>
                    </a:prstGeom>
                    <a:noFill/>
                  </p:spPr>
                  <p:txBody>
                    <a:bodyPr>
                      <a:spAutoFit/>
                    </a:bodyPr>
                    <a:lstStyle/>
                    <a:p>
                      <a:pPr>
                        <a:defRPr/>
                      </a:pPr>
                      <a:r>
                        <a:rPr lang="en-US" altLang="zh-HK" dirty="0"/>
                        <a:t>Q</a:t>
                      </a:r>
                      <a:endParaRPr lang="zh-HK" altLang="en-US" dirty="0"/>
                    </a:p>
                  </p:txBody>
                </p:sp>
                <p:sp>
                  <p:nvSpPr>
                    <p:cNvPr id="34" name="文字方塊 33"/>
                    <p:cNvSpPr txBox="1"/>
                    <p:nvPr/>
                  </p:nvSpPr>
                  <p:spPr bwMode="auto">
                    <a:xfrm>
                      <a:off x="2607516" y="2837921"/>
                      <a:ext cx="2181278" cy="368214"/>
                    </a:xfrm>
                    <a:prstGeom prst="rect">
                      <a:avLst/>
                    </a:prstGeom>
                    <a:noFill/>
                  </p:spPr>
                  <p:txBody>
                    <a:bodyPr>
                      <a:spAutoFit/>
                    </a:bodyPr>
                    <a:lstStyle/>
                    <a:p>
                      <a:pPr>
                        <a:defRPr/>
                      </a:pPr>
                      <a:r>
                        <a:rPr lang="en-US" altLang="zh-HK" dirty="0"/>
                        <a:t>P ($ / unit)</a:t>
                      </a:r>
                      <a:endParaRPr lang="zh-HK" altLang="en-US" dirty="0"/>
                    </a:p>
                  </p:txBody>
                </p:sp>
                <p:cxnSp>
                  <p:nvCxnSpPr>
                    <p:cNvPr id="35" name="直線接點 34"/>
                    <p:cNvCxnSpPr/>
                    <p:nvPr/>
                  </p:nvCxnSpPr>
                  <p:spPr bwMode="auto">
                    <a:xfrm flipH="1">
                      <a:off x="3047264" y="4277446"/>
                      <a:ext cx="7144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auto">
                    <a:xfrm flipH="1">
                      <a:off x="3050439" y="3988589"/>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bwMode="auto">
                    <a:xfrm>
                      <a:off x="2788496" y="3777500"/>
                      <a:ext cx="390535" cy="368214"/>
                    </a:xfrm>
                    <a:prstGeom prst="rect">
                      <a:avLst/>
                    </a:prstGeom>
                    <a:noFill/>
                  </p:spPr>
                  <p:txBody>
                    <a:bodyPr>
                      <a:spAutoFit/>
                    </a:bodyPr>
                    <a:lstStyle/>
                    <a:p>
                      <a:pPr>
                        <a:defRPr/>
                      </a:pPr>
                      <a:r>
                        <a:rPr lang="en-US" altLang="zh-HK" dirty="0"/>
                        <a:t>5</a:t>
                      </a:r>
                      <a:endParaRPr lang="zh-HK" altLang="en-US" dirty="0"/>
                    </a:p>
                  </p:txBody>
                </p:sp>
                <p:sp>
                  <p:nvSpPr>
                    <p:cNvPr id="38" name="文字方塊 37"/>
                    <p:cNvSpPr txBox="1"/>
                    <p:nvPr/>
                  </p:nvSpPr>
                  <p:spPr bwMode="auto">
                    <a:xfrm>
                      <a:off x="2788496" y="3485469"/>
                      <a:ext cx="390535" cy="369801"/>
                    </a:xfrm>
                    <a:prstGeom prst="rect">
                      <a:avLst/>
                    </a:prstGeom>
                    <a:noFill/>
                  </p:spPr>
                  <p:txBody>
                    <a:bodyPr>
                      <a:spAutoFit/>
                    </a:bodyPr>
                    <a:lstStyle/>
                    <a:p>
                      <a:pPr>
                        <a:defRPr/>
                      </a:pPr>
                      <a:r>
                        <a:rPr lang="en-US" altLang="zh-HK" dirty="0"/>
                        <a:t>6</a:t>
                      </a:r>
                      <a:endParaRPr lang="zh-HK" altLang="en-US" dirty="0"/>
                    </a:p>
                  </p:txBody>
                </p:sp>
                <p:cxnSp>
                  <p:nvCxnSpPr>
                    <p:cNvPr id="39" name="直線接點 38"/>
                    <p:cNvCxnSpPr/>
                    <p:nvPr/>
                  </p:nvCxnSpPr>
                  <p:spPr bwMode="auto">
                    <a:xfrm flipH="1">
                      <a:off x="3452087"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bwMode="auto">
                    <a:xfrm>
                      <a:off x="4385560" y="5491598"/>
                      <a:ext cx="403235" cy="369801"/>
                    </a:xfrm>
                    <a:prstGeom prst="rect">
                      <a:avLst/>
                    </a:prstGeom>
                    <a:noFill/>
                  </p:spPr>
                  <p:txBody>
                    <a:bodyPr>
                      <a:spAutoFit/>
                    </a:bodyPr>
                    <a:lstStyle/>
                    <a:p>
                      <a:pPr>
                        <a:defRPr/>
                      </a:pPr>
                      <a:r>
                        <a:rPr lang="en-US" altLang="zh-HK" dirty="0"/>
                        <a:t>8</a:t>
                      </a:r>
                      <a:endParaRPr lang="zh-HK" altLang="en-US" baseline="-25000" dirty="0"/>
                    </a:p>
                  </p:txBody>
                </p:sp>
                <p:sp>
                  <p:nvSpPr>
                    <p:cNvPr id="41" name="文字方塊 40"/>
                    <p:cNvSpPr txBox="1"/>
                    <p:nvPr/>
                  </p:nvSpPr>
                  <p:spPr bwMode="auto">
                    <a:xfrm>
                      <a:off x="3299683" y="5497947"/>
                      <a:ext cx="412760" cy="369801"/>
                    </a:xfrm>
                    <a:prstGeom prst="rect">
                      <a:avLst/>
                    </a:prstGeom>
                    <a:noFill/>
                  </p:spPr>
                  <p:txBody>
                    <a:bodyPr>
                      <a:spAutoFit/>
                    </a:bodyPr>
                    <a:lstStyle/>
                    <a:p>
                      <a:pPr>
                        <a:defRPr/>
                      </a:pPr>
                      <a:r>
                        <a:rPr lang="en-US" altLang="zh-HK" dirty="0"/>
                        <a:t>2</a:t>
                      </a:r>
                      <a:endParaRPr lang="zh-HK" altLang="en-US" baseline="-25000" dirty="0"/>
                    </a:p>
                  </p:txBody>
                </p:sp>
                <p:sp>
                  <p:nvSpPr>
                    <p:cNvPr id="43" name="文字方塊 42"/>
                    <p:cNvSpPr txBox="1"/>
                    <p:nvPr/>
                  </p:nvSpPr>
                  <p:spPr bwMode="auto">
                    <a:xfrm>
                      <a:off x="5746080" y="5093230"/>
                      <a:ext cx="452449" cy="369245"/>
                    </a:xfrm>
                    <a:prstGeom prst="rect">
                      <a:avLst/>
                    </a:prstGeom>
                    <a:noFill/>
                  </p:spPr>
                  <p:txBody>
                    <a:bodyPr>
                      <a:spAutoFit/>
                    </a:bodyPr>
                    <a:lstStyle/>
                    <a:p>
                      <a:pPr>
                        <a:defRPr/>
                      </a:pPr>
                      <a:r>
                        <a:rPr lang="en-US" altLang="zh-HK" dirty="0"/>
                        <a:t>D</a:t>
                      </a:r>
                      <a:endParaRPr lang="zh-HK" altLang="en-US" dirty="0"/>
                    </a:p>
                  </p:txBody>
                </p:sp>
                <p:cxnSp>
                  <p:nvCxnSpPr>
                    <p:cNvPr id="44" name="直線接點 43"/>
                    <p:cNvCxnSpPr/>
                    <p:nvPr/>
                  </p:nvCxnSpPr>
                  <p:spPr bwMode="auto">
                    <a:xfrm flipH="1">
                      <a:off x="3812458"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auto">
                    <a:xfrm flipH="1">
                      <a:off x="4187117"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auto">
                    <a:xfrm flipH="1">
                      <a:off x="4545901"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auto">
                    <a:xfrm flipH="1">
                      <a:off x="4920560"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bwMode="auto">
                    <a:xfrm flipH="1">
                      <a:off x="5293632"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文字方塊 48"/>
                    <p:cNvSpPr txBox="1"/>
                    <p:nvPr/>
                  </p:nvSpPr>
                  <p:spPr bwMode="auto">
                    <a:xfrm>
                      <a:off x="3650529" y="5501121"/>
                      <a:ext cx="412760" cy="369801"/>
                    </a:xfrm>
                    <a:prstGeom prst="rect">
                      <a:avLst/>
                    </a:prstGeom>
                    <a:noFill/>
                  </p:spPr>
                  <p:txBody>
                    <a:bodyPr>
                      <a:spAutoFit/>
                    </a:bodyPr>
                    <a:lstStyle/>
                    <a:p>
                      <a:pPr>
                        <a:defRPr/>
                      </a:pPr>
                      <a:r>
                        <a:rPr lang="en-US" altLang="zh-HK" dirty="0"/>
                        <a:t>4</a:t>
                      </a:r>
                      <a:endParaRPr lang="zh-HK" altLang="en-US" baseline="-25000" dirty="0"/>
                    </a:p>
                  </p:txBody>
                </p:sp>
                <p:sp>
                  <p:nvSpPr>
                    <p:cNvPr id="50" name="文字方塊 49"/>
                    <p:cNvSpPr txBox="1"/>
                    <p:nvPr/>
                  </p:nvSpPr>
                  <p:spPr bwMode="auto">
                    <a:xfrm>
                      <a:off x="4034713" y="5501121"/>
                      <a:ext cx="412760" cy="369801"/>
                    </a:xfrm>
                    <a:prstGeom prst="rect">
                      <a:avLst/>
                    </a:prstGeom>
                    <a:noFill/>
                  </p:spPr>
                  <p:txBody>
                    <a:bodyPr>
                      <a:spAutoFit/>
                    </a:bodyPr>
                    <a:lstStyle/>
                    <a:p>
                      <a:pPr>
                        <a:defRPr/>
                      </a:pPr>
                      <a:r>
                        <a:rPr lang="en-US" altLang="zh-HK" dirty="0"/>
                        <a:t>6 </a:t>
                      </a:r>
                      <a:endParaRPr lang="zh-HK" altLang="en-US" baseline="-25000" dirty="0"/>
                    </a:p>
                  </p:txBody>
                </p:sp>
                <p:sp>
                  <p:nvSpPr>
                    <p:cNvPr id="51" name="文字方塊 50"/>
                    <p:cNvSpPr txBox="1"/>
                    <p:nvPr/>
                  </p:nvSpPr>
                  <p:spPr bwMode="auto">
                    <a:xfrm>
                      <a:off x="4718943" y="5491598"/>
                      <a:ext cx="536588" cy="368214"/>
                    </a:xfrm>
                    <a:prstGeom prst="rect">
                      <a:avLst/>
                    </a:prstGeom>
                    <a:noFill/>
                  </p:spPr>
                  <p:txBody>
                    <a:bodyPr>
                      <a:spAutoFit/>
                    </a:bodyPr>
                    <a:lstStyle/>
                    <a:p>
                      <a:pPr>
                        <a:defRPr/>
                      </a:pPr>
                      <a:r>
                        <a:rPr lang="en-US" altLang="zh-HK" dirty="0"/>
                        <a:t>10</a:t>
                      </a:r>
                      <a:endParaRPr lang="zh-HK" altLang="en-US" baseline="-25000" dirty="0"/>
                    </a:p>
                  </p:txBody>
                </p:sp>
                <p:sp>
                  <p:nvSpPr>
                    <p:cNvPr id="52" name="文字方塊 51"/>
                    <p:cNvSpPr txBox="1"/>
                    <p:nvPr/>
                  </p:nvSpPr>
                  <p:spPr bwMode="auto">
                    <a:xfrm>
                      <a:off x="5093602" y="5491747"/>
                      <a:ext cx="538175" cy="369800"/>
                    </a:xfrm>
                    <a:prstGeom prst="rect">
                      <a:avLst/>
                    </a:prstGeom>
                    <a:noFill/>
                  </p:spPr>
                  <p:txBody>
                    <a:bodyPr>
                      <a:spAutoFit/>
                    </a:bodyPr>
                    <a:lstStyle/>
                    <a:p>
                      <a:pPr>
                        <a:defRPr/>
                      </a:pPr>
                      <a:r>
                        <a:rPr lang="en-US" altLang="zh-HK" dirty="0"/>
                        <a:t>12</a:t>
                      </a:r>
                      <a:endParaRPr lang="zh-HK" altLang="en-US" baseline="-25000" dirty="0"/>
                    </a:p>
                  </p:txBody>
                </p:sp>
                <p:sp>
                  <p:nvSpPr>
                    <p:cNvPr id="53" name="文字方塊 52"/>
                    <p:cNvSpPr txBox="1"/>
                    <p:nvPr/>
                  </p:nvSpPr>
                  <p:spPr bwMode="auto">
                    <a:xfrm>
                      <a:off x="5463498" y="5490011"/>
                      <a:ext cx="538176" cy="369800"/>
                    </a:xfrm>
                    <a:prstGeom prst="rect">
                      <a:avLst/>
                    </a:prstGeom>
                    <a:noFill/>
                  </p:spPr>
                  <p:txBody>
                    <a:bodyPr>
                      <a:spAutoFit/>
                    </a:bodyPr>
                    <a:lstStyle/>
                    <a:p>
                      <a:pPr>
                        <a:defRPr/>
                      </a:pPr>
                      <a:r>
                        <a:rPr lang="en-US" altLang="zh-HK" dirty="0"/>
                        <a:t>14</a:t>
                      </a:r>
                      <a:endParaRPr lang="zh-HK" altLang="en-US" baseline="-25000" dirty="0"/>
                    </a:p>
                  </p:txBody>
                </p:sp>
                <p:cxnSp>
                  <p:nvCxnSpPr>
                    <p:cNvPr id="54" name="直線接點 53"/>
                    <p:cNvCxnSpPr/>
                    <p:nvPr/>
                  </p:nvCxnSpPr>
                  <p:spPr bwMode="auto">
                    <a:xfrm flipH="1">
                      <a:off x="3040914" y="3701318"/>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auto">
                    <a:xfrm flipH="1">
                      <a:off x="3048852" y="4564716"/>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auto">
                    <a:xfrm flipH="1">
                      <a:off x="3055202" y="4859921"/>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auto">
                    <a:xfrm flipH="1">
                      <a:off x="3055202" y="5140843"/>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bwMode="auto">
                    <a:xfrm>
                      <a:off x="2788496" y="4061597"/>
                      <a:ext cx="390535" cy="368214"/>
                    </a:xfrm>
                    <a:prstGeom prst="rect">
                      <a:avLst/>
                    </a:prstGeom>
                    <a:noFill/>
                  </p:spPr>
                  <p:txBody>
                    <a:bodyPr>
                      <a:spAutoFit/>
                    </a:bodyPr>
                    <a:lstStyle/>
                    <a:p>
                      <a:pPr>
                        <a:defRPr/>
                      </a:pPr>
                      <a:r>
                        <a:rPr lang="en-US" altLang="zh-HK" dirty="0"/>
                        <a:t>4</a:t>
                      </a:r>
                      <a:endParaRPr lang="zh-HK" altLang="en-US" dirty="0"/>
                    </a:p>
                  </p:txBody>
                </p:sp>
                <p:sp>
                  <p:nvSpPr>
                    <p:cNvPr id="59" name="文字方塊 58"/>
                    <p:cNvSpPr txBox="1"/>
                    <p:nvPr/>
                  </p:nvSpPr>
                  <p:spPr bwMode="auto">
                    <a:xfrm>
                      <a:off x="2788496" y="4339343"/>
                      <a:ext cx="390535" cy="369801"/>
                    </a:xfrm>
                    <a:prstGeom prst="rect">
                      <a:avLst/>
                    </a:prstGeom>
                    <a:noFill/>
                  </p:spPr>
                  <p:txBody>
                    <a:bodyPr>
                      <a:spAutoFit/>
                    </a:bodyPr>
                    <a:lstStyle/>
                    <a:p>
                      <a:pPr>
                        <a:defRPr/>
                      </a:pPr>
                      <a:r>
                        <a:rPr lang="en-US" altLang="zh-HK" dirty="0"/>
                        <a:t>3</a:t>
                      </a:r>
                      <a:endParaRPr lang="zh-HK" altLang="en-US" dirty="0"/>
                    </a:p>
                  </p:txBody>
                </p:sp>
                <p:sp>
                  <p:nvSpPr>
                    <p:cNvPr id="60" name="文字方塊 59"/>
                    <p:cNvSpPr txBox="1"/>
                    <p:nvPr/>
                  </p:nvSpPr>
                  <p:spPr bwMode="auto">
                    <a:xfrm>
                      <a:off x="2788496" y="4644072"/>
                      <a:ext cx="390535" cy="369801"/>
                    </a:xfrm>
                    <a:prstGeom prst="rect">
                      <a:avLst/>
                    </a:prstGeom>
                    <a:noFill/>
                  </p:spPr>
                  <p:txBody>
                    <a:bodyPr>
                      <a:spAutoFit/>
                    </a:bodyPr>
                    <a:lstStyle/>
                    <a:p>
                      <a:pPr>
                        <a:defRPr/>
                      </a:pPr>
                      <a:r>
                        <a:rPr lang="en-US" altLang="zh-HK" dirty="0"/>
                        <a:t>2</a:t>
                      </a:r>
                      <a:endParaRPr lang="zh-HK" altLang="en-US" dirty="0"/>
                    </a:p>
                  </p:txBody>
                </p:sp>
                <p:sp>
                  <p:nvSpPr>
                    <p:cNvPr id="61" name="文字方塊 60"/>
                    <p:cNvSpPr txBox="1"/>
                    <p:nvPr/>
                  </p:nvSpPr>
                  <p:spPr bwMode="auto">
                    <a:xfrm>
                      <a:off x="2788496" y="4956737"/>
                      <a:ext cx="390535" cy="369800"/>
                    </a:xfrm>
                    <a:prstGeom prst="rect">
                      <a:avLst/>
                    </a:prstGeom>
                    <a:noFill/>
                  </p:spPr>
                  <p:txBody>
                    <a:bodyPr>
                      <a:spAutoFit/>
                    </a:bodyPr>
                    <a:lstStyle/>
                    <a:p>
                      <a:pPr>
                        <a:defRPr/>
                      </a:pPr>
                      <a:r>
                        <a:rPr lang="en-US" altLang="zh-HK" dirty="0"/>
                        <a:t>1</a:t>
                      </a:r>
                      <a:endParaRPr lang="zh-HK" altLang="en-US" dirty="0"/>
                    </a:p>
                  </p:txBody>
                </p:sp>
                <p:sp>
                  <p:nvSpPr>
                    <p:cNvPr id="62" name="文字方塊 61"/>
                    <p:cNvSpPr txBox="1"/>
                    <p:nvPr/>
                  </p:nvSpPr>
                  <p:spPr bwMode="auto">
                    <a:xfrm>
                      <a:off x="2794846" y="3204548"/>
                      <a:ext cx="388946" cy="369800"/>
                    </a:xfrm>
                    <a:prstGeom prst="rect">
                      <a:avLst/>
                    </a:prstGeom>
                    <a:noFill/>
                  </p:spPr>
                  <p:txBody>
                    <a:bodyPr>
                      <a:spAutoFit/>
                    </a:bodyPr>
                    <a:lstStyle/>
                    <a:p>
                      <a:pPr>
                        <a:defRPr/>
                      </a:pPr>
                      <a:r>
                        <a:rPr lang="en-US" altLang="zh-HK" dirty="0"/>
                        <a:t>7</a:t>
                      </a:r>
                      <a:endParaRPr lang="zh-HK" altLang="en-US" dirty="0"/>
                    </a:p>
                  </p:txBody>
                </p:sp>
                <p:cxnSp>
                  <p:nvCxnSpPr>
                    <p:cNvPr id="63" name="直線接點 62"/>
                    <p:cNvCxnSpPr/>
                    <p:nvPr/>
                  </p:nvCxnSpPr>
                  <p:spPr bwMode="auto">
                    <a:xfrm flipH="1">
                      <a:off x="3048852" y="3434681"/>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8" name="文字方塊 27"/>
                  <p:cNvSpPr txBox="1"/>
                  <p:nvPr/>
                </p:nvSpPr>
                <p:spPr bwMode="auto">
                  <a:xfrm>
                    <a:off x="5912772" y="5475727"/>
                    <a:ext cx="1706107" cy="369801"/>
                  </a:xfrm>
                  <a:prstGeom prst="rect">
                    <a:avLst/>
                  </a:prstGeom>
                  <a:noFill/>
                </p:spPr>
                <p:txBody>
                  <a:bodyPr wrap="square">
                    <a:spAutoFit/>
                  </a:bodyPr>
                  <a:lstStyle/>
                  <a:p>
                    <a:pPr marL="87313" indent="-87313">
                      <a:defRPr/>
                    </a:pPr>
                    <a:r>
                      <a:rPr lang="en-US" altLang="zh-HK" dirty="0"/>
                      <a:t> (units / period) </a:t>
                    </a:r>
                    <a:endParaRPr lang="zh-HK" altLang="en-US" dirty="0"/>
                  </a:p>
                </p:txBody>
              </p:sp>
            </p:grpSp>
            <p:cxnSp>
              <p:nvCxnSpPr>
                <p:cNvPr id="14" name="直線接點 13"/>
                <p:cNvCxnSpPr/>
                <p:nvPr/>
              </p:nvCxnSpPr>
              <p:spPr>
                <a:xfrm>
                  <a:off x="1531365" y="2741813"/>
                  <a:ext cx="0" cy="17303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V="1">
                  <a:off x="1205859" y="3589543"/>
                  <a:ext cx="14338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1199508" y="3878470"/>
                  <a:ext cx="18021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1205859" y="4165810"/>
                  <a:ext cx="2165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1185218" y="2725938"/>
                  <a:ext cx="34614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185218" y="3013278"/>
                  <a:ext cx="70975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1185218" y="3302205"/>
                  <a:ext cx="10781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94977" y="2991053"/>
                  <a:ext cx="0" cy="14732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263354" y="3319667"/>
                  <a:ext cx="0" cy="114935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633318" y="3591131"/>
                  <a:ext cx="0" cy="8636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3001695" y="3907045"/>
                  <a:ext cx="0" cy="5651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3371659" y="4189622"/>
                  <a:ext cx="0" cy="2809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66" name="直線接點 65"/>
            <p:cNvCxnSpPr/>
            <p:nvPr/>
          </p:nvCxnSpPr>
          <p:spPr bwMode="auto">
            <a:xfrm flipH="1">
              <a:off x="5112000" y="6237312"/>
              <a:ext cx="0" cy="7937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69" name="矩形 68"/>
          <p:cNvSpPr/>
          <p:nvPr/>
        </p:nvSpPr>
        <p:spPr>
          <a:xfrm>
            <a:off x="3337821" y="6042774"/>
            <a:ext cx="1162171" cy="338554"/>
          </a:xfrm>
          <a:prstGeom prst="rect">
            <a:avLst/>
          </a:prstGeom>
        </p:spPr>
        <p:txBody>
          <a:bodyPr wrap="square">
            <a:spAutoFit/>
          </a:bodyPr>
          <a:lstStyle/>
          <a:p>
            <a:r>
              <a:rPr lang="en-US" altLang="zh-HK" sz="1600" b="1" i="1" dirty="0"/>
              <a:t>Fig. 5.12</a:t>
            </a:r>
            <a:endParaRPr lang="en-US" altLang="zh-HK" sz="1600" b="1" dirty="0"/>
          </a:p>
        </p:txBody>
      </p:sp>
    </p:spTree>
    <p:extLst>
      <p:ext uri="{BB962C8B-B14F-4D97-AF65-F5344CB8AC3E}">
        <p14:creationId xmlns:p14="http://schemas.microsoft.com/office/powerpoint/2010/main" val="3605068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69</a:t>
            </a:fld>
            <a:endParaRPr lang="zh-HK" altLang="en-US" dirty="0"/>
          </a:p>
        </p:txBody>
      </p:sp>
      <p:sp>
        <p:nvSpPr>
          <p:cNvPr id="3" name="內容版面配置區 2"/>
          <p:cNvSpPr>
            <a:spLocks noGrp="1"/>
          </p:cNvSpPr>
          <p:nvPr>
            <p:ph idx="1"/>
          </p:nvPr>
        </p:nvSpPr>
        <p:spPr>
          <a:xfrm>
            <a:off x="457200" y="1196752"/>
            <a:ext cx="8229600" cy="1791260"/>
          </a:xfrm>
        </p:spPr>
        <p:txBody>
          <a:bodyPr/>
          <a:lstStyle/>
          <a:p>
            <a:r>
              <a:rPr lang="en-US" altLang="zh-HK" dirty="0"/>
              <a:t>Along a </a:t>
            </a:r>
            <a:r>
              <a:rPr lang="en-US" altLang="zh-HK" b="1" dirty="0">
                <a:solidFill>
                  <a:schemeClr val="accent6">
                    <a:lumMod val="75000"/>
                  </a:schemeClr>
                </a:solidFill>
              </a:rPr>
              <a:t>downward sloping linear demand curve</a:t>
            </a:r>
            <a:r>
              <a:rPr lang="en-US" altLang="zh-HK" dirty="0"/>
              <a:t>:</a:t>
            </a:r>
          </a:p>
          <a:p>
            <a:pPr>
              <a:tabLst>
                <a:tab pos="355600" algn="l"/>
              </a:tabLst>
            </a:pPr>
            <a:r>
              <a:rPr lang="en-US" altLang="zh-HK" dirty="0"/>
              <a:t>1.	</a:t>
            </a:r>
            <a:r>
              <a:rPr lang="en-US" altLang="zh-HK" b="1" dirty="0">
                <a:solidFill>
                  <a:schemeClr val="accent6">
                    <a:lumMod val="75000"/>
                  </a:schemeClr>
                </a:solidFill>
              </a:rPr>
              <a:t>Above</a:t>
            </a:r>
            <a:r>
              <a:rPr lang="en-US" altLang="zh-HK" dirty="0"/>
              <a:t> the midpoint (high-price range): </a:t>
            </a:r>
            <a:r>
              <a:rPr lang="en-US" altLang="zh-HK" b="1" dirty="0">
                <a:solidFill>
                  <a:schemeClr val="accent6">
                    <a:lumMod val="75000"/>
                  </a:schemeClr>
                </a:solidFill>
              </a:rPr>
              <a:t>E</a:t>
            </a:r>
            <a:r>
              <a:rPr lang="en-US" altLang="zh-HK" b="1" baseline="-25000" dirty="0">
                <a:solidFill>
                  <a:schemeClr val="accent6">
                    <a:lumMod val="75000"/>
                  </a:schemeClr>
                </a:solidFill>
              </a:rPr>
              <a:t>d</a:t>
            </a:r>
            <a:r>
              <a:rPr lang="en-US" altLang="zh-HK" b="1" dirty="0">
                <a:solidFill>
                  <a:schemeClr val="accent6">
                    <a:lumMod val="75000"/>
                  </a:schemeClr>
                </a:solidFill>
              </a:rPr>
              <a:t> &gt; 1 (elastic)</a:t>
            </a:r>
          </a:p>
          <a:p>
            <a:pPr>
              <a:tabLst>
                <a:tab pos="355600" algn="l"/>
              </a:tabLst>
            </a:pPr>
            <a:r>
              <a:rPr lang="en-US" altLang="zh-HK" dirty="0"/>
              <a:t>2.	</a:t>
            </a:r>
            <a:r>
              <a:rPr lang="en-US" altLang="zh-HK" b="1" dirty="0">
                <a:solidFill>
                  <a:schemeClr val="accent6">
                    <a:lumMod val="75000"/>
                  </a:schemeClr>
                </a:solidFill>
              </a:rPr>
              <a:t>Below</a:t>
            </a:r>
            <a:r>
              <a:rPr lang="en-US" altLang="zh-HK" dirty="0"/>
              <a:t> the midpoint (low-price range): </a:t>
            </a:r>
            <a:r>
              <a:rPr lang="en-US" altLang="zh-HK" b="1" dirty="0">
                <a:solidFill>
                  <a:schemeClr val="accent6">
                    <a:lumMod val="75000"/>
                  </a:schemeClr>
                </a:solidFill>
              </a:rPr>
              <a:t>E</a:t>
            </a:r>
            <a:r>
              <a:rPr lang="en-US" altLang="zh-HK" b="1" baseline="-25000" dirty="0">
                <a:solidFill>
                  <a:schemeClr val="accent6">
                    <a:lumMod val="75000"/>
                  </a:schemeClr>
                </a:solidFill>
              </a:rPr>
              <a:t>d</a:t>
            </a:r>
            <a:r>
              <a:rPr lang="en-US" altLang="zh-HK" b="1" dirty="0">
                <a:solidFill>
                  <a:schemeClr val="accent6">
                    <a:lumMod val="75000"/>
                  </a:schemeClr>
                </a:solidFill>
              </a:rPr>
              <a:t> &lt; 1 (inelastic) </a:t>
            </a:r>
          </a:p>
          <a:p>
            <a:pPr>
              <a:tabLst>
                <a:tab pos="355600" algn="l"/>
              </a:tabLst>
            </a:pPr>
            <a:r>
              <a:rPr lang="en-US" altLang="zh-HK" dirty="0"/>
              <a:t>3.	</a:t>
            </a:r>
            <a:r>
              <a:rPr lang="en-US" altLang="zh-HK" b="1" dirty="0">
                <a:solidFill>
                  <a:schemeClr val="accent6">
                    <a:lumMod val="75000"/>
                  </a:schemeClr>
                </a:solidFill>
              </a:rPr>
              <a:t>At </a:t>
            </a:r>
            <a:r>
              <a:rPr lang="en-US" altLang="zh-HK" dirty="0"/>
              <a:t>the midpoint: </a:t>
            </a:r>
            <a:r>
              <a:rPr lang="en-US" altLang="zh-HK" b="1" dirty="0">
                <a:solidFill>
                  <a:schemeClr val="accent6">
                    <a:lumMod val="75000"/>
                  </a:schemeClr>
                </a:solidFill>
              </a:rPr>
              <a:t>E</a:t>
            </a:r>
            <a:r>
              <a:rPr lang="en-US" altLang="zh-HK" b="1" baseline="-25000" dirty="0">
                <a:solidFill>
                  <a:schemeClr val="accent6">
                    <a:lumMod val="75000"/>
                  </a:schemeClr>
                </a:solidFill>
              </a:rPr>
              <a:t>d</a:t>
            </a:r>
            <a:r>
              <a:rPr lang="en-US" altLang="zh-HK" b="1" dirty="0">
                <a:solidFill>
                  <a:schemeClr val="accent6">
                    <a:lumMod val="75000"/>
                  </a:schemeClr>
                </a:solidFill>
              </a:rPr>
              <a:t> = 1 (unitarily elastic)</a:t>
            </a:r>
            <a:endParaRPr lang="zh-HK" altLang="en-US" b="1" dirty="0">
              <a:solidFill>
                <a:schemeClr val="accent6">
                  <a:lumMod val="75000"/>
                </a:schemeClr>
              </a:solidFill>
            </a:endParaRPr>
          </a:p>
        </p:txBody>
      </p:sp>
      <p:sp>
        <p:nvSpPr>
          <p:cNvPr id="4" name="標題 3"/>
          <p:cNvSpPr>
            <a:spLocks noGrp="1"/>
          </p:cNvSpPr>
          <p:nvPr>
            <p:ph type="title"/>
          </p:nvPr>
        </p:nvSpPr>
        <p:spPr/>
        <p:txBody>
          <a:bodyPr/>
          <a:lstStyle/>
          <a:p>
            <a:r>
              <a:rPr lang="en-US" altLang="zh-HK" dirty="0"/>
              <a:t>A.	Price range</a:t>
            </a:r>
            <a:endParaRPr lang="zh-HK" altLang="en-US" dirty="0"/>
          </a:p>
        </p:txBody>
      </p:sp>
      <p:grpSp>
        <p:nvGrpSpPr>
          <p:cNvPr id="29" name="群組 28"/>
          <p:cNvGrpSpPr/>
          <p:nvPr/>
        </p:nvGrpSpPr>
        <p:grpSpPr>
          <a:xfrm>
            <a:off x="4510287" y="3861965"/>
            <a:ext cx="1766887" cy="522287"/>
            <a:chOff x="4510287" y="3861965"/>
            <a:chExt cx="1766887" cy="522287"/>
          </a:xfrm>
        </p:grpSpPr>
        <p:sp>
          <p:nvSpPr>
            <p:cNvPr id="130" name="文字方塊 129"/>
            <p:cNvSpPr txBox="1"/>
            <p:nvPr/>
          </p:nvSpPr>
          <p:spPr bwMode="auto">
            <a:xfrm>
              <a:off x="5331024" y="386196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&gt; 1</a:t>
              </a:r>
              <a:endParaRPr lang="zh-HK" altLang="en-US" baseline="-25000" dirty="0"/>
            </a:p>
          </p:txBody>
        </p:sp>
        <p:sp>
          <p:nvSpPr>
            <p:cNvPr id="131" name="左大括弧 130"/>
            <p:cNvSpPr/>
            <p:nvPr/>
          </p:nvSpPr>
          <p:spPr bwMode="auto">
            <a:xfrm rot="7671920">
              <a:off x="5125443" y="3510333"/>
              <a:ext cx="258763" cy="1489075"/>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grpSp>
        <p:nvGrpSpPr>
          <p:cNvPr id="73" name="群組 6"/>
          <p:cNvGrpSpPr>
            <a:grpSpLocks/>
          </p:cNvGrpSpPr>
          <p:nvPr/>
        </p:nvGrpSpPr>
        <p:grpSpPr bwMode="auto">
          <a:xfrm>
            <a:off x="3995936" y="3347615"/>
            <a:ext cx="5011241" cy="3033713"/>
            <a:chOff x="1147021" y="3247428"/>
            <a:chExt cx="5012282" cy="3033731"/>
          </a:xfrm>
        </p:grpSpPr>
        <p:cxnSp>
          <p:nvCxnSpPr>
            <p:cNvPr id="76" name="直線接點 75"/>
            <p:cNvCxnSpPr/>
            <p:nvPr/>
          </p:nvCxnSpPr>
          <p:spPr>
            <a:xfrm>
              <a:off x="1658303" y="3831631"/>
              <a:ext cx="2578636" cy="201772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77" name="群組 68"/>
            <p:cNvGrpSpPr>
              <a:grpSpLocks/>
            </p:cNvGrpSpPr>
            <p:nvPr/>
          </p:nvGrpSpPr>
          <p:grpSpPr bwMode="auto">
            <a:xfrm>
              <a:off x="1147021" y="3247428"/>
              <a:ext cx="5012282" cy="3033731"/>
              <a:chOff x="686638" y="1862334"/>
              <a:chExt cx="5012282" cy="3033731"/>
            </a:xfrm>
          </p:grpSpPr>
          <p:grpSp>
            <p:nvGrpSpPr>
              <p:cNvPr id="78" name="群組 6"/>
              <p:cNvGrpSpPr>
                <a:grpSpLocks/>
              </p:cNvGrpSpPr>
              <p:nvPr/>
            </p:nvGrpSpPr>
            <p:grpSpPr bwMode="auto">
              <a:xfrm>
                <a:off x="686638" y="1862334"/>
                <a:ext cx="5012282" cy="3033731"/>
                <a:chOff x="2607516" y="2837921"/>
                <a:chExt cx="5011363" cy="3033001"/>
              </a:xfrm>
            </p:grpSpPr>
            <p:grpSp>
              <p:nvGrpSpPr>
                <p:cNvPr id="92" name="群組 1"/>
                <p:cNvGrpSpPr>
                  <a:grpSpLocks/>
                </p:cNvGrpSpPr>
                <p:nvPr/>
              </p:nvGrpSpPr>
              <p:grpSpPr bwMode="auto">
                <a:xfrm>
                  <a:off x="2607516" y="2837921"/>
                  <a:ext cx="3986310" cy="3033001"/>
                  <a:chOff x="2607516" y="2837921"/>
                  <a:chExt cx="3986310" cy="3033001"/>
                </a:xfrm>
              </p:grpSpPr>
              <p:cxnSp>
                <p:nvCxnSpPr>
                  <p:cNvPr id="94" name="直線接點 93"/>
                  <p:cNvCxnSpPr/>
                  <p:nvPr/>
                </p:nvCxnSpPr>
                <p:spPr bwMode="auto">
                  <a:xfrm>
                    <a:off x="3118704" y="3198199"/>
                    <a:ext cx="4762" cy="224895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bwMode="auto">
                  <a:xfrm flipH="1">
                    <a:off x="3123466" y="5439223"/>
                    <a:ext cx="30337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文字方塊 95"/>
                  <p:cNvSpPr txBox="1"/>
                  <p:nvPr/>
                </p:nvSpPr>
                <p:spPr bwMode="auto">
                  <a:xfrm>
                    <a:off x="2880573" y="5290033"/>
                    <a:ext cx="527063" cy="369800"/>
                  </a:xfrm>
                  <a:prstGeom prst="rect">
                    <a:avLst/>
                  </a:prstGeom>
                  <a:noFill/>
                </p:spPr>
                <p:txBody>
                  <a:bodyPr>
                    <a:spAutoFit/>
                  </a:bodyPr>
                  <a:lstStyle/>
                  <a:p>
                    <a:pPr>
                      <a:defRPr/>
                    </a:pPr>
                    <a:r>
                      <a:rPr lang="en-US" altLang="zh-HK" dirty="0"/>
                      <a:t>0</a:t>
                    </a:r>
                    <a:endParaRPr lang="zh-HK" altLang="en-US" dirty="0"/>
                  </a:p>
                </p:txBody>
              </p:sp>
              <p:sp>
                <p:nvSpPr>
                  <p:cNvPr id="97" name="文字方塊 96"/>
                  <p:cNvSpPr txBox="1"/>
                  <p:nvPr/>
                </p:nvSpPr>
                <p:spPr bwMode="auto">
                  <a:xfrm>
                    <a:off x="6141378" y="5218612"/>
                    <a:ext cx="452448" cy="369801"/>
                  </a:xfrm>
                  <a:prstGeom prst="rect">
                    <a:avLst/>
                  </a:prstGeom>
                  <a:noFill/>
                </p:spPr>
                <p:txBody>
                  <a:bodyPr>
                    <a:spAutoFit/>
                  </a:bodyPr>
                  <a:lstStyle/>
                  <a:p>
                    <a:pPr>
                      <a:defRPr/>
                    </a:pPr>
                    <a:r>
                      <a:rPr lang="en-US" altLang="zh-HK" dirty="0"/>
                      <a:t>Q</a:t>
                    </a:r>
                    <a:endParaRPr lang="zh-HK" altLang="en-US" dirty="0"/>
                  </a:p>
                </p:txBody>
              </p:sp>
              <p:sp>
                <p:nvSpPr>
                  <p:cNvPr id="98" name="文字方塊 97"/>
                  <p:cNvSpPr txBox="1"/>
                  <p:nvPr/>
                </p:nvSpPr>
                <p:spPr bwMode="auto">
                  <a:xfrm>
                    <a:off x="2607516" y="2837921"/>
                    <a:ext cx="2181278" cy="368214"/>
                  </a:xfrm>
                  <a:prstGeom prst="rect">
                    <a:avLst/>
                  </a:prstGeom>
                  <a:noFill/>
                </p:spPr>
                <p:txBody>
                  <a:bodyPr>
                    <a:spAutoFit/>
                  </a:bodyPr>
                  <a:lstStyle/>
                  <a:p>
                    <a:pPr>
                      <a:defRPr/>
                    </a:pPr>
                    <a:r>
                      <a:rPr lang="en-US" altLang="zh-HK" dirty="0"/>
                      <a:t>P ($ / unit)</a:t>
                    </a:r>
                    <a:endParaRPr lang="zh-HK" altLang="en-US" dirty="0"/>
                  </a:p>
                </p:txBody>
              </p:sp>
              <p:cxnSp>
                <p:nvCxnSpPr>
                  <p:cNvPr id="99" name="直線接點 98"/>
                  <p:cNvCxnSpPr/>
                  <p:nvPr/>
                </p:nvCxnSpPr>
                <p:spPr bwMode="auto">
                  <a:xfrm flipH="1">
                    <a:off x="3047264" y="4277446"/>
                    <a:ext cx="7144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bwMode="auto">
                  <a:xfrm flipH="1">
                    <a:off x="3050439" y="3988589"/>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1" name="文字方塊 100"/>
                  <p:cNvSpPr txBox="1"/>
                  <p:nvPr/>
                </p:nvSpPr>
                <p:spPr bwMode="auto">
                  <a:xfrm>
                    <a:off x="2788496" y="3777500"/>
                    <a:ext cx="390535" cy="368214"/>
                  </a:xfrm>
                  <a:prstGeom prst="rect">
                    <a:avLst/>
                  </a:prstGeom>
                  <a:noFill/>
                </p:spPr>
                <p:txBody>
                  <a:bodyPr>
                    <a:spAutoFit/>
                  </a:bodyPr>
                  <a:lstStyle/>
                  <a:p>
                    <a:pPr>
                      <a:defRPr/>
                    </a:pPr>
                    <a:r>
                      <a:rPr lang="en-US" altLang="zh-HK" dirty="0"/>
                      <a:t>5</a:t>
                    </a:r>
                    <a:endParaRPr lang="zh-HK" altLang="en-US" dirty="0"/>
                  </a:p>
                </p:txBody>
              </p:sp>
              <p:sp>
                <p:nvSpPr>
                  <p:cNvPr id="102" name="文字方塊 101"/>
                  <p:cNvSpPr txBox="1"/>
                  <p:nvPr/>
                </p:nvSpPr>
                <p:spPr bwMode="auto">
                  <a:xfrm>
                    <a:off x="2788496" y="3485469"/>
                    <a:ext cx="390535" cy="369801"/>
                  </a:xfrm>
                  <a:prstGeom prst="rect">
                    <a:avLst/>
                  </a:prstGeom>
                  <a:noFill/>
                </p:spPr>
                <p:txBody>
                  <a:bodyPr>
                    <a:spAutoFit/>
                  </a:bodyPr>
                  <a:lstStyle/>
                  <a:p>
                    <a:pPr>
                      <a:defRPr/>
                    </a:pPr>
                    <a:r>
                      <a:rPr lang="en-US" altLang="zh-HK" dirty="0"/>
                      <a:t>6</a:t>
                    </a:r>
                    <a:endParaRPr lang="zh-HK" altLang="en-US" dirty="0"/>
                  </a:p>
                </p:txBody>
              </p:sp>
              <p:cxnSp>
                <p:nvCxnSpPr>
                  <p:cNvPr id="103" name="直線接點 102"/>
                  <p:cNvCxnSpPr/>
                  <p:nvPr/>
                </p:nvCxnSpPr>
                <p:spPr bwMode="auto">
                  <a:xfrm flipH="1">
                    <a:off x="3452087"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4" name="文字方塊 103"/>
                  <p:cNvSpPr txBox="1"/>
                  <p:nvPr/>
                </p:nvSpPr>
                <p:spPr bwMode="auto">
                  <a:xfrm>
                    <a:off x="4385560" y="5491598"/>
                    <a:ext cx="403235" cy="369801"/>
                  </a:xfrm>
                  <a:prstGeom prst="rect">
                    <a:avLst/>
                  </a:prstGeom>
                  <a:noFill/>
                </p:spPr>
                <p:txBody>
                  <a:bodyPr>
                    <a:spAutoFit/>
                  </a:bodyPr>
                  <a:lstStyle/>
                  <a:p>
                    <a:pPr>
                      <a:defRPr/>
                    </a:pPr>
                    <a:r>
                      <a:rPr lang="en-US" altLang="zh-HK" dirty="0"/>
                      <a:t>8</a:t>
                    </a:r>
                    <a:endParaRPr lang="zh-HK" altLang="en-US" baseline="-25000" dirty="0"/>
                  </a:p>
                </p:txBody>
              </p:sp>
              <p:sp>
                <p:nvSpPr>
                  <p:cNvPr id="105" name="文字方塊 104"/>
                  <p:cNvSpPr txBox="1"/>
                  <p:nvPr/>
                </p:nvSpPr>
                <p:spPr bwMode="auto">
                  <a:xfrm>
                    <a:off x="3299683" y="5497947"/>
                    <a:ext cx="412760" cy="369801"/>
                  </a:xfrm>
                  <a:prstGeom prst="rect">
                    <a:avLst/>
                  </a:prstGeom>
                  <a:noFill/>
                </p:spPr>
                <p:txBody>
                  <a:bodyPr>
                    <a:spAutoFit/>
                  </a:bodyPr>
                  <a:lstStyle/>
                  <a:p>
                    <a:pPr>
                      <a:defRPr/>
                    </a:pPr>
                    <a:r>
                      <a:rPr lang="en-US" altLang="zh-HK" dirty="0"/>
                      <a:t>2</a:t>
                    </a:r>
                    <a:endParaRPr lang="zh-HK" altLang="en-US" baseline="-25000" dirty="0"/>
                  </a:p>
                </p:txBody>
              </p:sp>
              <p:sp>
                <p:nvSpPr>
                  <p:cNvPr id="107" name="文字方塊 106"/>
                  <p:cNvSpPr txBox="1"/>
                  <p:nvPr/>
                </p:nvSpPr>
                <p:spPr bwMode="auto">
                  <a:xfrm>
                    <a:off x="5746080" y="5093230"/>
                    <a:ext cx="452449" cy="369245"/>
                  </a:xfrm>
                  <a:prstGeom prst="rect">
                    <a:avLst/>
                  </a:prstGeom>
                  <a:noFill/>
                </p:spPr>
                <p:txBody>
                  <a:bodyPr>
                    <a:spAutoFit/>
                  </a:bodyPr>
                  <a:lstStyle/>
                  <a:p>
                    <a:pPr>
                      <a:defRPr/>
                    </a:pPr>
                    <a:r>
                      <a:rPr lang="en-US" altLang="zh-HK" dirty="0"/>
                      <a:t>D</a:t>
                    </a:r>
                    <a:endParaRPr lang="zh-HK" altLang="en-US" dirty="0"/>
                  </a:p>
                </p:txBody>
              </p:sp>
              <p:cxnSp>
                <p:nvCxnSpPr>
                  <p:cNvPr id="108" name="直線接點 107"/>
                  <p:cNvCxnSpPr/>
                  <p:nvPr/>
                </p:nvCxnSpPr>
                <p:spPr bwMode="auto">
                  <a:xfrm flipH="1">
                    <a:off x="3812458"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9" name="直線接點 108"/>
                  <p:cNvCxnSpPr/>
                  <p:nvPr/>
                </p:nvCxnSpPr>
                <p:spPr bwMode="auto">
                  <a:xfrm flipH="1">
                    <a:off x="4187117"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0" name="直線接點 109"/>
                  <p:cNvCxnSpPr/>
                  <p:nvPr/>
                </p:nvCxnSpPr>
                <p:spPr bwMode="auto">
                  <a:xfrm flipH="1">
                    <a:off x="4545901"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bwMode="auto">
                  <a:xfrm flipH="1">
                    <a:off x="4920560"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bwMode="auto">
                  <a:xfrm flipH="1">
                    <a:off x="5293632"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3" name="文字方塊 112"/>
                  <p:cNvSpPr txBox="1"/>
                  <p:nvPr/>
                </p:nvSpPr>
                <p:spPr bwMode="auto">
                  <a:xfrm>
                    <a:off x="3650529" y="5501121"/>
                    <a:ext cx="412760" cy="369801"/>
                  </a:xfrm>
                  <a:prstGeom prst="rect">
                    <a:avLst/>
                  </a:prstGeom>
                  <a:noFill/>
                </p:spPr>
                <p:txBody>
                  <a:bodyPr>
                    <a:spAutoFit/>
                  </a:bodyPr>
                  <a:lstStyle/>
                  <a:p>
                    <a:pPr>
                      <a:defRPr/>
                    </a:pPr>
                    <a:r>
                      <a:rPr lang="en-US" altLang="zh-HK" dirty="0"/>
                      <a:t>4</a:t>
                    </a:r>
                    <a:endParaRPr lang="zh-HK" altLang="en-US" baseline="-25000" dirty="0"/>
                  </a:p>
                </p:txBody>
              </p:sp>
              <p:sp>
                <p:nvSpPr>
                  <p:cNvPr id="114" name="文字方塊 113"/>
                  <p:cNvSpPr txBox="1"/>
                  <p:nvPr/>
                </p:nvSpPr>
                <p:spPr bwMode="auto">
                  <a:xfrm>
                    <a:off x="4034713" y="5501121"/>
                    <a:ext cx="412760" cy="369801"/>
                  </a:xfrm>
                  <a:prstGeom prst="rect">
                    <a:avLst/>
                  </a:prstGeom>
                  <a:noFill/>
                </p:spPr>
                <p:txBody>
                  <a:bodyPr>
                    <a:spAutoFit/>
                  </a:bodyPr>
                  <a:lstStyle/>
                  <a:p>
                    <a:pPr>
                      <a:defRPr/>
                    </a:pPr>
                    <a:r>
                      <a:rPr lang="en-US" altLang="zh-HK" dirty="0"/>
                      <a:t>6 </a:t>
                    </a:r>
                    <a:endParaRPr lang="zh-HK" altLang="en-US" baseline="-25000" dirty="0"/>
                  </a:p>
                </p:txBody>
              </p:sp>
              <p:sp>
                <p:nvSpPr>
                  <p:cNvPr id="115" name="文字方塊 114"/>
                  <p:cNvSpPr txBox="1"/>
                  <p:nvPr/>
                </p:nvSpPr>
                <p:spPr bwMode="auto">
                  <a:xfrm>
                    <a:off x="4718943" y="5491598"/>
                    <a:ext cx="536588" cy="368214"/>
                  </a:xfrm>
                  <a:prstGeom prst="rect">
                    <a:avLst/>
                  </a:prstGeom>
                  <a:noFill/>
                </p:spPr>
                <p:txBody>
                  <a:bodyPr>
                    <a:spAutoFit/>
                  </a:bodyPr>
                  <a:lstStyle/>
                  <a:p>
                    <a:pPr>
                      <a:defRPr/>
                    </a:pPr>
                    <a:r>
                      <a:rPr lang="en-US" altLang="zh-HK" dirty="0"/>
                      <a:t>10</a:t>
                    </a:r>
                    <a:endParaRPr lang="zh-HK" altLang="en-US" baseline="-25000" dirty="0"/>
                  </a:p>
                </p:txBody>
              </p:sp>
              <p:sp>
                <p:nvSpPr>
                  <p:cNvPr id="116" name="文字方塊 115"/>
                  <p:cNvSpPr txBox="1"/>
                  <p:nvPr/>
                </p:nvSpPr>
                <p:spPr bwMode="auto">
                  <a:xfrm>
                    <a:off x="5093602" y="5491747"/>
                    <a:ext cx="538175" cy="369800"/>
                  </a:xfrm>
                  <a:prstGeom prst="rect">
                    <a:avLst/>
                  </a:prstGeom>
                  <a:noFill/>
                </p:spPr>
                <p:txBody>
                  <a:bodyPr>
                    <a:spAutoFit/>
                  </a:bodyPr>
                  <a:lstStyle/>
                  <a:p>
                    <a:pPr>
                      <a:defRPr/>
                    </a:pPr>
                    <a:r>
                      <a:rPr lang="en-US" altLang="zh-HK" dirty="0"/>
                      <a:t>12</a:t>
                    </a:r>
                    <a:endParaRPr lang="zh-HK" altLang="en-US" baseline="-25000" dirty="0"/>
                  </a:p>
                </p:txBody>
              </p:sp>
              <p:sp>
                <p:nvSpPr>
                  <p:cNvPr id="117" name="文字方塊 116"/>
                  <p:cNvSpPr txBox="1"/>
                  <p:nvPr/>
                </p:nvSpPr>
                <p:spPr bwMode="auto">
                  <a:xfrm>
                    <a:off x="5463498" y="5490011"/>
                    <a:ext cx="538176" cy="369800"/>
                  </a:xfrm>
                  <a:prstGeom prst="rect">
                    <a:avLst/>
                  </a:prstGeom>
                  <a:noFill/>
                </p:spPr>
                <p:txBody>
                  <a:bodyPr>
                    <a:spAutoFit/>
                  </a:bodyPr>
                  <a:lstStyle/>
                  <a:p>
                    <a:pPr>
                      <a:defRPr/>
                    </a:pPr>
                    <a:r>
                      <a:rPr lang="en-US" altLang="zh-HK" dirty="0"/>
                      <a:t>14</a:t>
                    </a:r>
                    <a:endParaRPr lang="zh-HK" altLang="en-US" baseline="-25000" dirty="0"/>
                  </a:p>
                </p:txBody>
              </p:sp>
              <p:cxnSp>
                <p:nvCxnSpPr>
                  <p:cNvPr id="118" name="直線接點 117"/>
                  <p:cNvCxnSpPr/>
                  <p:nvPr/>
                </p:nvCxnSpPr>
                <p:spPr bwMode="auto">
                  <a:xfrm flipH="1">
                    <a:off x="3040914" y="3701318"/>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bwMode="auto">
                  <a:xfrm flipH="1">
                    <a:off x="3048852" y="4564716"/>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0" name="直線接點 119"/>
                  <p:cNvCxnSpPr/>
                  <p:nvPr/>
                </p:nvCxnSpPr>
                <p:spPr bwMode="auto">
                  <a:xfrm flipH="1">
                    <a:off x="3055202" y="4859921"/>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1" name="直線接點 120"/>
                  <p:cNvCxnSpPr/>
                  <p:nvPr/>
                </p:nvCxnSpPr>
                <p:spPr bwMode="auto">
                  <a:xfrm flipH="1">
                    <a:off x="3055202" y="5140843"/>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2" name="文字方塊 121"/>
                  <p:cNvSpPr txBox="1"/>
                  <p:nvPr/>
                </p:nvSpPr>
                <p:spPr bwMode="auto">
                  <a:xfrm>
                    <a:off x="2788496" y="4061597"/>
                    <a:ext cx="390535" cy="368214"/>
                  </a:xfrm>
                  <a:prstGeom prst="rect">
                    <a:avLst/>
                  </a:prstGeom>
                  <a:noFill/>
                </p:spPr>
                <p:txBody>
                  <a:bodyPr>
                    <a:spAutoFit/>
                  </a:bodyPr>
                  <a:lstStyle/>
                  <a:p>
                    <a:pPr>
                      <a:defRPr/>
                    </a:pPr>
                    <a:r>
                      <a:rPr lang="en-US" altLang="zh-HK" dirty="0"/>
                      <a:t>4</a:t>
                    </a:r>
                    <a:endParaRPr lang="zh-HK" altLang="en-US" dirty="0"/>
                  </a:p>
                </p:txBody>
              </p:sp>
              <p:sp>
                <p:nvSpPr>
                  <p:cNvPr id="123" name="文字方塊 122"/>
                  <p:cNvSpPr txBox="1"/>
                  <p:nvPr/>
                </p:nvSpPr>
                <p:spPr bwMode="auto">
                  <a:xfrm>
                    <a:off x="2788496" y="4339343"/>
                    <a:ext cx="390535" cy="369801"/>
                  </a:xfrm>
                  <a:prstGeom prst="rect">
                    <a:avLst/>
                  </a:prstGeom>
                  <a:noFill/>
                </p:spPr>
                <p:txBody>
                  <a:bodyPr>
                    <a:spAutoFit/>
                  </a:bodyPr>
                  <a:lstStyle/>
                  <a:p>
                    <a:pPr>
                      <a:defRPr/>
                    </a:pPr>
                    <a:r>
                      <a:rPr lang="en-US" altLang="zh-HK" dirty="0"/>
                      <a:t>3</a:t>
                    </a:r>
                    <a:endParaRPr lang="zh-HK" altLang="en-US" dirty="0"/>
                  </a:p>
                </p:txBody>
              </p:sp>
              <p:sp>
                <p:nvSpPr>
                  <p:cNvPr id="124" name="文字方塊 123"/>
                  <p:cNvSpPr txBox="1"/>
                  <p:nvPr/>
                </p:nvSpPr>
                <p:spPr bwMode="auto">
                  <a:xfrm>
                    <a:off x="2788496" y="4644072"/>
                    <a:ext cx="390535" cy="369801"/>
                  </a:xfrm>
                  <a:prstGeom prst="rect">
                    <a:avLst/>
                  </a:prstGeom>
                  <a:noFill/>
                </p:spPr>
                <p:txBody>
                  <a:bodyPr>
                    <a:spAutoFit/>
                  </a:bodyPr>
                  <a:lstStyle/>
                  <a:p>
                    <a:pPr>
                      <a:defRPr/>
                    </a:pPr>
                    <a:r>
                      <a:rPr lang="en-US" altLang="zh-HK" dirty="0"/>
                      <a:t>2</a:t>
                    </a:r>
                    <a:endParaRPr lang="zh-HK" altLang="en-US" dirty="0"/>
                  </a:p>
                </p:txBody>
              </p:sp>
              <p:sp>
                <p:nvSpPr>
                  <p:cNvPr id="125" name="文字方塊 124"/>
                  <p:cNvSpPr txBox="1"/>
                  <p:nvPr/>
                </p:nvSpPr>
                <p:spPr bwMode="auto">
                  <a:xfrm>
                    <a:off x="2788496" y="4956737"/>
                    <a:ext cx="390535" cy="369800"/>
                  </a:xfrm>
                  <a:prstGeom prst="rect">
                    <a:avLst/>
                  </a:prstGeom>
                  <a:noFill/>
                </p:spPr>
                <p:txBody>
                  <a:bodyPr>
                    <a:spAutoFit/>
                  </a:bodyPr>
                  <a:lstStyle/>
                  <a:p>
                    <a:pPr>
                      <a:defRPr/>
                    </a:pPr>
                    <a:r>
                      <a:rPr lang="en-US" altLang="zh-HK" dirty="0"/>
                      <a:t>1</a:t>
                    </a:r>
                    <a:endParaRPr lang="zh-HK" altLang="en-US" dirty="0"/>
                  </a:p>
                </p:txBody>
              </p:sp>
              <p:sp>
                <p:nvSpPr>
                  <p:cNvPr id="126" name="文字方塊 125"/>
                  <p:cNvSpPr txBox="1"/>
                  <p:nvPr/>
                </p:nvSpPr>
                <p:spPr bwMode="auto">
                  <a:xfrm>
                    <a:off x="2794846" y="3204548"/>
                    <a:ext cx="388946" cy="369800"/>
                  </a:xfrm>
                  <a:prstGeom prst="rect">
                    <a:avLst/>
                  </a:prstGeom>
                  <a:noFill/>
                </p:spPr>
                <p:txBody>
                  <a:bodyPr>
                    <a:spAutoFit/>
                  </a:bodyPr>
                  <a:lstStyle/>
                  <a:p>
                    <a:pPr>
                      <a:defRPr/>
                    </a:pPr>
                    <a:r>
                      <a:rPr lang="en-US" altLang="zh-HK" dirty="0"/>
                      <a:t>7</a:t>
                    </a:r>
                    <a:endParaRPr lang="zh-HK" altLang="en-US" dirty="0"/>
                  </a:p>
                </p:txBody>
              </p:sp>
              <p:cxnSp>
                <p:nvCxnSpPr>
                  <p:cNvPr id="127" name="直線接點 126"/>
                  <p:cNvCxnSpPr/>
                  <p:nvPr/>
                </p:nvCxnSpPr>
                <p:spPr bwMode="auto">
                  <a:xfrm flipH="1">
                    <a:off x="3048852" y="3434681"/>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93" name="文字方塊 92"/>
                <p:cNvSpPr txBox="1"/>
                <p:nvPr/>
              </p:nvSpPr>
              <p:spPr bwMode="auto">
                <a:xfrm>
                  <a:off x="5912772" y="5475727"/>
                  <a:ext cx="1706107" cy="369801"/>
                </a:xfrm>
                <a:prstGeom prst="rect">
                  <a:avLst/>
                </a:prstGeom>
                <a:noFill/>
              </p:spPr>
              <p:txBody>
                <a:bodyPr wrap="square">
                  <a:spAutoFit/>
                </a:bodyPr>
                <a:lstStyle/>
                <a:p>
                  <a:pPr marL="87313" indent="-87313">
                    <a:defRPr/>
                  </a:pPr>
                  <a:r>
                    <a:rPr lang="en-US" altLang="zh-HK" dirty="0"/>
                    <a:t> (units / period) </a:t>
                  </a:r>
                  <a:endParaRPr lang="zh-HK" altLang="en-US" dirty="0"/>
                </a:p>
              </p:txBody>
            </p:sp>
          </p:grpSp>
          <p:cxnSp>
            <p:nvCxnSpPr>
              <p:cNvPr id="79" name="直線接點 78"/>
              <p:cNvCxnSpPr/>
              <p:nvPr/>
            </p:nvCxnSpPr>
            <p:spPr>
              <a:xfrm>
                <a:off x="1531365" y="2741813"/>
                <a:ext cx="0" cy="17303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flipV="1">
                <a:off x="1205859" y="3589543"/>
                <a:ext cx="14338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a:xfrm>
                <a:off x="1199508" y="3878470"/>
                <a:ext cx="18021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a:off x="1205859" y="4165810"/>
                <a:ext cx="2165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a:off x="1185218" y="2725938"/>
                <a:ext cx="34614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a:off x="1185218" y="3013278"/>
                <a:ext cx="70975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接點 85"/>
              <p:cNvCxnSpPr/>
              <p:nvPr/>
            </p:nvCxnSpPr>
            <p:spPr>
              <a:xfrm flipV="1">
                <a:off x="1185218" y="3302205"/>
                <a:ext cx="10781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a:off x="1894977" y="2991053"/>
                <a:ext cx="0" cy="14732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a:xfrm>
                <a:off x="2263354" y="3319667"/>
                <a:ext cx="0" cy="114935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2633318" y="3591131"/>
                <a:ext cx="0" cy="8636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a:off x="3001695" y="3907045"/>
                <a:ext cx="0" cy="5651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a:off x="3371659" y="4189622"/>
                <a:ext cx="0" cy="2809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70" name="直線接點 69"/>
          <p:cNvCxnSpPr/>
          <p:nvPr/>
        </p:nvCxnSpPr>
        <p:spPr bwMode="auto">
          <a:xfrm flipH="1">
            <a:off x="7056216" y="5939903"/>
            <a:ext cx="0" cy="7937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34" name="群組 133"/>
          <p:cNvGrpSpPr/>
          <p:nvPr/>
        </p:nvGrpSpPr>
        <p:grpSpPr>
          <a:xfrm>
            <a:off x="5880299" y="4092153"/>
            <a:ext cx="1339850" cy="722312"/>
            <a:chOff x="5880299" y="4092153"/>
            <a:chExt cx="1339850" cy="722312"/>
          </a:xfrm>
        </p:grpSpPr>
        <p:sp>
          <p:nvSpPr>
            <p:cNvPr id="132" name="文字方塊 131"/>
            <p:cNvSpPr txBox="1"/>
            <p:nvPr/>
          </p:nvSpPr>
          <p:spPr bwMode="auto">
            <a:xfrm>
              <a:off x="5981899" y="4092153"/>
              <a:ext cx="1238250" cy="646112"/>
            </a:xfrm>
            <a:prstGeom prst="rect">
              <a:avLst/>
            </a:prstGeom>
            <a:noFill/>
          </p:spPr>
          <p:txBody>
            <a:bodyPr>
              <a:spAutoFit/>
            </a:bodyPr>
            <a:lstStyle/>
            <a:p>
              <a:pPr algn="ctr">
                <a:defRPr/>
              </a:pPr>
              <a:r>
                <a:rPr lang="en-US" altLang="zh-HK" dirty="0"/>
                <a:t>Mid-point</a:t>
              </a:r>
            </a:p>
            <a:p>
              <a:pPr algn="ctr">
                <a:defRPr/>
              </a:pPr>
              <a:r>
                <a:rPr lang="en-US" altLang="zh-HK" dirty="0"/>
                <a:t>E</a:t>
              </a:r>
              <a:r>
                <a:rPr lang="en-US" altLang="zh-HK" baseline="-25000" dirty="0"/>
                <a:t>d</a:t>
              </a:r>
              <a:r>
                <a:rPr lang="en-US" altLang="zh-HK" dirty="0"/>
                <a:t> = 1</a:t>
              </a:r>
              <a:endParaRPr lang="zh-HK" altLang="en-US" baseline="-25000" dirty="0"/>
            </a:p>
          </p:txBody>
        </p:sp>
        <p:cxnSp>
          <p:nvCxnSpPr>
            <p:cNvPr id="133" name="直線單箭頭接點 132"/>
            <p:cNvCxnSpPr/>
            <p:nvPr/>
          </p:nvCxnSpPr>
          <p:spPr bwMode="auto">
            <a:xfrm flipH="1">
              <a:off x="5880299" y="4476328"/>
              <a:ext cx="296863" cy="33813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37" name="群組 136"/>
          <p:cNvGrpSpPr/>
          <p:nvPr/>
        </p:nvGrpSpPr>
        <p:grpSpPr>
          <a:xfrm>
            <a:off x="5796162" y="4960515"/>
            <a:ext cx="1804986" cy="471488"/>
            <a:chOff x="5796162" y="4960515"/>
            <a:chExt cx="1804986" cy="471488"/>
          </a:xfrm>
        </p:grpSpPr>
        <p:sp>
          <p:nvSpPr>
            <p:cNvPr id="135" name="文字方塊 134"/>
            <p:cNvSpPr txBox="1"/>
            <p:nvPr/>
          </p:nvSpPr>
          <p:spPr bwMode="auto">
            <a:xfrm>
              <a:off x="6654998" y="496051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&lt; 1</a:t>
              </a:r>
              <a:endParaRPr lang="zh-HK" altLang="en-US" baseline="-25000" dirty="0"/>
            </a:p>
          </p:txBody>
        </p:sp>
        <p:sp>
          <p:nvSpPr>
            <p:cNvPr id="136" name="左大括弧 135"/>
            <p:cNvSpPr/>
            <p:nvPr/>
          </p:nvSpPr>
          <p:spPr bwMode="auto">
            <a:xfrm rot="7671920">
              <a:off x="6447831" y="4521571"/>
              <a:ext cx="258763" cy="1562101"/>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sp>
        <p:nvSpPr>
          <p:cNvPr id="139" name="橢圓 138"/>
          <p:cNvSpPr/>
          <p:nvPr/>
        </p:nvSpPr>
        <p:spPr bwMode="auto">
          <a:xfrm>
            <a:off x="5700912" y="4862089"/>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40" name="內容版面配置區 2"/>
          <p:cNvSpPr txBox="1">
            <a:spLocks/>
          </p:cNvSpPr>
          <p:nvPr/>
        </p:nvSpPr>
        <p:spPr>
          <a:xfrm>
            <a:off x="457200" y="3140968"/>
            <a:ext cx="3466728" cy="1938992"/>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The E</a:t>
            </a:r>
            <a:r>
              <a:rPr lang="en-US" altLang="zh-HK" baseline="-25000" dirty="0"/>
              <a:t>d</a:t>
            </a:r>
            <a:r>
              <a:rPr lang="en-US" altLang="zh-HK" dirty="0"/>
              <a:t> is usually greater at the high-price range and usually smaller at the low-price range.</a:t>
            </a:r>
            <a:endParaRPr lang="zh-HK" altLang="en-US" b="1" dirty="0">
              <a:solidFill>
                <a:schemeClr val="accent6">
                  <a:lumMod val="75000"/>
                </a:schemeClr>
              </a:solidFill>
            </a:endParaRPr>
          </a:p>
        </p:txBody>
      </p:sp>
      <p:sp>
        <p:nvSpPr>
          <p:cNvPr id="141" name="矩形 140"/>
          <p:cNvSpPr/>
          <p:nvPr/>
        </p:nvSpPr>
        <p:spPr>
          <a:xfrm>
            <a:off x="3337821" y="6042774"/>
            <a:ext cx="1162171" cy="338554"/>
          </a:xfrm>
          <a:prstGeom prst="rect">
            <a:avLst/>
          </a:prstGeom>
        </p:spPr>
        <p:txBody>
          <a:bodyPr wrap="square">
            <a:spAutoFit/>
          </a:bodyPr>
          <a:lstStyle/>
          <a:p>
            <a:r>
              <a:rPr lang="en-US" altLang="zh-HK" sz="1600" b="1" i="1" dirty="0"/>
              <a:t>Fig. 5.12</a:t>
            </a:r>
            <a:endParaRPr lang="en-US" altLang="zh-HK" sz="1600" b="1" dirty="0"/>
          </a:p>
        </p:txBody>
      </p:sp>
      <p:grpSp>
        <p:nvGrpSpPr>
          <p:cNvPr id="142" name="群組 3"/>
          <p:cNvGrpSpPr>
            <a:grpSpLocks/>
          </p:cNvGrpSpPr>
          <p:nvPr/>
        </p:nvGrpSpPr>
        <p:grpSpPr bwMode="auto">
          <a:xfrm>
            <a:off x="538943" y="5157192"/>
            <a:ext cx="3529002" cy="615950"/>
            <a:chOff x="908370" y="2225809"/>
            <a:chExt cx="3207467" cy="546776"/>
          </a:xfrm>
        </p:grpSpPr>
        <p:sp>
          <p:nvSpPr>
            <p:cNvPr id="143" name="矩形 142"/>
            <p:cNvSpPr/>
            <p:nvPr/>
          </p:nvSpPr>
          <p:spPr>
            <a:xfrm>
              <a:off x="909476" y="2225809"/>
              <a:ext cx="3075465" cy="546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44" name="矩形 8"/>
            <p:cNvSpPr>
              <a:spLocks noChangeArrowheads="1"/>
            </p:cNvSpPr>
            <p:nvPr/>
          </p:nvSpPr>
          <p:spPr bwMode="auto">
            <a:xfrm>
              <a:off x="908370" y="2289646"/>
              <a:ext cx="2029417"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en-US" altLang="zh-HK" sz="2400" dirty="0"/>
                <a:t>Price range</a:t>
              </a:r>
              <a:r>
                <a:rPr lang="en-US" altLang="zh-HK" sz="2400" dirty="0">
                  <a:sym typeface="Wingdings 3"/>
                </a:rPr>
                <a:t> </a:t>
              </a:r>
              <a:endParaRPr lang="zh-HK" altLang="en-US" sz="2400" dirty="0"/>
            </a:p>
          </p:txBody>
        </p:sp>
        <p:sp>
          <p:nvSpPr>
            <p:cNvPr id="145" name="矩形 8"/>
            <p:cNvSpPr>
              <a:spLocks noChangeArrowheads="1"/>
            </p:cNvSpPr>
            <p:nvPr/>
          </p:nvSpPr>
          <p:spPr bwMode="auto">
            <a:xfrm>
              <a:off x="2741446" y="2277313"/>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p>
          </p:txBody>
        </p:sp>
      </p:grpSp>
    </p:spTree>
    <p:extLst>
      <p:ext uri="{BB962C8B-B14F-4D97-AF65-F5344CB8AC3E}">
        <p14:creationId xmlns:p14="http://schemas.microsoft.com/office/powerpoint/2010/main" val="2223842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fade">
                                      <p:cBhvr>
                                        <p:cTn id="22" dur="500"/>
                                        <p:tgtEl>
                                          <p:spTgt spid="140"/>
                                        </p:tgtEl>
                                      </p:cBhvr>
                                    </p:animEffect>
                                  </p:childTnLst>
                                </p:cTn>
                              </p:par>
                              <p:par>
                                <p:cTn id="23" presetID="10" presetClass="entr" presetSubtype="0" fill="hold" nodeType="with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fade">
                                      <p:cBhvr>
                                        <p:cTn id="25"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7</a:t>
            </a:fld>
            <a:endParaRPr lang="zh-HK" altLang="en-US" dirty="0"/>
          </a:p>
        </p:txBody>
      </p:sp>
      <p:sp>
        <p:nvSpPr>
          <p:cNvPr id="3" name="內容版面配置區 2"/>
          <p:cNvSpPr>
            <a:spLocks noGrp="1"/>
          </p:cNvSpPr>
          <p:nvPr>
            <p:ph idx="1"/>
          </p:nvPr>
        </p:nvSpPr>
        <p:spPr>
          <a:xfrm>
            <a:off x="457200" y="1196752"/>
            <a:ext cx="8229600" cy="1200329"/>
          </a:xfrm>
        </p:spPr>
        <p:txBody>
          <a:bodyPr/>
          <a:lstStyle/>
          <a:p>
            <a:r>
              <a:rPr lang="en-US" altLang="zh-HK" dirty="0"/>
              <a:t>The price elasticity of demand (E</a:t>
            </a:r>
            <a:r>
              <a:rPr lang="en-US" altLang="zh-HK" baseline="-25000" dirty="0"/>
              <a:t>d</a:t>
            </a:r>
            <a:r>
              <a:rPr lang="en-US" altLang="zh-HK" dirty="0"/>
              <a:t>) measures the responsiveness of the quantity demanded of a good to a change in its price.</a:t>
            </a:r>
          </a:p>
        </p:txBody>
      </p:sp>
      <p:sp>
        <p:nvSpPr>
          <p:cNvPr id="4" name="標題 3"/>
          <p:cNvSpPr>
            <a:spLocks noGrp="1"/>
          </p:cNvSpPr>
          <p:nvPr>
            <p:ph type="title"/>
          </p:nvPr>
        </p:nvSpPr>
        <p:spPr/>
        <p:txBody>
          <a:bodyPr/>
          <a:lstStyle/>
          <a:p>
            <a:r>
              <a:rPr lang="en-US" altLang="zh-HK" dirty="0"/>
              <a:t>A.	Definition</a:t>
            </a:r>
            <a:endParaRPr lang="zh-HK" altLang="en-US" dirty="0"/>
          </a:p>
        </p:txBody>
      </p:sp>
      <p:pic>
        <p:nvPicPr>
          <p:cNvPr id="5" name="Picture 2" descr="C:\Users\uwanem\Documents\02 Teaching materials\3rd ed\PPT\Master Graphics (transparent)\MG02b_ECON_3E_SB - 61006183-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05224"/>
            <a:ext cx="1721526" cy="2340000"/>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p:cNvSpPr/>
          <p:nvPr/>
        </p:nvSpPr>
        <p:spPr>
          <a:xfrm>
            <a:off x="2483768" y="2708920"/>
            <a:ext cx="4572000" cy="1736646"/>
          </a:xfrm>
          <a:prstGeom prst="wedgeRoundRectCallout">
            <a:avLst>
              <a:gd name="adj1" fmla="val -59490"/>
              <a:gd name="adj2" fmla="val 29450"/>
              <a:gd name="adj3" fmla="val 16667"/>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r>
              <a:rPr lang="en-US" altLang="zh-HK" sz="2400" dirty="0"/>
              <a:t>The price elasticity of demand (E</a:t>
            </a:r>
            <a:r>
              <a:rPr lang="en-US" altLang="zh-HK" sz="2400" baseline="-25000" dirty="0"/>
              <a:t>d</a:t>
            </a:r>
            <a:r>
              <a:rPr lang="en-US" altLang="zh-HK" sz="2400" dirty="0"/>
              <a:t>) is also known as:</a:t>
            </a:r>
          </a:p>
          <a:p>
            <a:pPr marL="342900" indent="-342900">
              <a:buFont typeface="Arial" panose="020B0604020202020204" pitchFamily="34" charset="0"/>
              <a:buChar char="•"/>
            </a:pPr>
            <a:r>
              <a:rPr lang="en-US" altLang="zh-HK" sz="2400" dirty="0"/>
              <a:t>elasticity of demand</a:t>
            </a:r>
          </a:p>
          <a:p>
            <a:pPr marL="342900" indent="-342900">
              <a:buFont typeface="Arial" panose="020B0604020202020204" pitchFamily="34" charset="0"/>
              <a:buChar char="•"/>
            </a:pPr>
            <a:r>
              <a:rPr lang="en-US" altLang="zh-HK" sz="2400" dirty="0"/>
              <a:t>demand elasticity</a:t>
            </a:r>
            <a:endParaRPr lang="zh-HK" altLang="en-US" sz="2400" dirty="0"/>
          </a:p>
        </p:txBody>
      </p:sp>
    </p:spTree>
    <p:extLst>
      <p:ext uri="{BB962C8B-B14F-4D97-AF65-F5344CB8AC3E}">
        <p14:creationId xmlns:p14="http://schemas.microsoft.com/office/powerpoint/2010/main" val="574562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en-US" altLang="zh-HK" dirty="0"/>
              <a:t>Test yourself 5.6</a:t>
            </a:r>
            <a:endParaRPr lang="zh-HK" altLang="en-US" sz="2700" dirty="0"/>
          </a:p>
        </p:txBody>
      </p:sp>
      <p:sp>
        <p:nvSpPr>
          <p:cNvPr id="3" name="內容版面配置區 2"/>
          <p:cNvSpPr>
            <a:spLocks noGrp="1"/>
          </p:cNvSpPr>
          <p:nvPr>
            <p:ph idx="1"/>
          </p:nvPr>
        </p:nvSpPr>
        <p:spPr>
          <a:xfrm>
            <a:off x="457200" y="1196752"/>
            <a:ext cx="8229600" cy="1200329"/>
          </a:xfrm>
        </p:spPr>
        <p:txBody>
          <a:bodyPr/>
          <a:lstStyle/>
          <a:p>
            <a:r>
              <a:rPr lang="en-US" altLang="zh-HK" dirty="0"/>
              <a:t>Refer to Fig. 5.12. </a:t>
            </a:r>
            <a:br>
              <a:rPr lang="en-US" altLang="zh-HK" dirty="0"/>
            </a:br>
            <a:r>
              <a:rPr lang="en-US" altLang="zh-HK" dirty="0"/>
              <a:t>Calculate the price </a:t>
            </a:r>
            <a:br>
              <a:rPr lang="en-US" altLang="zh-HK" dirty="0"/>
            </a:br>
            <a:r>
              <a:rPr lang="en-US" altLang="zh-HK" dirty="0"/>
              <a:t>elasticities of demand.</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70</a:t>
            </a:fld>
            <a:endParaRPr lang="zh-HK" altLang="en-US" dirty="0"/>
          </a:p>
        </p:txBody>
      </p:sp>
      <p:graphicFrame>
        <p:nvGraphicFramePr>
          <p:cNvPr id="12" name="表格 11"/>
          <p:cNvGraphicFramePr>
            <a:graphicFrameLocks noGrp="1"/>
          </p:cNvGraphicFramePr>
          <p:nvPr>
            <p:extLst>
              <p:ext uri="{D42A27DB-BD31-4B8C-83A1-F6EECF244321}">
                <p14:modId xmlns:p14="http://schemas.microsoft.com/office/powerpoint/2010/main" val="3535245518"/>
              </p:ext>
            </p:extLst>
          </p:nvPr>
        </p:nvGraphicFramePr>
        <p:xfrm>
          <a:off x="529208" y="4365104"/>
          <a:ext cx="8219257" cy="1676765"/>
        </p:xfrm>
        <a:graphic>
          <a:graphicData uri="http://schemas.openxmlformats.org/drawingml/2006/table">
            <a:tbl>
              <a:tblPr firstRow="1" bandRow="1">
                <a:tableStyleId>{5C22544A-7EE6-4342-B048-85BDC9FD1C3A}</a:tableStyleId>
              </a:tblPr>
              <a:tblGrid>
                <a:gridCol w="2530624">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08313">
                  <a:extLst>
                    <a:ext uri="{9D8B030D-6E8A-4147-A177-3AD203B41FA5}">
                      <a16:colId xmlns:a16="http://schemas.microsoft.com/office/drawing/2014/main" val="20002"/>
                    </a:ext>
                  </a:extLst>
                </a:gridCol>
              </a:tblGrid>
              <a:tr h="370840">
                <a:tc>
                  <a:txBody>
                    <a:bodyPr/>
                    <a:lstStyle/>
                    <a:p>
                      <a:pPr algn="ctr"/>
                      <a:r>
                        <a:rPr lang="en-GB" altLang="zh-HK" sz="2000" dirty="0">
                          <a:ln>
                            <a:noFill/>
                          </a:ln>
                          <a:solidFill>
                            <a:schemeClr val="tx1"/>
                          </a:solidFill>
                          <a:latin typeface="+mn-lt"/>
                        </a:rPr>
                        <a:t>Price range</a:t>
                      </a:r>
                      <a:endParaRPr lang="zh-HK" altLang="en-US" sz="20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algn="ctr"/>
                      <a:r>
                        <a:rPr lang="en-GB" altLang="zh-HK" sz="2000" dirty="0">
                          <a:ln>
                            <a:noFill/>
                          </a:ln>
                          <a:solidFill>
                            <a:schemeClr val="tx1"/>
                          </a:solidFill>
                          <a:latin typeface="+mn-lt"/>
                        </a:rPr>
                        <a:t>E</a:t>
                      </a:r>
                      <a:r>
                        <a:rPr lang="en-GB" altLang="zh-HK" sz="2000" baseline="-25000" dirty="0">
                          <a:ln>
                            <a:noFill/>
                          </a:ln>
                          <a:solidFill>
                            <a:schemeClr val="tx1"/>
                          </a:solidFill>
                          <a:latin typeface="+mn-lt"/>
                        </a:rPr>
                        <a:t>d</a:t>
                      </a:r>
                      <a:endParaRPr lang="zh-HK" altLang="en-US" sz="2000" baseline="-250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algn="ctr"/>
                      <a:r>
                        <a:rPr lang="en-US" altLang="zh-HK" sz="2000" dirty="0">
                          <a:ln>
                            <a:noFill/>
                          </a:ln>
                          <a:solidFill>
                            <a:schemeClr val="tx1"/>
                          </a:solidFill>
                          <a:latin typeface="+mn-lt"/>
                        </a:rPr>
                        <a:t>Type of elasticity of</a:t>
                      </a:r>
                    </a:p>
                    <a:p>
                      <a:pPr algn="ctr"/>
                      <a:r>
                        <a:rPr lang="en-US" altLang="zh-HK" sz="2000" dirty="0">
                          <a:ln>
                            <a:noFill/>
                          </a:ln>
                          <a:solidFill>
                            <a:schemeClr val="tx1"/>
                          </a:solidFill>
                          <a:latin typeface="+mn-lt"/>
                        </a:rPr>
                        <a:t>demand</a:t>
                      </a:r>
                      <a:endParaRPr lang="zh-HK" altLang="en-US" sz="20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975725">
                <a:tc>
                  <a:txBody>
                    <a:bodyPr/>
                    <a:lstStyle/>
                    <a:p>
                      <a:pPr algn="l">
                        <a:tabLst>
                          <a:tab pos="263525" algn="l"/>
                        </a:tabLst>
                      </a:pPr>
                      <a:r>
                        <a:rPr lang="en-US" altLang="zh-HK" sz="2000" dirty="0">
                          <a:ln>
                            <a:noFill/>
                          </a:ln>
                          <a:latin typeface="+mn-lt"/>
                        </a:rPr>
                        <a:t>a.	Between $5 and $6</a:t>
                      </a:r>
                    </a:p>
                    <a:p>
                      <a:pPr algn="l">
                        <a:tabLst>
                          <a:tab pos="263525" algn="l"/>
                        </a:tabLst>
                      </a:pPr>
                      <a:r>
                        <a:rPr lang="en-US" altLang="zh-HK" sz="2000" dirty="0">
                          <a:ln>
                            <a:noFill/>
                          </a:ln>
                          <a:latin typeface="+mn-lt"/>
                        </a:rPr>
                        <a:t>	(high-price range)</a:t>
                      </a:r>
                      <a:endParaRPr lang="zh-HK" altLang="en-US" sz="20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pPr algn="l"/>
                      <a:endParaRPr lang="zh-HK" altLang="en-US" sz="20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l">
                        <a:spcBef>
                          <a:spcPts val="600"/>
                        </a:spcBef>
                      </a:pPr>
                      <a:endParaRPr lang="zh-HK" altLang="en-US" sz="20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13" name="文字方塊 12"/>
          <p:cNvSpPr txBox="1"/>
          <p:nvPr/>
        </p:nvSpPr>
        <p:spPr bwMode="auto">
          <a:xfrm>
            <a:off x="2771800" y="5169386"/>
            <a:ext cx="3456384" cy="707886"/>
          </a:xfrm>
          <a:prstGeom prst="rect">
            <a:avLst/>
          </a:prstGeom>
          <a:noFill/>
        </p:spPr>
        <p:txBody>
          <a:bodyPr wrap="square">
            <a:spAutoFit/>
          </a:bodyPr>
          <a:lstStyle/>
          <a:p>
            <a:pPr algn="ctr">
              <a:defRPr/>
            </a:pPr>
            <a:r>
              <a:rPr lang="en-US" altLang="zh-HK"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3.67 (to 2 </a:t>
            </a:r>
            <a:r>
              <a:rPr lang="en-US" altLang="zh-HK" sz="2000" dirty="0" err="1">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d.p.</a:t>
            </a:r>
            <a:r>
              <a:rPr lang="en-US" altLang="zh-HK"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p>
          <a:p>
            <a:pPr algn="ctr">
              <a:defRPr/>
            </a:pPr>
            <a:r>
              <a:rPr lang="en-US" altLang="zh-HK"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(negative sign neglected)</a:t>
            </a:r>
            <a:endParaRPr lang="zh-HK" altLang="en-US"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bwMode="auto">
          <a:xfrm>
            <a:off x="6012160" y="5373216"/>
            <a:ext cx="2736304" cy="400110"/>
          </a:xfrm>
          <a:prstGeom prst="rect">
            <a:avLst/>
          </a:prstGeom>
          <a:noFill/>
        </p:spPr>
        <p:txBody>
          <a:bodyPr wrap="square">
            <a:spAutoFit/>
          </a:bodyPr>
          <a:lstStyle/>
          <a:p>
            <a:pPr algn="ctr">
              <a:defRPr/>
            </a:pPr>
            <a:r>
              <a:rPr lang="en-US" altLang="zh-HK"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Elastic demand</a:t>
            </a:r>
            <a:endParaRPr lang="zh-HK" altLang="en-US"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0" name="矩形 69"/>
          <p:cNvSpPr/>
          <p:nvPr/>
        </p:nvSpPr>
        <p:spPr>
          <a:xfrm>
            <a:off x="2123728" y="3666510"/>
            <a:ext cx="2382579" cy="338554"/>
          </a:xfrm>
          <a:prstGeom prst="rect">
            <a:avLst/>
          </a:prstGeom>
        </p:spPr>
        <p:txBody>
          <a:bodyPr wrap="square">
            <a:spAutoFit/>
          </a:bodyPr>
          <a:lstStyle/>
          <a:p>
            <a:r>
              <a:rPr lang="en-US" altLang="zh-HK" sz="1600" b="1" i="1" dirty="0"/>
              <a:t>Fig. 5.12	</a:t>
            </a:r>
            <a:r>
              <a:rPr lang="en-US" altLang="zh-HK" sz="1600" b="1" dirty="0"/>
              <a:t>(reproduced)</a:t>
            </a:r>
          </a:p>
        </p:txBody>
      </p:sp>
      <p:grpSp>
        <p:nvGrpSpPr>
          <p:cNvPr id="122" name="群組 121"/>
          <p:cNvGrpSpPr/>
          <p:nvPr/>
        </p:nvGrpSpPr>
        <p:grpSpPr>
          <a:xfrm>
            <a:off x="4510287" y="1701725"/>
            <a:ext cx="1766887" cy="522287"/>
            <a:chOff x="4510287" y="3861965"/>
            <a:chExt cx="1766887" cy="522287"/>
          </a:xfrm>
        </p:grpSpPr>
        <p:sp>
          <p:nvSpPr>
            <p:cNvPr id="123" name="文字方塊 122"/>
            <p:cNvSpPr txBox="1"/>
            <p:nvPr/>
          </p:nvSpPr>
          <p:spPr bwMode="auto">
            <a:xfrm>
              <a:off x="5331024" y="386196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&gt; 1</a:t>
              </a:r>
              <a:endParaRPr lang="zh-HK" altLang="en-US" baseline="-25000" dirty="0"/>
            </a:p>
          </p:txBody>
        </p:sp>
        <p:sp>
          <p:nvSpPr>
            <p:cNvPr id="124" name="左大括弧 123"/>
            <p:cNvSpPr/>
            <p:nvPr/>
          </p:nvSpPr>
          <p:spPr bwMode="auto">
            <a:xfrm rot="7671920">
              <a:off x="5125443" y="3510333"/>
              <a:ext cx="258763" cy="1489075"/>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grpSp>
        <p:nvGrpSpPr>
          <p:cNvPr id="125" name="群組 6"/>
          <p:cNvGrpSpPr>
            <a:grpSpLocks/>
          </p:cNvGrpSpPr>
          <p:nvPr/>
        </p:nvGrpSpPr>
        <p:grpSpPr bwMode="auto">
          <a:xfrm>
            <a:off x="3995936" y="1187375"/>
            <a:ext cx="5011241" cy="3033713"/>
            <a:chOff x="1147021" y="3247428"/>
            <a:chExt cx="5012282" cy="3033731"/>
          </a:xfrm>
        </p:grpSpPr>
        <p:cxnSp>
          <p:nvCxnSpPr>
            <p:cNvPr id="126" name="直線接點 125"/>
            <p:cNvCxnSpPr/>
            <p:nvPr/>
          </p:nvCxnSpPr>
          <p:spPr>
            <a:xfrm>
              <a:off x="1658303" y="3831631"/>
              <a:ext cx="2578636" cy="201772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27" name="群組 68"/>
            <p:cNvGrpSpPr>
              <a:grpSpLocks/>
            </p:cNvGrpSpPr>
            <p:nvPr/>
          </p:nvGrpSpPr>
          <p:grpSpPr bwMode="auto">
            <a:xfrm>
              <a:off x="1147021" y="3247428"/>
              <a:ext cx="5012282" cy="3033731"/>
              <a:chOff x="686638" y="1862334"/>
              <a:chExt cx="5012282" cy="3033731"/>
            </a:xfrm>
          </p:grpSpPr>
          <p:grpSp>
            <p:nvGrpSpPr>
              <p:cNvPr id="128" name="群組 6"/>
              <p:cNvGrpSpPr>
                <a:grpSpLocks/>
              </p:cNvGrpSpPr>
              <p:nvPr/>
            </p:nvGrpSpPr>
            <p:grpSpPr bwMode="auto">
              <a:xfrm>
                <a:off x="686638" y="1862334"/>
                <a:ext cx="5012282" cy="3033731"/>
                <a:chOff x="2607516" y="2837921"/>
                <a:chExt cx="5011363" cy="3033001"/>
              </a:xfrm>
            </p:grpSpPr>
            <p:grpSp>
              <p:nvGrpSpPr>
                <p:cNvPr id="141" name="群組 1"/>
                <p:cNvGrpSpPr>
                  <a:grpSpLocks/>
                </p:cNvGrpSpPr>
                <p:nvPr/>
              </p:nvGrpSpPr>
              <p:grpSpPr bwMode="auto">
                <a:xfrm>
                  <a:off x="2607516" y="2837921"/>
                  <a:ext cx="3986310" cy="3033001"/>
                  <a:chOff x="2607516" y="2837921"/>
                  <a:chExt cx="3986310" cy="3033001"/>
                </a:xfrm>
              </p:grpSpPr>
              <p:cxnSp>
                <p:nvCxnSpPr>
                  <p:cNvPr id="143" name="直線接點 142"/>
                  <p:cNvCxnSpPr/>
                  <p:nvPr/>
                </p:nvCxnSpPr>
                <p:spPr bwMode="auto">
                  <a:xfrm>
                    <a:off x="3118704" y="3198199"/>
                    <a:ext cx="4762" cy="224895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4" name="直線接點 143"/>
                  <p:cNvCxnSpPr/>
                  <p:nvPr/>
                </p:nvCxnSpPr>
                <p:spPr bwMode="auto">
                  <a:xfrm flipH="1">
                    <a:off x="3123466" y="5439223"/>
                    <a:ext cx="30337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文字方塊 144"/>
                  <p:cNvSpPr txBox="1"/>
                  <p:nvPr/>
                </p:nvSpPr>
                <p:spPr bwMode="auto">
                  <a:xfrm>
                    <a:off x="2880573" y="5290033"/>
                    <a:ext cx="527063" cy="369800"/>
                  </a:xfrm>
                  <a:prstGeom prst="rect">
                    <a:avLst/>
                  </a:prstGeom>
                  <a:noFill/>
                </p:spPr>
                <p:txBody>
                  <a:bodyPr>
                    <a:spAutoFit/>
                  </a:bodyPr>
                  <a:lstStyle/>
                  <a:p>
                    <a:pPr>
                      <a:defRPr/>
                    </a:pPr>
                    <a:r>
                      <a:rPr lang="en-US" altLang="zh-HK" dirty="0"/>
                      <a:t>0</a:t>
                    </a:r>
                    <a:endParaRPr lang="zh-HK" altLang="en-US" dirty="0"/>
                  </a:p>
                </p:txBody>
              </p:sp>
              <p:sp>
                <p:nvSpPr>
                  <p:cNvPr id="146" name="文字方塊 145"/>
                  <p:cNvSpPr txBox="1"/>
                  <p:nvPr/>
                </p:nvSpPr>
                <p:spPr bwMode="auto">
                  <a:xfrm>
                    <a:off x="6141378" y="5218612"/>
                    <a:ext cx="452448" cy="369801"/>
                  </a:xfrm>
                  <a:prstGeom prst="rect">
                    <a:avLst/>
                  </a:prstGeom>
                  <a:noFill/>
                </p:spPr>
                <p:txBody>
                  <a:bodyPr>
                    <a:spAutoFit/>
                  </a:bodyPr>
                  <a:lstStyle/>
                  <a:p>
                    <a:pPr>
                      <a:defRPr/>
                    </a:pPr>
                    <a:r>
                      <a:rPr lang="en-US" altLang="zh-HK" dirty="0"/>
                      <a:t>Q</a:t>
                    </a:r>
                    <a:endParaRPr lang="zh-HK" altLang="en-US" dirty="0"/>
                  </a:p>
                </p:txBody>
              </p:sp>
              <p:sp>
                <p:nvSpPr>
                  <p:cNvPr id="147" name="文字方塊 146"/>
                  <p:cNvSpPr txBox="1"/>
                  <p:nvPr/>
                </p:nvSpPr>
                <p:spPr bwMode="auto">
                  <a:xfrm>
                    <a:off x="2607516" y="2837921"/>
                    <a:ext cx="2181278" cy="368214"/>
                  </a:xfrm>
                  <a:prstGeom prst="rect">
                    <a:avLst/>
                  </a:prstGeom>
                  <a:noFill/>
                </p:spPr>
                <p:txBody>
                  <a:bodyPr>
                    <a:spAutoFit/>
                  </a:bodyPr>
                  <a:lstStyle/>
                  <a:p>
                    <a:pPr>
                      <a:defRPr/>
                    </a:pPr>
                    <a:r>
                      <a:rPr lang="en-US" altLang="zh-HK" dirty="0"/>
                      <a:t>P ($ / unit)</a:t>
                    </a:r>
                    <a:endParaRPr lang="zh-HK" altLang="en-US" dirty="0"/>
                  </a:p>
                </p:txBody>
              </p:sp>
              <p:cxnSp>
                <p:nvCxnSpPr>
                  <p:cNvPr id="148" name="直線接點 147"/>
                  <p:cNvCxnSpPr/>
                  <p:nvPr/>
                </p:nvCxnSpPr>
                <p:spPr bwMode="auto">
                  <a:xfrm flipH="1">
                    <a:off x="3047264" y="4277446"/>
                    <a:ext cx="7144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9" name="直線接點 148"/>
                  <p:cNvCxnSpPr/>
                  <p:nvPr/>
                </p:nvCxnSpPr>
                <p:spPr bwMode="auto">
                  <a:xfrm flipH="1">
                    <a:off x="3050439" y="3988589"/>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0" name="文字方塊 149"/>
                  <p:cNvSpPr txBox="1"/>
                  <p:nvPr/>
                </p:nvSpPr>
                <p:spPr bwMode="auto">
                  <a:xfrm>
                    <a:off x="2788496" y="3777500"/>
                    <a:ext cx="390535" cy="368214"/>
                  </a:xfrm>
                  <a:prstGeom prst="rect">
                    <a:avLst/>
                  </a:prstGeom>
                  <a:noFill/>
                </p:spPr>
                <p:txBody>
                  <a:bodyPr>
                    <a:spAutoFit/>
                  </a:bodyPr>
                  <a:lstStyle/>
                  <a:p>
                    <a:pPr>
                      <a:defRPr/>
                    </a:pPr>
                    <a:r>
                      <a:rPr lang="en-US" altLang="zh-HK" dirty="0"/>
                      <a:t>5</a:t>
                    </a:r>
                    <a:endParaRPr lang="zh-HK" altLang="en-US" dirty="0"/>
                  </a:p>
                </p:txBody>
              </p:sp>
              <p:sp>
                <p:nvSpPr>
                  <p:cNvPr id="151" name="文字方塊 150"/>
                  <p:cNvSpPr txBox="1"/>
                  <p:nvPr/>
                </p:nvSpPr>
                <p:spPr bwMode="auto">
                  <a:xfrm>
                    <a:off x="2788496" y="3485469"/>
                    <a:ext cx="390535" cy="369801"/>
                  </a:xfrm>
                  <a:prstGeom prst="rect">
                    <a:avLst/>
                  </a:prstGeom>
                  <a:noFill/>
                </p:spPr>
                <p:txBody>
                  <a:bodyPr>
                    <a:spAutoFit/>
                  </a:bodyPr>
                  <a:lstStyle/>
                  <a:p>
                    <a:pPr>
                      <a:defRPr/>
                    </a:pPr>
                    <a:r>
                      <a:rPr lang="en-US" altLang="zh-HK" dirty="0"/>
                      <a:t>6</a:t>
                    </a:r>
                    <a:endParaRPr lang="zh-HK" altLang="en-US" dirty="0"/>
                  </a:p>
                </p:txBody>
              </p:sp>
              <p:cxnSp>
                <p:nvCxnSpPr>
                  <p:cNvPr id="152" name="直線接點 151"/>
                  <p:cNvCxnSpPr/>
                  <p:nvPr/>
                </p:nvCxnSpPr>
                <p:spPr bwMode="auto">
                  <a:xfrm flipH="1">
                    <a:off x="3452087"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3" name="文字方塊 152"/>
                  <p:cNvSpPr txBox="1"/>
                  <p:nvPr/>
                </p:nvSpPr>
                <p:spPr bwMode="auto">
                  <a:xfrm>
                    <a:off x="4385560" y="5491598"/>
                    <a:ext cx="403235" cy="369801"/>
                  </a:xfrm>
                  <a:prstGeom prst="rect">
                    <a:avLst/>
                  </a:prstGeom>
                  <a:noFill/>
                </p:spPr>
                <p:txBody>
                  <a:bodyPr>
                    <a:spAutoFit/>
                  </a:bodyPr>
                  <a:lstStyle/>
                  <a:p>
                    <a:pPr>
                      <a:defRPr/>
                    </a:pPr>
                    <a:r>
                      <a:rPr lang="en-US" altLang="zh-HK" dirty="0"/>
                      <a:t>8</a:t>
                    </a:r>
                    <a:endParaRPr lang="zh-HK" altLang="en-US" baseline="-25000" dirty="0"/>
                  </a:p>
                </p:txBody>
              </p:sp>
              <p:sp>
                <p:nvSpPr>
                  <p:cNvPr id="154" name="文字方塊 153"/>
                  <p:cNvSpPr txBox="1"/>
                  <p:nvPr/>
                </p:nvSpPr>
                <p:spPr bwMode="auto">
                  <a:xfrm>
                    <a:off x="3299683" y="5497947"/>
                    <a:ext cx="412760" cy="369801"/>
                  </a:xfrm>
                  <a:prstGeom prst="rect">
                    <a:avLst/>
                  </a:prstGeom>
                  <a:noFill/>
                </p:spPr>
                <p:txBody>
                  <a:bodyPr>
                    <a:spAutoFit/>
                  </a:bodyPr>
                  <a:lstStyle/>
                  <a:p>
                    <a:pPr>
                      <a:defRPr/>
                    </a:pPr>
                    <a:r>
                      <a:rPr lang="en-US" altLang="zh-HK" dirty="0"/>
                      <a:t>2</a:t>
                    </a:r>
                    <a:endParaRPr lang="zh-HK" altLang="en-US" baseline="-25000" dirty="0"/>
                  </a:p>
                </p:txBody>
              </p:sp>
              <p:sp>
                <p:nvSpPr>
                  <p:cNvPr id="155" name="文字方塊 154"/>
                  <p:cNvSpPr txBox="1"/>
                  <p:nvPr/>
                </p:nvSpPr>
                <p:spPr bwMode="auto">
                  <a:xfrm>
                    <a:off x="5746080" y="5093230"/>
                    <a:ext cx="452449" cy="369245"/>
                  </a:xfrm>
                  <a:prstGeom prst="rect">
                    <a:avLst/>
                  </a:prstGeom>
                  <a:noFill/>
                </p:spPr>
                <p:txBody>
                  <a:bodyPr>
                    <a:spAutoFit/>
                  </a:bodyPr>
                  <a:lstStyle/>
                  <a:p>
                    <a:pPr>
                      <a:defRPr/>
                    </a:pPr>
                    <a:r>
                      <a:rPr lang="en-US" altLang="zh-HK" dirty="0"/>
                      <a:t>D</a:t>
                    </a:r>
                    <a:endParaRPr lang="zh-HK" altLang="en-US" dirty="0"/>
                  </a:p>
                </p:txBody>
              </p:sp>
              <p:cxnSp>
                <p:nvCxnSpPr>
                  <p:cNvPr id="156" name="直線接點 155"/>
                  <p:cNvCxnSpPr/>
                  <p:nvPr/>
                </p:nvCxnSpPr>
                <p:spPr bwMode="auto">
                  <a:xfrm flipH="1">
                    <a:off x="3812458"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7" name="直線接點 156"/>
                  <p:cNvCxnSpPr/>
                  <p:nvPr/>
                </p:nvCxnSpPr>
                <p:spPr bwMode="auto">
                  <a:xfrm flipH="1">
                    <a:off x="4187117"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8" name="直線接點 157"/>
                  <p:cNvCxnSpPr/>
                  <p:nvPr/>
                </p:nvCxnSpPr>
                <p:spPr bwMode="auto">
                  <a:xfrm flipH="1">
                    <a:off x="4545901"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9" name="直線接點 158"/>
                  <p:cNvCxnSpPr/>
                  <p:nvPr/>
                </p:nvCxnSpPr>
                <p:spPr bwMode="auto">
                  <a:xfrm flipH="1">
                    <a:off x="4920560"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bwMode="auto">
                  <a:xfrm flipH="1">
                    <a:off x="5293632"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1" name="文字方塊 160"/>
                  <p:cNvSpPr txBox="1"/>
                  <p:nvPr/>
                </p:nvSpPr>
                <p:spPr bwMode="auto">
                  <a:xfrm>
                    <a:off x="3650529" y="5501121"/>
                    <a:ext cx="412760" cy="369801"/>
                  </a:xfrm>
                  <a:prstGeom prst="rect">
                    <a:avLst/>
                  </a:prstGeom>
                  <a:noFill/>
                </p:spPr>
                <p:txBody>
                  <a:bodyPr>
                    <a:spAutoFit/>
                  </a:bodyPr>
                  <a:lstStyle/>
                  <a:p>
                    <a:pPr>
                      <a:defRPr/>
                    </a:pPr>
                    <a:r>
                      <a:rPr lang="en-US" altLang="zh-HK" dirty="0"/>
                      <a:t>4</a:t>
                    </a:r>
                    <a:endParaRPr lang="zh-HK" altLang="en-US" baseline="-25000" dirty="0"/>
                  </a:p>
                </p:txBody>
              </p:sp>
              <p:sp>
                <p:nvSpPr>
                  <p:cNvPr id="162" name="文字方塊 161"/>
                  <p:cNvSpPr txBox="1"/>
                  <p:nvPr/>
                </p:nvSpPr>
                <p:spPr bwMode="auto">
                  <a:xfrm>
                    <a:off x="4034713" y="5501121"/>
                    <a:ext cx="412760" cy="369801"/>
                  </a:xfrm>
                  <a:prstGeom prst="rect">
                    <a:avLst/>
                  </a:prstGeom>
                  <a:noFill/>
                </p:spPr>
                <p:txBody>
                  <a:bodyPr>
                    <a:spAutoFit/>
                  </a:bodyPr>
                  <a:lstStyle/>
                  <a:p>
                    <a:pPr>
                      <a:defRPr/>
                    </a:pPr>
                    <a:r>
                      <a:rPr lang="en-US" altLang="zh-HK" dirty="0"/>
                      <a:t>6 </a:t>
                    </a:r>
                    <a:endParaRPr lang="zh-HK" altLang="en-US" baseline="-25000" dirty="0"/>
                  </a:p>
                </p:txBody>
              </p:sp>
              <p:sp>
                <p:nvSpPr>
                  <p:cNvPr id="163" name="文字方塊 162"/>
                  <p:cNvSpPr txBox="1"/>
                  <p:nvPr/>
                </p:nvSpPr>
                <p:spPr bwMode="auto">
                  <a:xfrm>
                    <a:off x="4718943" y="5491598"/>
                    <a:ext cx="536588" cy="368214"/>
                  </a:xfrm>
                  <a:prstGeom prst="rect">
                    <a:avLst/>
                  </a:prstGeom>
                  <a:noFill/>
                </p:spPr>
                <p:txBody>
                  <a:bodyPr>
                    <a:spAutoFit/>
                  </a:bodyPr>
                  <a:lstStyle/>
                  <a:p>
                    <a:pPr>
                      <a:defRPr/>
                    </a:pPr>
                    <a:r>
                      <a:rPr lang="en-US" altLang="zh-HK" dirty="0"/>
                      <a:t>10</a:t>
                    </a:r>
                    <a:endParaRPr lang="zh-HK" altLang="en-US" baseline="-25000" dirty="0"/>
                  </a:p>
                </p:txBody>
              </p:sp>
              <p:sp>
                <p:nvSpPr>
                  <p:cNvPr id="164" name="文字方塊 163"/>
                  <p:cNvSpPr txBox="1"/>
                  <p:nvPr/>
                </p:nvSpPr>
                <p:spPr bwMode="auto">
                  <a:xfrm>
                    <a:off x="5093602" y="5491747"/>
                    <a:ext cx="538175" cy="369800"/>
                  </a:xfrm>
                  <a:prstGeom prst="rect">
                    <a:avLst/>
                  </a:prstGeom>
                  <a:noFill/>
                </p:spPr>
                <p:txBody>
                  <a:bodyPr>
                    <a:spAutoFit/>
                  </a:bodyPr>
                  <a:lstStyle/>
                  <a:p>
                    <a:pPr>
                      <a:defRPr/>
                    </a:pPr>
                    <a:r>
                      <a:rPr lang="en-US" altLang="zh-HK" dirty="0"/>
                      <a:t>12</a:t>
                    </a:r>
                    <a:endParaRPr lang="zh-HK" altLang="en-US" baseline="-25000" dirty="0"/>
                  </a:p>
                </p:txBody>
              </p:sp>
              <p:sp>
                <p:nvSpPr>
                  <p:cNvPr id="165" name="文字方塊 164"/>
                  <p:cNvSpPr txBox="1"/>
                  <p:nvPr/>
                </p:nvSpPr>
                <p:spPr bwMode="auto">
                  <a:xfrm>
                    <a:off x="5463498" y="5490011"/>
                    <a:ext cx="538176" cy="369800"/>
                  </a:xfrm>
                  <a:prstGeom prst="rect">
                    <a:avLst/>
                  </a:prstGeom>
                  <a:noFill/>
                </p:spPr>
                <p:txBody>
                  <a:bodyPr>
                    <a:spAutoFit/>
                  </a:bodyPr>
                  <a:lstStyle/>
                  <a:p>
                    <a:pPr>
                      <a:defRPr/>
                    </a:pPr>
                    <a:r>
                      <a:rPr lang="en-US" altLang="zh-HK" dirty="0"/>
                      <a:t>14</a:t>
                    </a:r>
                    <a:endParaRPr lang="zh-HK" altLang="en-US" baseline="-25000" dirty="0"/>
                  </a:p>
                </p:txBody>
              </p:sp>
              <p:cxnSp>
                <p:nvCxnSpPr>
                  <p:cNvPr id="166" name="直線接點 165"/>
                  <p:cNvCxnSpPr/>
                  <p:nvPr/>
                </p:nvCxnSpPr>
                <p:spPr bwMode="auto">
                  <a:xfrm flipH="1">
                    <a:off x="3040914" y="3701318"/>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7" name="直線接點 166"/>
                  <p:cNvCxnSpPr/>
                  <p:nvPr/>
                </p:nvCxnSpPr>
                <p:spPr bwMode="auto">
                  <a:xfrm flipH="1">
                    <a:off x="3048852" y="4564716"/>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8" name="直線接點 167"/>
                  <p:cNvCxnSpPr/>
                  <p:nvPr/>
                </p:nvCxnSpPr>
                <p:spPr bwMode="auto">
                  <a:xfrm flipH="1">
                    <a:off x="3055202" y="4859921"/>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9" name="直線接點 168"/>
                  <p:cNvCxnSpPr/>
                  <p:nvPr/>
                </p:nvCxnSpPr>
                <p:spPr bwMode="auto">
                  <a:xfrm flipH="1">
                    <a:off x="3055202" y="5140843"/>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0" name="文字方塊 169"/>
                  <p:cNvSpPr txBox="1"/>
                  <p:nvPr/>
                </p:nvSpPr>
                <p:spPr bwMode="auto">
                  <a:xfrm>
                    <a:off x="2788496" y="4061597"/>
                    <a:ext cx="390535" cy="368214"/>
                  </a:xfrm>
                  <a:prstGeom prst="rect">
                    <a:avLst/>
                  </a:prstGeom>
                  <a:noFill/>
                </p:spPr>
                <p:txBody>
                  <a:bodyPr>
                    <a:spAutoFit/>
                  </a:bodyPr>
                  <a:lstStyle/>
                  <a:p>
                    <a:pPr>
                      <a:defRPr/>
                    </a:pPr>
                    <a:r>
                      <a:rPr lang="en-US" altLang="zh-HK" dirty="0"/>
                      <a:t>4</a:t>
                    </a:r>
                    <a:endParaRPr lang="zh-HK" altLang="en-US" dirty="0"/>
                  </a:p>
                </p:txBody>
              </p:sp>
              <p:sp>
                <p:nvSpPr>
                  <p:cNvPr id="171" name="文字方塊 170"/>
                  <p:cNvSpPr txBox="1"/>
                  <p:nvPr/>
                </p:nvSpPr>
                <p:spPr bwMode="auto">
                  <a:xfrm>
                    <a:off x="2788496" y="4339343"/>
                    <a:ext cx="390535" cy="369801"/>
                  </a:xfrm>
                  <a:prstGeom prst="rect">
                    <a:avLst/>
                  </a:prstGeom>
                  <a:noFill/>
                </p:spPr>
                <p:txBody>
                  <a:bodyPr>
                    <a:spAutoFit/>
                  </a:bodyPr>
                  <a:lstStyle/>
                  <a:p>
                    <a:pPr>
                      <a:defRPr/>
                    </a:pPr>
                    <a:r>
                      <a:rPr lang="en-US" altLang="zh-HK" dirty="0"/>
                      <a:t>3</a:t>
                    </a:r>
                    <a:endParaRPr lang="zh-HK" altLang="en-US" dirty="0"/>
                  </a:p>
                </p:txBody>
              </p:sp>
              <p:sp>
                <p:nvSpPr>
                  <p:cNvPr id="172" name="文字方塊 171"/>
                  <p:cNvSpPr txBox="1"/>
                  <p:nvPr/>
                </p:nvSpPr>
                <p:spPr bwMode="auto">
                  <a:xfrm>
                    <a:off x="2788496" y="4644072"/>
                    <a:ext cx="390535" cy="369801"/>
                  </a:xfrm>
                  <a:prstGeom prst="rect">
                    <a:avLst/>
                  </a:prstGeom>
                  <a:noFill/>
                </p:spPr>
                <p:txBody>
                  <a:bodyPr>
                    <a:spAutoFit/>
                  </a:bodyPr>
                  <a:lstStyle/>
                  <a:p>
                    <a:pPr>
                      <a:defRPr/>
                    </a:pPr>
                    <a:r>
                      <a:rPr lang="en-US" altLang="zh-HK" dirty="0"/>
                      <a:t>2</a:t>
                    </a:r>
                    <a:endParaRPr lang="zh-HK" altLang="en-US" dirty="0"/>
                  </a:p>
                </p:txBody>
              </p:sp>
              <p:sp>
                <p:nvSpPr>
                  <p:cNvPr id="173" name="文字方塊 172"/>
                  <p:cNvSpPr txBox="1"/>
                  <p:nvPr/>
                </p:nvSpPr>
                <p:spPr bwMode="auto">
                  <a:xfrm>
                    <a:off x="2788496" y="4956737"/>
                    <a:ext cx="390535" cy="369800"/>
                  </a:xfrm>
                  <a:prstGeom prst="rect">
                    <a:avLst/>
                  </a:prstGeom>
                  <a:noFill/>
                </p:spPr>
                <p:txBody>
                  <a:bodyPr>
                    <a:spAutoFit/>
                  </a:bodyPr>
                  <a:lstStyle/>
                  <a:p>
                    <a:pPr>
                      <a:defRPr/>
                    </a:pPr>
                    <a:r>
                      <a:rPr lang="en-US" altLang="zh-HK" dirty="0"/>
                      <a:t>1</a:t>
                    </a:r>
                    <a:endParaRPr lang="zh-HK" altLang="en-US" dirty="0"/>
                  </a:p>
                </p:txBody>
              </p:sp>
              <p:sp>
                <p:nvSpPr>
                  <p:cNvPr id="174" name="文字方塊 173"/>
                  <p:cNvSpPr txBox="1"/>
                  <p:nvPr/>
                </p:nvSpPr>
                <p:spPr bwMode="auto">
                  <a:xfrm>
                    <a:off x="2794846" y="3204548"/>
                    <a:ext cx="388946" cy="369800"/>
                  </a:xfrm>
                  <a:prstGeom prst="rect">
                    <a:avLst/>
                  </a:prstGeom>
                  <a:noFill/>
                </p:spPr>
                <p:txBody>
                  <a:bodyPr>
                    <a:spAutoFit/>
                  </a:bodyPr>
                  <a:lstStyle/>
                  <a:p>
                    <a:pPr>
                      <a:defRPr/>
                    </a:pPr>
                    <a:r>
                      <a:rPr lang="en-US" altLang="zh-HK" dirty="0"/>
                      <a:t>7</a:t>
                    </a:r>
                    <a:endParaRPr lang="zh-HK" altLang="en-US" dirty="0"/>
                  </a:p>
                </p:txBody>
              </p:sp>
              <p:cxnSp>
                <p:nvCxnSpPr>
                  <p:cNvPr id="175" name="直線接點 174"/>
                  <p:cNvCxnSpPr/>
                  <p:nvPr/>
                </p:nvCxnSpPr>
                <p:spPr bwMode="auto">
                  <a:xfrm flipH="1">
                    <a:off x="3048852" y="3434681"/>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42" name="文字方塊 141"/>
                <p:cNvSpPr txBox="1"/>
                <p:nvPr/>
              </p:nvSpPr>
              <p:spPr bwMode="auto">
                <a:xfrm>
                  <a:off x="5912772" y="5475727"/>
                  <a:ext cx="1706107" cy="369801"/>
                </a:xfrm>
                <a:prstGeom prst="rect">
                  <a:avLst/>
                </a:prstGeom>
                <a:noFill/>
              </p:spPr>
              <p:txBody>
                <a:bodyPr wrap="square">
                  <a:spAutoFit/>
                </a:bodyPr>
                <a:lstStyle/>
                <a:p>
                  <a:pPr marL="87313" indent="-87313">
                    <a:defRPr/>
                  </a:pPr>
                  <a:r>
                    <a:rPr lang="en-US" altLang="zh-HK" dirty="0"/>
                    <a:t> (units / period) </a:t>
                  </a:r>
                  <a:endParaRPr lang="zh-HK" altLang="en-US" dirty="0"/>
                </a:p>
              </p:txBody>
            </p:sp>
          </p:grpSp>
          <p:cxnSp>
            <p:nvCxnSpPr>
              <p:cNvPr id="129" name="直線接點 128"/>
              <p:cNvCxnSpPr/>
              <p:nvPr/>
            </p:nvCxnSpPr>
            <p:spPr>
              <a:xfrm>
                <a:off x="1531365" y="2741813"/>
                <a:ext cx="0" cy="17303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直線接點 129"/>
              <p:cNvCxnSpPr/>
              <p:nvPr/>
            </p:nvCxnSpPr>
            <p:spPr>
              <a:xfrm flipV="1">
                <a:off x="1205859" y="3589543"/>
                <a:ext cx="14338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直線接點 130"/>
              <p:cNvCxnSpPr/>
              <p:nvPr/>
            </p:nvCxnSpPr>
            <p:spPr>
              <a:xfrm>
                <a:off x="1199508" y="3878470"/>
                <a:ext cx="18021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直線接點 131"/>
              <p:cNvCxnSpPr/>
              <p:nvPr/>
            </p:nvCxnSpPr>
            <p:spPr>
              <a:xfrm>
                <a:off x="1205859" y="4165810"/>
                <a:ext cx="2165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3" name="直線接點 132"/>
              <p:cNvCxnSpPr/>
              <p:nvPr/>
            </p:nvCxnSpPr>
            <p:spPr>
              <a:xfrm>
                <a:off x="1185218" y="2725938"/>
                <a:ext cx="34614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線接點 133"/>
              <p:cNvCxnSpPr/>
              <p:nvPr/>
            </p:nvCxnSpPr>
            <p:spPr>
              <a:xfrm>
                <a:off x="1185218" y="3013278"/>
                <a:ext cx="70975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接點 134"/>
              <p:cNvCxnSpPr/>
              <p:nvPr/>
            </p:nvCxnSpPr>
            <p:spPr>
              <a:xfrm flipV="1">
                <a:off x="1185218" y="3302205"/>
                <a:ext cx="10781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線接點 135"/>
              <p:cNvCxnSpPr/>
              <p:nvPr/>
            </p:nvCxnSpPr>
            <p:spPr>
              <a:xfrm>
                <a:off x="1894977" y="2991053"/>
                <a:ext cx="0" cy="14732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直線接點 136"/>
              <p:cNvCxnSpPr/>
              <p:nvPr/>
            </p:nvCxnSpPr>
            <p:spPr>
              <a:xfrm>
                <a:off x="2263354" y="3319667"/>
                <a:ext cx="0" cy="114935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直線接點 137"/>
              <p:cNvCxnSpPr/>
              <p:nvPr/>
            </p:nvCxnSpPr>
            <p:spPr>
              <a:xfrm>
                <a:off x="2633318" y="3591131"/>
                <a:ext cx="0" cy="8636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9" name="直線接點 138"/>
              <p:cNvCxnSpPr/>
              <p:nvPr/>
            </p:nvCxnSpPr>
            <p:spPr>
              <a:xfrm>
                <a:off x="3001695" y="3907045"/>
                <a:ext cx="0" cy="5651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0" name="直線接點 139"/>
              <p:cNvCxnSpPr/>
              <p:nvPr/>
            </p:nvCxnSpPr>
            <p:spPr>
              <a:xfrm>
                <a:off x="3371659" y="4189622"/>
                <a:ext cx="0" cy="2809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76" name="群組 175"/>
          <p:cNvGrpSpPr/>
          <p:nvPr/>
        </p:nvGrpSpPr>
        <p:grpSpPr>
          <a:xfrm>
            <a:off x="5880299" y="1931913"/>
            <a:ext cx="1339850" cy="722312"/>
            <a:chOff x="5880299" y="4092153"/>
            <a:chExt cx="1339850" cy="722312"/>
          </a:xfrm>
        </p:grpSpPr>
        <p:sp>
          <p:nvSpPr>
            <p:cNvPr id="177" name="文字方塊 176"/>
            <p:cNvSpPr txBox="1"/>
            <p:nvPr/>
          </p:nvSpPr>
          <p:spPr bwMode="auto">
            <a:xfrm>
              <a:off x="5981899" y="4092153"/>
              <a:ext cx="1238250" cy="646112"/>
            </a:xfrm>
            <a:prstGeom prst="rect">
              <a:avLst/>
            </a:prstGeom>
            <a:noFill/>
          </p:spPr>
          <p:txBody>
            <a:bodyPr>
              <a:spAutoFit/>
            </a:bodyPr>
            <a:lstStyle/>
            <a:p>
              <a:pPr algn="ctr">
                <a:defRPr/>
              </a:pPr>
              <a:r>
                <a:rPr lang="en-US" altLang="zh-HK" dirty="0"/>
                <a:t>Mid-point</a:t>
              </a:r>
            </a:p>
            <a:p>
              <a:pPr algn="ctr">
                <a:defRPr/>
              </a:pPr>
              <a:r>
                <a:rPr lang="en-US" altLang="zh-HK" dirty="0"/>
                <a:t>E</a:t>
              </a:r>
              <a:r>
                <a:rPr lang="en-US" altLang="zh-HK" baseline="-25000" dirty="0"/>
                <a:t>d</a:t>
              </a:r>
              <a:r>
                <a:rPr lang="en-US" altLang="zh-HK" dirty="0"/>
                <a:t> = 1</a:t>
              </a:r>
              <a:endParaRPr lang="zh-HK" altLang="en-US" baseline="-25000" dirty="0"/>
            </a:p>
          </p:txBody>
        </p:sp>
        <p:cxnSp>
          <p:nvCxnSpPr>
            <p:cNvPr id="178" name="直線單箭頭接點 177"/>
            <p:cNvCxnSpPr/>
            <p:nvPr/>
          </p:nvCxnSpPr>
          <p:spPr bwMode="auto">
            <a:xfrm flipH="1">
              <a:off x="5880299" y="4476328"/>
              <a:ext cx="296863" cy="33813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79" name="群組 178"/>
          <p:cNvGrpSpPr/>
          <p:nvPr/>
        </p:nvGrpSpPr>
        <p:grpSpPr>
          <a:xfrm>
            <a:off x="5796162" y="2800275"/>
            <a:ext cx="1804986" cy="471488"/>
            <a:chOff x="5796162" y="4960515"/>
            <a:chExt cx="1804986" cy="471488"/>
          </a:xfrm>
        </p:grpSpPr>
        <p:sp>
          <p:nvSpPr>
            <p:cNvPr id="180" name="文字方塊 179"/>
            <p:cNvSpPr txBox="1"/>
            <p:nvPr/>
          </p:nvSpPr>
          <p:spPr bwMode="auto">
            <a:xfrm>
              <a:off x="6654998" y="496051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&lt; 1</a:t>
              </a:r>
              <a:endParaRPr lang="zh-HK" altLang="en-US" baseline="-25000" dirty="0"/>
            </a:p>
          </p:txBody>
        </p:sp>
        <p:sp>
          <p:nvSpPr>
            <p:cNvPr id="181" name="左大括弧 180"/>
            <p:cNvSpPr/>
            <p:nvPr/>
          </p:nvSpPr>
          <p:spPr bwMode="auto">
            <a:xfrm rot="7671920">
              <a:off x="6447831" y="4521571"/>
              <a:ext cx="258763" cy="1562101"/>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sp>
        <p:nvSpPr>
          <p:cNvPr id="182" name="橢圓 181"/>
          <p:cNvSpPr/>
          <p:nvPr/>
        </p:nvSpPr>
        <p:spPr bwMode="auto">
          <a:xfrm>
            <a:off x="5700912" y="2701849"/>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Tree>
    <p:extLst>
      <p:ext uri="{BB962C8B-B14F-4D97-AF65-F5344CB8AC3E}">
        <p14:creationId xmlns:p14="http://schemas.microsoft.com/office/powerpoint/2010/main" val="195907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en-US" altLang="zh-HK" dirty="0"/>
              <a:t>Test yourself 5.6 (cont’d) </a:t>
            </a:r>
            <a:endParaRPr lang="zh-HK" altLang="en-US" dirty="0"/>
          </a:p>
        </p:txBody>
      </p:sp>
      <p:sp>
        <p:nvSpPr>
          <p:cNvPr id="3" name="內容版面配置區 2"/>
          <p:cNvSpPr>
            <a:spLocks noGrp="1"/>
          </p:cNvSpPr>
          <p:nvPr>
            <p:ph idx="1"/>
          </p:nvPr>
        </p:nvSpPr>
        <p:spPr>
          <a:xfrm>
            <a:off x="457200" y="1196752"/>
            <a:ext cx="8229600" cy="1200329"/>
          </a:xfrm>
        </p:spPr>
        <p:txBody>
          <a:bodyPr/>
          <a:lstStyle/>
          <a:p>
            <a:r>
              <a:rPr lang="en-US" altLang="zh-HK" dirty="0"/>
              <a:t>Refer to Fig. 5.12. </a:t>
            </a:r>
            <a:br>
              <a:rPr lang="en-US" altLang="zh-HK" dirty="0"/>
            </a:br>
            <a:r>
              <a:rPr lang="en-US" altLang="zh-HK" dirty="0"/>
              <a:t>Calculate the price </a:t>
            </a:r>
            <a:br>
              <a:rPr lang="en-US" altLang="zh-HK" dirty="0"/>
            </a:br>
            <a:r>
              <a:rPr lang="en-US" altLang="zh-HK" dirty="0"/>
              <a:t>elasticities of demand.</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71</a:t>
            </a:fld>
            <a:endParaRPr lang="zh-HK" altLang="en-US" dirty="0"/>
          </a:p>
        </p:txBody>
      </p:sp>
      <p:graphicFrame>
        <p:nvGraphicFramePr>
          <p:cNvPr id="12" name="表格 11"/>
          <p:cNvGraphicFramePr>
            <a:graphicFrameLocks noGrp="1"/>
          </p:cNvGraphicFramePr>
          <p:nvPr>
            <p:extLst>
              <p:ext uri="{D42A27DB-BD31-4B8C-83A1-F6EECF244321}">
                <p14:modId xmlns:p14="http://schemas.microsoft.com/office/powerpoint/2010/main" val="1839047865"/>
              </p:ext>
            </p:extLst>
          </p:nvPr>
        </p:nvGraphicFramePr>
        <p:xfrm>
          <a:off x="529208" y="4365104"/>
          <a:ext cx="8219257" cy="1676765"/>
        </p:xfrm>
        <a:graphic>
          <a:graphicData uri="http://schemas.openxmlformats.org/drawingml/2006/table">
            <a:tbl>
              <a:tblPr firstRow="1" bandRow="1">
                <a:tableStyleId>{5C22544A-7EE6-4342-B048-85BDC9FD1C3A}</a:tableStyleId>
              </a:tblPr>
              <a:tblGrid>
                <a:gridCol w="2530624">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08313">
                  <a:extLst>
                    <a:ext uri="{9D8B030D-6E8A-4147-A177-3AD203B41FA5}">
                      <a16:colId xmlns:a16="http://schemas.microsoft.com/office/drawing/2014/main" val="20002"/>
                    </a:ext>
                  </a:extLst>
                </a:gridCol>
              </a:tblGrid>
              <a:tr h="370840">
                <a:tc>
                  <a:txBody>
                    <a:bodyPr/>
                    <a:lstStyle/>
                    <a:p>
                      <a:pPr algn="ctr"/>
                      <a:r>
                        <a:rPr lang="en-GB" altLang="zh-HK" sz="2000" dirty="0">
                          <a:ln>
                            <a:noFill/>
                          </a:ln>
                          <a:solidFill>
                            <a:schemeClr val="tx1"/>
                          </a:solidFill>
                          <a:latin typeface="+mn-lt"/>
                        </a:rPr>
                        <a:t>Price range</a:t>
                      </a:r>
                      <a:endParaRPr lang="zh-HK" altLang="en-US" sz="20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algn="ctr"/>
                      <a:r>
                        <a:rPr lang="en-GB" altLang="zh-HK" sz="2000" dirty="0">
                          <a:ln>
                            <a:noFill/>
                          </a:ln>
                          <a:solidFill>
                            <a:schemeClr val="tx1"/>
                          </a:solidFill>
                          <a:latin typeface="+mn-lt"/>
                        </a:rPr>
                        <a:t>E</a:t>
                      </a:r>
                      <a:r>
                        <a:rPr lang="en-GB" altLang="zh-HK" sz="2000" baseline="-25000" dirty="0">
                          <a:ln>
                            <a:noFill/>
                          </a:ln>
                          <a:solidFill>
                            <a:schemeClr val="tx1"/>
                          </a:solidFill>
                          <a:latin typeface="+mn-lt"/>
                        </a:rPr>
                        <a:t>d</a:t>
                      </a:r>
                      <a:endParaRPr lang="zh-HK" altLang="en-US" sz="2000" baseline="-250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algn="ctr"/>
                      <a:r>
                        <a:rPr lang="en-US" altLang="zh-HK" sz="2000" dirty="0">
                          <a:ln>
                            <a:noFill/>
                          </a:ln>
                          <a:solidFill>
                            <a:schemeClr val="tx1"/>
                          </a:solidFill>
                          <a:latin typeface="+mn-lt"/>
                        </a:rPr>
                        <a:t>Type of elasticity of</a:t>
                      </a:r>
                    </a:p>
                    <a:p>
                      <a:pPr algn="ctr"/>
                      <a:r>
                        <a:rPr lang="en-US" altLang="zh-HK" sz="2000" dirty="0">
                          <a:ln>
                            <a:noFill/>
                          </a:ln>
                          <a:solidFill>
                            <a:schemeClr val="tx1"/>
                          </a:solidFill>
                          <a:latin typeface="+mn-lt"/>
                        </a:rPr>
                        <a:t>demand</a:t>
                      </a:r>
                      <a:endParaRPr lang="zh-HK" altLang="en-US" sz="20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975725">
                <a:tc>
                  <a:txBody>
                    <a:bodyPr/>
                    <a:lstStyle/>
                    <a:p>
                      <a:pPr algn="l">
                        <a:tabLst>
                          <a:tab pos="263525" algn="l"/>
                        </a:tabLst>
                      </a:pPr>
                      <a:r>
                        <a:rPr lang="en-US" altLang="zh-HK" sz="2000" dirty="0">
                          <a:ln>
                            <a:noFill/>
                          </a:ln>
                          <a:latin typeface="+mn-lt"/>
                        </a:rPr>
                        <a:t>b.	Between $3 and $4</a:t>
                      </a:r>
                    </a:p>
                    <a:p>
                      <a:pPr algn="l">
                        <a:tabLst>
                          <a:tab pos="263525" algn="l"/>
                        </a:tabLst>
                      </a:pPr>
                      <a:r>
                        <a:rPr lang="en-US" altLang="zh-HK" sz="2000" dirty="0">
                          <a:ln>
                            <a:noFill/>
                          </a:ln>
                          <a:latin typeface="+mn-lt"/>
                        </a:rPr>
                        <a:t>	(middle-price range)</a:t>
                      </a:r>
                      <a:endParaRPr lang="zh-HK" altLang="en-US" sz="20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pPr algn="l"/>
                      <a:endParaRPr lang="zh-HK" altLang="en-US" sz="20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l">
                        <a:spcBef>
                          <a:spcPts val="600"/>
                        </a:spcBef>
                      </a:pPr>
                      <a:endParaRPr lang="zh-HK" altLang="en-US" sz="20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13" name="文字方塊 12"/>
          <p:cNvSpPr txBox="1"/>
          <p:nvPr/>
        </p:nvSpPr>
        <p:spPr bwMode="auto">
          <a:xfrm>
            <a:off x="2771800" y="5169386"/>
            <a:ext cx="3456384" cy="707886"/>
          </a:xfrm>
          <a:prstGeom prst="rect">
            <a:avLst/>
          </a:prstGeom>
          <a:noFill/>
        </p:spPr>
        <p:txBody>
          <a:bodyPr wrap="square">
            <a:spAutoFit/>
          </a:bodyPr>
          <a:lstStyle/>
          <a:p>
            <a:pPr algn="ctr">
              <a:defRPr/>
            </a:pPr>
            <a:r>
              <a:rPr lang="en-US" altLang="zh-HK"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1</a:t>
            </a:r>
          </a:p>
          <a:p>
            <a:pPr algn="ctr">
              <a:defRPr/>
            </a:pPr>
            <a:r>
              <a:rPr lang="en-US" altLang="zh-HK"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(negative sign neglected)</a:t>
            </a:r>
            <a:endParaRPr lang="zh-HK" altLang="en-US"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bwMode="auto">
          <a:xfrm>
            <a:off x="6012160" y="5169386"/>
            <a:ext cx="2736304" cy="707886"/>
          </a:xfrm>
          <a:prstGeom prst="rect">
            <a:avLst/>
          </a:prstGeom>
          <a:noFill/>
        </p:spPr>
        <p:txBody>
          <a:bodyPr wrap="square">
            <a:spAutoFit/>
          </a:bodyPr>
          <a:lstStyle/>
          <a:p>
            <a:pPr algn="ctr">
              <a:defRPr/>
            </a:pPr>
            <a:r>
              <a:rPr lang="en-US" altLang="zh-HK"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Unitarily elastic</a:t>
            </a:r>
          </a:p>
          <a:p>
            <a:pPr algn="ctr">
              <a:defRPr/>
            </a:pPr>
            <a:r>
              <a:rPr lang="en-US" altLang="zh-HK"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demand</a:t>
            </a:r>
            <a:endParaRPr lang="zh-HK" altLang="en-US"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0" name="矩形 69"/>
          <p:cNvSpPr/>
          <p:nvPr/>
        </p:nvSpPr>
        <p:spPr>
          <a:xfrm>
            <a:off x="2123728" y="3666510"/>
            <a:ext cx="2382579" cy="338554"/>
          </a:xfrm>
          <a:prstGeom prst="rect">
            <a:avLst/>
          </a:prstGeom>
        </p:spPr>
        <p:txBody>
          <a:bodyPr wrap="square">
            <a:spAutoFit/>
          </a:bodyPr>
          <a:lstStyle/>
          <a:p>
            <a:r>
              <a:rPr lang="en-US" altLang="zh-HK" sz="1600" b="1" i="1" dirty="0"/>
              <a:t>Fig. 5.12	</a:t>
            </a:r>
            <a:r>
              <a:rPr lang="en-US" altLang="zh-HK" sz="1600" b="1" dirty="0"/>
              <a:t>(reproduced)</a:t>
            </a:r>
          </a:p>
        </p:txBody>
      </p:sp>
      <p:grpSp>
        <p:nvGrpSpPr>
          <p:cNvPr id="71" name="群組 70"/>
          <p:cNvGrpSpPr/>
          <p:nvPr/>
        </p:nvGrpSpPr>
        <p:grpSpPr>
          <a:xfrm>
            <a:off x="4510287" y="1701725"/>
            <a:ext cx="1766887" cy="522287"/>
            <a:chOff x="4510287" y="3861965"/>
            <a:chExt cx="1766887" cy="522287"/>
          </a:xfrm>
        </p:grpSpPr>
        <p:sp>
          <p:nvSpPr>
            <p:cNvPr id="72" name="文字方塊 71"/>
            <p:cNvSpPr txBox="1"/>
            <p:nvPr/>
          </p:nvSpPr>
          <p:spPr bwMode="auto">
            <a:xfrm>
              <a:off x="5331024" y="386196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&gt; 1</a:t>
              </a:r>
              <a:endParaRPr lang="zh-HK" altLang="en-US" baseline="-25000" dirty="0"/>
            </a:p>
          </p:txBody>
        </p:sp>
        <p:sp>
          <p:nvSpPr>
            <p:cNvPr id="73" name="左大括弧 72"/>
            <p:cNvSpPr/>
            <p:nvPr/>
          </p:nvSpPr>
          <p:spPr bwMode="auto">
            <a:xfrm rot="7671920">
              <a:off x="5125443" y="3510333"/>
              <a:ext cx="258763" cy="1489075"/>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grpSp>
        <p:nvGrpSpPr>
          <p:cNvPr id="74" name="群組 6"/>
          <p:cNvGrpSpPr>
            <a:grpSpLocks/>
          </p:cNvGrpSpPr>
          <p:nvPr/>
        </p:nvGrpSpPr>
        <p:grpSpPr bwMode="auto">
          <a:xfrm>
            <a:off x="3995936" y="1187375"/>
            <a:ext cx="5011241" cy="3033713"/>
            <a:chOff x="1147021" y="3247428"/>
            <a:chExt cx="5012282" cy="3033731"/>
          </a:xfrm>
        </p:grpSpPr>
        <p:cxnSp>
          <p:nvCxnSpPr>
            <p:cNvPr id="75" name="直線接點 74"/>
            <p:cNvCxnSpPr/>
            <p:nvPr/>
          </p:nvCxnSpPr>
          <p:spPr>
            <a:xfrm>
              <a:off x="1658303" y="3831631"/>
              <a:ext cx="2578636" cy="201772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76" name="群組 68"/>
            <p:cNvGrpSpPr>
              <a:grpSpLocks/>
            </p:cNvGrpSpPr>
            <p:nvPr/>
          </p:nvGrpSpPr>
          <p:grpSpPr bwMode="auto">
            <a:xfrm>
              <a:off x="1147021" y="3247428"/>
              <a:ext cx="5012282" cy="3033731"/>
              <a:chOff x="686638" y="1862334"/>
              <a:chExt cx="5012282" cy="3033731"/>
            </a:xfrm>
          </p:grpSpPr>
          <p:grpSp>
            <p:nvGrpSpPr>
              <p:cNvPr id="77" name="群組 6"/>
              <p:cNvGrpSpPr>
                <a:grpSpLocks/>
              </p:cNvGrpSpPr>
              <p:nvPr/>
            </p:nvGrpSpPr>
            <p:grpSpPr bwMode="auto">
              <a:xfrm>
                <a:off x="686638" y="1862334"/>
                <a:ext cx="5012282" cy="3033731"/>
                <a:chOff x="2607516" y="2837921"/>
                <a:chExt cx="5011363" cy="3033001"/>
              </a:xfrm>
            </p:grpSpPr>
            <p:grpSp>
              <p:nvGrpSpPr>
                <p:cNvPr id="90" name="群組 1"/>
                <p:cNvGrpSpPr>
                  <a:grpSpLocks/>
                </p:cNvGrpSpPr>
                <p:nvPr/>
              </p:nvGrpSpPr>
              <p:grpSpPr bwMode="auto">
                <a:xfrm>
                  <a:off x="2607516" y="2837921"/>
                  <a:ext cx="3986310" cy="3033001"/>
                  <a:chOff x="2607516" y="2837921"/>
                  <a:chExt cx="3986310" cy="3033001"/>
                </a:xfrm>
              </p:grpSpPr>
              <p:cxnSp>
                <p:nvCxnSpPr>
                  <p:cNvPr id="92" name="直線接點 91"/>
                  <p:cNvCxnSpPr/>
                  <p:nvPr/>
                </p:nvCxnSpPr>
                <p:spPr bwMode="auto">
                  <a:xfrm>
                    <a:off x="3118704" y="3198199"/>
                    <a:ext cx="4762" cy="224895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bwMode="auto">
                  <a:xfrm flipH="1">
                    <a:off x="3123466" y="5439223"/>
                    <a:ext cx="30337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文字方塊 93"/>
                  <p:cNvSpPr txBox="1"/>
                  <p:nvPr/>
                </p:nvSpPr>
                <p:spPr bwMode="auto">
                  <a:xfrm>
                    <a:off x="2880573" y="5290033"/>
                    <a:ext cx="527063" cy="369800"/>
                  </a:xfrm>
                  <a:prstGeom prst="rect">
                    <a:avLst/>
                  </a:prstGeom>
                  <a:noFill/>
                </p:spPr>
                <p:txBody>
                  <a:bodyPr>
                    <a:spAutoFit/>
                  </a:bodyPr>
                  <a:lstStyle/>
                  <a:p>
                    <a:pPr>
                      <a:defRPr/>
                    </a:pPr>
                    <a:r>
                      <a:rPr lang="en-US" altLang="zh-HK" dirty="0"/>
                      <a:t>0</a:t>
                    </a:r>
                    <a:endParaRPr lang="zh-HK" altLang="en-US" dirty="0"/>
                  </a:p>
                </p:txBody>
              </p:sp>
              <p:sp>
                <p:nvSpPr>
                  <p:cNvPr id="95" name="文字方塊 94"/>
                  <p:cNvSpPr txBox="1"/>
                  <p:nvPr/>
                </p:nvSpPr>
                <p:spPr bwMode="auto">
                  <a:xfrm>
                    <a:off x="6141378" y="5218612"/>
                    <a:ext cx="452448" cy="369801"/>
                  </a:xfrm>
                  <a:prstGeom prst="rect">
                    <a:avLst/>
                  </a:prstGeom>
                  <a:noFill/>
                </p:spPr>
                <p:txBody>
                  <a:bodyPr>
                    <a:spAutoFit/>
                  </a:bodyPr>
                  <a:lstStyle/>
                  <a:p>
                    <a:pPr>
                      <a:defRPr/>
                    </a:pPr>
                    <a:r>
                      <a:rPr lang="en-US" altLang="zh-HK" dirty="0"/>
                      <a:t>Q</a:t>
                    </a:r>
                    <a:endParaRPr lang="zh-HK" altLang="en-US" dirty="0"/>
                  </a:p>
                </p:txBody>
              </p:sp>
              <p:sp>
                <p:nvSpPr>
                  <p:cNvPr id="96" name="文字方塊 95"/>
                  <p:cNvSpPr txBox="1"/>
                  <p:nvPr/>
                </p:nvSpPr>
                <p:spPr bwMode="auto">
                  <a:xfrm>
                    <a:off x="2607516" y="2837921"/>
                    <a:ext cx="2181278" cy="368214"/>
                  </a:xfrm>
                  <a:prstGeom prst="rect">
                    <a:avLst/>
                  </a:prstGeom>
                  <a:noFill/>
                </p:spPr>
                <p:txBody>
                  <a:bodyPr>
                    <a:spAutoFit/>
                  </a:bodyPr>
                  <a:lstStyle/>
                  <a:p>
                    <a:pPr>
                      <a:defRPr/>
                    </a:pPr>
                    <a:r>
                      <a:rPr lang="en-US" altLang="zh-HK" dirty="0"/>
                      <a:t>P ($ / unit)</a:t>
                    </a:r>
                    <a:endParaRPr lang="zh-HK" altLang="en-US" dirty="0"/>
                  </a:p>
                </p:txBody>
              </p:sp>
              <p:cxnSp>
                <p:nvCxnSpPr>
                  <p:cNvPr id="97" name="直線接點 96"/>
                  <p:cNvCxnSpPr/>
                  <p:nvPr/>
                </p:nvCxnSpPr>
                <p:spPr bwMode="auto">
                  <a:xfrm flipH="1">
                    <a:off x="3047264" y="4277446"/>
                    <a:ext cx="7144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bwMode="auto">
                  <a:xfrm flipH="1">
                    <a:off x="3050439" y="3988589"/>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9" name="文字方塊 98"/>
                  <p:cNvSpPr txBox="1"/>
                  <p:nvPr/>
                </p:nvSpPr>
                <p:spPr bwMode="auto">
                  <a:xfrm>
                    <a:off x="2788496" y="3777500"/>
                    <a:ext cx="390535" cy="368214"/>
                  </a:xfrm>
                  <a:prstGeom prst="rect">
                    <a:avLst/>
                  </a:prstGeom>
                  <a:noFill/>
                </p:spPr>
                <p:txBody>
                  <a:bodyPr>
                    <a:spAutoFit/>
                  </a:bodyPr>
                  <a:lstStyle/>
                  <a:p>
                    <a:pPr>
                      <a:defRPr/>
                    </a:pPr>
                    <a:r>
                      <a:rPr lang="en-US" altLang="zh-HK" dirty="0"/>
                      <a:t>5</a:t>
                    </a:r>
                    <a:endParaRPr lang="zh-HK" altLang="en-US" dirty="0"/>
                  </a:p>
                </p:txBody>
              </p:sp>
              <p:sp>
                <p:nvSpPr>
                  <p:cNvPr id="100" name="文字方塊 99"/>
                  <p:cNvSpPr txBox="1"/>
                  <p:nvPr/>
                </p:nvSpPr>
                <p:spPr bwMode="auto">
                  <a:xfrm>
                    <a:off x="2788496" y="3485469"/>
                    <a:ext cx="390535" cy="369801"/>
                  </a:xfrm>
                  <a:prstGeom prst="rect">
                    <a:avLst/>
                  </a:prstGeom>
                  <a:noFill/>
                </p:spPr>
                <p:txBody>
                  <a:bodyPr>
                    <a:spAutoFit/>
                  </a:bodyPr>
                  <a:lstStyle/>
                  <a:p>
                    <a:pPr>
                      <a:defRPr/>
                    </a:pPr>
                    <a:r>
                      <a:rPr lang="en-US" altLang="zh-HK" dirty="0"/>
                      <a:t>6</a:t>
                    </a:r>
                    <a:endParaRPr lang="zh-HK" altLang="en-US" dirty="0"/>
                  </a:p>
                </p:txBody>
              </p:sp>
              <p:cxnSp>
                <p:nvCxnSpPr>
                  <p:cNvPr id="101" name="直線接點 100"/>
                  <p:cNvCxnSpPr/>
                  <p:nvPr/>
                </p:nvCxnSpPr>
                <p:spPr bwMode="auto">
                  <a:xfrm flipH="1">
                    <a:off x="3452087"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2" name="文字方塊 101"/>
                  <p:cNvSpPr txBox="1"/>
                  <p:nvPr/>
                </p:nvSpPr>
                <p:spPr bwMode="auto">
                  <a:xfrm>
                    <a:off x="4385560" y="5491598"/>
                    <a:ext cx="403235" cy="369801"/>
                  </a:xfrm>
                  <a:prstGeom prst="rect">
                    <a:avLst/>
                  </a:prstGeom>
                  <a:noFill/>
                </p:spPr>
                <p:txBody>
                  <a:bodyPr>
                    <a:spAutoFit/>
                  </a:bodyPr>
                  <a:lstStyle/>
                  <a:p>
                    <a:pPr>
                      <a:defRPr/>
                    </a:pPr>
                    <a:r>
                      <a:rPr lang="en-US" altLang="zh-HK" dirty="0"/>
                      <a:t>8</a:t>
                    </a:r>
                    <a:endParaRPr lang="zh-HK" altLang="en-US" baseline="-25000" dirty="0"/>
                  </a:p>
                </p:txBody>
              </p:sp>
              <p:sp>
                <p:nvSpPr>
                  <p:cNvPr id="103" name="文字方塊 102"/>
                  <p:cNvSpPr txBox="1"/>
                  <p:nvPr/>
                </p:nvSpPr>
                <p:spPr bwMode="auto">
                  <a:xfrm>
                    <a:off x="3299683" y="5497947"/>
                    <a:ext cx="412760" cy="369801"/>
                  </a:xfrm>
                  <a:prstGeom prst="rect">
                    <a:avLst/>
                  </a:prstGeom>
                  <a:noFill/>
                </p:spPr>
                <p:txBody>
                  <a:bodyPr>
                    <a:spAutoFit/>
                  </a:bodyPr>
                  <a:lstStyle/>
                  <a:p>
                    <a:pPr>
                      <a:defRPr/>
                    </a:pPr>
                    <a:r>
                      <a:rPr lang="en-US" altLang="zh-HK" dirty="0"/>
                      <a:t>2</a:t>
                    </a:r>
                    <a:endParaRPr lang="zh-HK" altLang="en-US" baseline="-25000" dirty="0"/>
                  </a:p>
                </p:txBody>
              </p:sp>
              <p:sp>
                <p:nvSpPr>
                  <p:cNvPr id="104" name="文字方塊 103"/>
                  <p:cNvSpPr txBox="1"/>
                  <p:nvPr/>
                </p:nvSpPr>
                <p:spPr bwMode="auto">
                  <a:xfrm>
                    <a:off x="5746080" y="5093230"/>
                    <a:ext cx="452449" cy="369245"/>
                  </a:xfrm>
                  <a:prstGeom prst="rect">
                    <a:avLst/>
                  </a:prstGeom>
                  <a:noFill/>
                </p:spPr>
                <p:txBody>
                  <a:bodyPr>
                    <a:spAutoFit/>
                  </a:bodyPr>
                  <a:lstStyle/>
                  <a:p>
                    <a:pPr>
                      <a:defRPr/>
                    </a:pPr>
                    <a:r>
                      <a:rPr lang="en-US" altLang="zh-HK" dirty="0"/>
                      <a:t>D</a:t>
                    </a:r>
                    <a:endParaRPr lang="zh-HK" altLang="en-US" dirty="0"/>
                  </a:p>
                </p:txBody>
              </p:sp>
              <p:cxnSp>
                <p:nvCxnSpPr>
                  <p:cNvPr id="105" name="直線接點 104"/>
                  <p:cNvCxnSpPr/>
                  <p:nvPr/>
                </p:nvCxnSpPr>
                <p:spPr bwMode="auto">
                  <a:xfrm flipH="1">
                    <a:off x="3812458"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bwMode="auto">
                  <a:xfrm flipH="1">
                    <a:off x="4187117"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7" name="直線接點 106"/>
                  <p:cNvCxnSpPr/>
                  <p:nvPr/>
                </p:nvCxnSpPr>
                <p:spPr bwMode="auto">
                  <a:xfrm flipH="1">
                    <a:off x="4545901"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直線接點 107"/>
                  <p:cNvCxnSpPr/>
                  <p:nvPr/>
                </p:nvCxnSpPr>
                <p:spPr bwMode="auto">
                  <a:xfrm flipH="1">
                    <a:off x="4920560"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9" name="直線接點 108"/>
                  <p:cNvCxnSpPr/>
                  <p:nvPr/>
                </p:nvCxnSpPr>
                <p:spPr bwMode="auto">
                  <a:xfrm flipH="1">
                    <a:off x="5293632"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0" name="文字方塊 109"/>
                  <p:cNvSpPr txBox="1"/>
                  <p:nvPr/>
                </p:nvSpPr>
                <p:spPr bwMode="auto">
                  <a:xfrm>
                    <a:off x="3650529" y="5501121"/>
                    <a:ext cx="412760" cy="369801"/>
                  </a:xfrm>
                  <a:prstGeom prst="rect">
                    <a:avLst/>
                  </a:prstGeom>
                  <a:noFill/>
                </p:spPr>
                <p:txBody>
                  <a:bodyPr>
                    <a:spAutoFit/>
                  </a:bodyPr>
                  <a:lstStyle/>
                  <a:p>
                    <a:pPr>
                      <a:defRPr/>
                    </a:pPr>
                    <a:r>
                      <a:rPr lang="en-US" altLang="zh-HK" dirty="0"/>
                      <a:t>4</a:t>
                    </a:r>
                    <a:endParaRPr lang="zh-HK" altLang="en-US" baseline="-25000" dirty="0"/>
                  </a:p>
                </p:txBody>
              </p:sp>
              <p:sp>
                <p:nvSpPr>
                  <p:cNvPr id="111" name="文字方塊 110"/>
                  <p:cNvSpPr txBox="1"/>
                  <p:nvPr/>
                </p:nvSpPr>
                <p:spPr bwMode="auto">
                  <a:xfrm>
                    <a:off x="4034713" y="5501121"/>
                    <a:ext cx="412760" cy="369801"/>
                  </a:xfrm>
                  <a:prstGeom prst="rect">
                    <a:avLst/>
                  </a:prstGeom>
                  <a:noFill/>
                </p:spPr>
                <p:txBody>
                  <a:bodyPr>
                    <a:spAutoFit/>
                  </a:bodyPr>
                  <a:lstStyle/>
                  <a:p>
                    <a:pPr>
                      <a:defRPr/>
                    </a:pPr>
                    <a:r>
                      <a:rPr lang="en-US" altLang="zh-HK" dirty="0"/>
                      <a:t>6 </a:t>
                    </a:r>
                    <a:endParaRPr lang="zh-HK" altLang="en-US" baseline="-25000" dirty="0"/>
                  </a:p>
                </p:txBody>
              </p:sp>
              <p:sp>
                <p:nvSpPr>
                  <p:cNvPr id="112" name="文字方塊 111"/>
                  <p:cNvSpPr txBox="1"/>
                  <p:nvPr/>
                </p:nvSpPr>
                <p:spPr bwMode="auto">
                  <a:xfrm>
                    <a:off x="4718943" y="5491598"/>
                    <a:ext cx="536588" cy="368214"/>
                  </a:xfrm>
                  <a:prstGeom prst="rect">
                    <a:avLst/>
                  </a:prstGeom>
                  <a:noFill/>
                </p:spPr>
                <p:txBody>
                  <a:bodyPr>
                    <a:spAutoFit/>
                  </a:bodyPr>
                  <a:lstStyle/>
                  <a:p>
                    <a:pPr>
                      <a:defRPr/>
                    </a:pPr>
                    <a:r>
                      <a:rPr lang="en-US" altLang="zh-HK" dirty="0"/>
                      <a:t>10</a:t>
                    </a:r>
                    <a:endParaRPr lang="zh-HK" altLang="en-US" baseline="-25000" dirty="0"/>
                  </a:p>
                </p:txBody>
              </p:sp>
              <p:sp>
                <p:nvSpPr>
                  <p:cNvPr id="113" name="文字方塊 112"/>
                  <p:cNvSpPr txBox="1"/>
                  <p:nvPr/>
                </p:nvSpPr>
                <p:spPr bwMode="auto">
                  <a:xfrm>
                    <a:off x="5093602" y="5491747"/>
                    <a:ext cx="538175" cy="369800"/>
                  </a:xfrm>
                  <a:prstGeom prst="rect">
                    <a:avLst/>
                  </a:prstGeom>
                  <a:noFill/>
                </p:spPr>
                <p:txBody>
                  <a:bodyPr>
                    <a:spAutoFit/>
                  </a:bodyPr>
                  <a:lstStyle/>
                  <a:p>
                    <a:pPr>
                      <a:defRPr/>
                    </a:pPr>
                    <a:r>
                      <a:rPr lang="en-US" altLang="zh-HK" dirty="0"/>
                      <a:t>12</a:t>
                    </a:r>
                    <a:endParaRPr lang="zh-HK" altLang="en-US" baseline="-25000" dirty="0"/>
                  </a:p>
                </p:txBody>
              </p:sp>
              <p:sp>
                <p:nvSpPr>
                  <p:cNvPr id="114" name="文字方塊 113"/>
                  <p:cNvSpPr txBox="1"/>
                  <p:nvPr/>
                </p:nvSpPr>
                <p:spPr bwMode="auto">
                  <a:xfrm>
                    <a:off x="5463498" y="5490011"/>
                    <a:ext cx="538176" cy="369800"/>
                  </a:xfrm>
                  <a:prstGeom prst="rect">
                    <a:avLst/>
                  </a:prstGeom>
                  <a:noFill/>
                </p:spPr>
                <p:txBody>
                  <a:bodyPr>
                    <a:spAutoFit/>
                  </a:bodyPr>
                  <a:lstStyle/>
                  <a:p>
                    <a:pPr>
                      <a:defRPr/>
                    </a:pPr>
                    <a:r>
                      <a:rPr lang="en-US" altLang="zh-HK" dirty="0"/>
                      <a:t>14</a:t>
                    </a:r>
                    <a:endParaRPr lang="zh-HK" altLang="en-US" baseline="-25000" dirty="0"/>
                  </a:p>
                </p:txBody>
              </p:sp>
              <p:cxnSp>
                <p:nvCxnSpPr>
                  <p:cNvPr id="115" name="直線接點 114"/>
                  <p:cNvCxnSpPr/>
                  <p:nvPr/>
                </p:nvCxnSpPr>
                <p:spPr bwMode="auto">
                  <a:xfrm flipH="1">
                    <a:off x="3040914" y="3701318"/>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bwMode="auto">
                  <a:xfrm flipH="1">
                    <a:off x="3048852" y="4564716"/>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bwMode="auto">
                  <a:xfrm flipH="1">
                    <a:off x="3055202" y="4859921"/>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8" name="直線接點 117"/>
                  <p:cNvCxnSpPr/>
                  <p:nvPr/>
                </p:nvCxnSpPr>
                <p:spPr bwMode="auto">
                  <a:xfrm flipH="1">
                    <a:off x="3055202" y="5140843"/>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9" name="文字方塊 118"/>
                  <p:cNvSpPr txBox="1"/>
                  <p:nvPr/>
                </p:nvSpPr>
                <p:spPr bwMode="auto">
                  <a:xfrm>
                    <a:off x="2788496" y="4061597"/>
                    <a:ext cx="390535" cy="368214"/>
                  </a:xfrm>
                  <a:prstGeom prst="rect">
                    <a:avLst/>
                  </a:prstGeom>
                  <a:noFill/>
                </p:spPr>
                <p:txBody>
                  <a:bodyPr>
                    <a:spAutoFit/>
                  </a:bodyPr>
                  <a:lstStyle/>
                  <a:p>
                    <a:pPr>
                      <a:defRPr/>
                    </a:pPr>
                    <a:r>
                      <a:rPr lang="en-US" altLang="zh-HK" dirty="0"/>
                      <a:t>4</a:t>
                    </a:r>
                    <a:endParaRPr lang="zh-HK" altLang="en-US" dirty="0"/>
                  </a:p>
                </p:txBody>
              </p:sp>
              <p:sp>
                <p:nvSpPr>
                  <p:cNvPr id="120" name="文字方塊 119"/>
                  <p:cNvSpPr txBox="1"/>
                  <p:nvPr/>
                </p:nvSpPr>
                <p:spPr bwMode="auto">
                  <a:xfrm>
                    <a:off x="2788496" y="4339343"/>
                    <a:ext cx="390535" cy="369801"/>
                  </a:xfrm>
                  <a:prstGeom prst="rect">
                    <a:avLst/>
                  </a:prstGeom>
                  <a:noFill/>
                </p:spPr>
                <p:txBody>
                  <a:bodyPr>
                    <a:spAutoFit/>
                  </a:bodyPr>
                  <a:lstStyle/>
                  <a:p>
                    <a:pPr>
                      <a:defRPr/>
                    </a:pPr>
                    <a:r>
                      <a:rPr lang="en-US" altLang="zh-HK" dirty="0"/>
                      <a:t>3</a:t>
                    </a:r>
                    <a:endParaRPr lang="zh-HK" altLang="en-US" dirty="0"/>
                  </a:p>
                </p:txBody>
              </p:sp>
              <p:sp>
                <p:nvSpPr>
                  <p:cNvPr id="121" name="文字方塊 120"/>
                  <p:cNvSpPr txBox="1"/>
                  <p:nvPr/>
                </p:nvSpPr>
                <p:spPr bwMode="auto">
                  <a:xfrm>
                    <a:off x="2788496" y="4644072"/>
                    <a:ext cx="390535" cy="369801"/>
                  </a:xfrm>
                  <a:prstGeom prst="rect">
                    <a:avLst/>
                  </a:prstGeom>
                  <a:noFill/>
                </p:spPr>
                <p:txBody>
                  <a:bodyPr>
                    <a:spAutoFit/>
                  </a:bodyPr>
                  <a:lstStyle/>
                  <a:p>
                    <a:pPr>
                      <a:defRPr/>
                    </a:pPr>
                    <a:r>
                      <a:rPr lang="en-US" altLang="zh-HK" dirty="0"/>
                      <a:t>2</a:t>
                    </a:r>
                    <a:endParaRPr lang="zh-HK" altLang="en-US" dirty="0"/>
                  </a:p>
                </p:txBody>
              </p:sp>
              <p:sp>
                <p:nvSpPr>
                  <p:cNvPr id="122" name="文字方塊 121"/>
                  <p:cNvSpPr txBox="1"/>
                  <p:nvPr/>
                </p:nvSpPr>
                <p:spPr bwMode="auto">
                  <a:xfrm>
                    <a:off x="2788496" y="4956737"/>
                    <a:ext cx="390535" cy="369800"/>
                  </a:xfrm>
                  <a:prstGeom prst="rect">
                    <a:avLst/>
                  </a:prstGeom>
                  <a:noFill/>
                </p:spPr>
                <p:txBody>
                  <a:bodyPr>
                    <a:spAutoFit/>
                  </a:bodyPr>
                  <a:lstStyle/>
                  <a:p>
                    <a:pPr>
                      <a:defRPr/>
                    </a:pPr>
                    <a:r>
                      <a:rPr lang="en-US" altLang="zh-HK" dirty="0"/>
                      <a:t>1</a:t>
                    </a:r>
                    <a:endParaRPr lang="zh-HK" altLang="en-US" dirty="0"/>
                  </a:p>
                </p:txBody>
              </p:sp>
              <p:sp>
                <p:nvSpPr>
                  <p:cNvPr id="123" name="文字方塊 122"/>
                  <p:cNvSpPr txBox="1"/>
                  <p:nvPr/>
                </p:nvSpPr>
                <p:spPr bwMode="auto">
                  <a:xfrm>
                    <a:off x="2794846" y="3204548"/>
                    <a:ext cx="388946" cy="369800"/>
                  </a:xfrm>
                  <a:prstGeom prst="rect">
                    <a:avLst/>
                  </a:prstGeom>
                  <a:noFill/>
                </p:spPr>
                <p:txBody>
                  <a:bodyPr>
                    <a:spAutoFit/>
                  </a:bodyPr>
                  <a:lstStyle/>
                  <a:p>
                    <a:pPr>
                      <a:defRPr/>
                    </a:pPr>
                    <a:r>
                      <a:rPr lang="en-US" altLang="zh-HK" dirty="0"/>
                      <a:t>7</a:t>
                    </a:r>
                    <a:endParaRPr lang="zh-HK" altLang="en-US" dirty="0"/>
                  </a:p>
                </p:txBody>
              </p:sp>
              <p:cxnSp>
                <p:nvCxnSpPr>
                  <p:cNvPr id="124" name="直線接點 123"/>
                  <p:cNvCxnSpPr/>
                  <p:nvPr/>
                </p:nvCxnSpPr>
                <p:spPr bwMode="auto">
                  <a:xfrm flipH="1">
                    <a:off x="3048852" y="3434681"/>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91" name="文字方塊 90"/>
                <p:cNvSpPr txBox="1"/>
                <p:nvPr/>
              </p:nvSpPr>
              <p:spPr bwMode="auto">
                <a:xfrm>
                  <a:off x="5912772" y="5475727"/>
                  <a:ext cx="1706107" cy="369801"/>
                </a:xfrm>
                <a:prstGeom prst="rect">
                  <a:avLst/>
                </a:prstGeom>
                <a:noFill/>
              </p:spPr>
              <p:txBody>
                <a:bodyPr wrap="square">
                  <a:spAutoFit/>
                </a:bodyPr>
                <a:lstStyle/>
                <a:p>
                  <a:pPr marL="87313" indent="-87313">
                    <a:defRPr/>
                  </a:pPr>
                  <a:r>
                    <a:rPr lang="en-US" altLang="zh-HK" dirty="0"/>
                    <a:t> (units / period) </a:t>
                  </a:r>
                  <a:endParaRPr lang="zh-HK" altLang="en-US" dirty="0"/>
                </a:p>
              </p:txBody>
            </p:sp>
          </p:grpSp>
          <p:cxnSp>
            <p:nvCxnSpPr>
              <p:cNvPr id="78" name="直線接點 77"/>
              <p:cNvCxnSpPr/>
              <p:nvPr/>
            </p:nvCxnSpPr>
            <p:spPr>
              <a:xfrm>
                <a:off x="1531365" y="2741813"/>
                <a:ext cx="0" cy="17303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a:xfrm flipV="1">
                <a:off x="1205859" y="3589543"/>
                <a:ext cx="14338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接點 79"/>
              <p:cNvCxnSpPr/>
              <p:nvPr/>
            </p:nvCxnSpPr>
            <p:spPr>
              <a:xfrm>
                <a:off x="1199508" y="3878470"/>
                <a:ext cx="18021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a:off x="1205859" y="4165810"/>
                <a:ext cx="2165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a:xfrm>
                <a:off x="1185218" y="2725938"/>
                <a:ext cx="34614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a:off x="1185218" y="3013278"/>
                <a:ext cx="70975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flipV="1">
                <a:off x="1185218" y="3302205"/>
                <a:ext cx="10781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a:off x="1894977" y="2991053"/>
                <a:ext cx="0" cy="14732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接點 85"/>
              <p:cNvCxnSpPr/>
              <p:nvPr/>
            </p:nvCxnSpPr>
            <p:spPr>
              <a:xfrm>
                <a:off x="2263354" y="3319667"/>
                <a:ext cx="0" cy="114935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a:off x="2633318" y="3591131"/>
                <a:ext cx="0" cy="8636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a:xfrm>
                <a:off x="3001695" y="3907045"/>
                <a:ext cx="0" cy="5651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371659" y="4189622"/>
                <a:ext cx="0" cy="2809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25" name="群組 124"/>
          <p:cNvGrpSpPr/>
          <p:nvPr/>
        </p:nvGrpSpPr>
        <p:grpSpPr>
          <a:xfrm>
            <a:off x="5880299" y="1931913"/>
            <a:ext cx="1339850" cy="722312"/>
            <a:chOff x="5880299" y="4092153"/>
            <a:chExt cx="1339850" cy="722312"/>
          </a:xfrm>
        </p:grpSpPr>
        <p:sp>
          <p:nvSpPr>
            <p:cNvPr id="126" name="文字方塊 125"/>
            <p:cNvSpPr txBox="1"/>
            <p:nvPr/>
          </p:nvSpPr>
          <p:spPr bwMode="auto">
            <a:xfrm>
              <a:off x="5981899" y="4092153"/>
              <a:ext cx="1238250" cy="646112"/>
            </a:xfrm>
            <a:prstGeom prst="rect">
              <a:avLst/>
            </a:prstGeom>
            <a:noFill/>
          </p:spPr>
          <p:txBody>
            <a:bodyPr>
              <a:spAutoFit/>
            </a:bodyPr>
            <a:lstStyle/>
            <a:p>
              <a:pPr algn="ctr">
                <a:defRPr/>
              </a:pPr>
              <a:r>
                <a:rPr lang="en-US" altLang="zh-HK" dirty="0"/>
                <a:t>Mid-point</a:t>
              </a:r>
            </a:p>
            <a:p>
              <a:pPr algn="ctr">
                <a:defRPr/>
              </a:pPr>
              <a:r>
                <a:rPr lang="en-US" altLang="zh-HK" dirty="0"/>
                <a:t>E</a:t>
              </a:r>
              <a:r>
                <a:rPr lang="en-US" altLang="zh-HK" baseline="-25000" dirty="0"/>
                <a:t>d</a:t>
              </a:r>
              <a:r>
                <a:rPr lang="en-US" altLang="zh-HK" dirty="0"/>
                <a:t> = 1</a:t>
              </a:r>
              <a:endParaRPr lang="zh-HK" altLang="en-US" baseline="-25000" dirty="0"/>
            </a:p>
          </p:txBody>
        </p:sp>
        <p:cxnSp>
          <p:nvCxnSpPr>
            <p:cNvPr id="127" name="直線單箭頭接點 126"/>
            <p:cNvCxnSpPr/>
            <p:nvPr/>
          </p:nvCxnSpPr>
          <p:spPr bwMode="auto">
            <a:xfrm flipH="1">
              <a:off x="5880299" y="4476328"/>
              <a:ext cx="296863" cy="33813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28" name="群組 127"/>
          <p:cNvGrpSpPr/>
          <p:nvPr/>
        </p:nvGrpSpPr>
        <p:grpSpPr>
          <a:xfrm>
            <a:off x="5796162" y="2800275"/>
            <a:ext cx="1804986" cy="471488"/>
            <a:chOff x="5796162" y="4960515"/>
            <a:chExt cx="1804986" cy="471488"/>
          </a:xfrm>
        </p:grpSpPr>
        <p:sp>
          <p:nvSpPr>
            <p:cNvPr id="129" name="文字方塊 128"/>
            <p:cNvSpPr txBox="1"/>
            <p:nvPr/>
          </p:nvSpPr>
          <p:spPr bwMode="auto">
            <a:xfrm>
              <a:off x="6654998" y="496051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&lt; 1</a:t>
              </a:r>
              <a:endParaRPr lang="zh-HK" altLang="en-US" baseline="-25000" dirty="0"/>
            </a:p>
          </p:txBody>
        </p:sp>
        <p:sp>
          <p:nvSpPr>
            <p:cNvPr id="130" name="左大括弧 129"/>
            <p:cNvSpPr/>
            <p:nvPr/>
          </p:nvSpPr>
          <p:spPr bwMode="auto">
            <a:xfrm rot="7671920">
              <a:off x="6447831" y="4521571"/>
              <a:ext cx="258763" cy="1562101"/>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sp>
        <p:nvSpPr>
          <p:cNvPr id="131" name="橢圓 130"/>
          <p:cNvSpPr/>
          <p:nvPr/>
        </p:nvSpPr>
        <p:spPr bwMode="auto">
          <a:xfrm>
            <a:off x="5700912" y="2701849"/>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Tree>
    <p:extLst>
      <p:ext uri="{BB962C8B-B14F-4D97-AF65-F5344CB8AC3E}">
        <p14:creationId xmlns:p14="http://schemas.microsoft.com/office/powerpoint/2010/main" val="3828659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en-US" altLang="zh-HK" dirty="0"/>
              <a:t>Test yourself 5.6 (cont’d) </a:t>
            </a:r>
            <a:endParaRPr lang="zh-HK" altLang="en-US" dirty="0"/>
          </a:p>
        </p:txBody>
      </p:sp>
      <p:sp>
        <p:nvSpPr>
          <p:cNvPr id="3" name="內容版面配置區 2"/>
          <p:cNvSpPr>
            <a:spLocks noGrp="1"/>
          </p:cNvSpPr>
          <p:nvPr>
            <p:ph idx="1"/>
          </p:nvPr>
        </p:nvSpPr>
        <p:spPr>
          <a:xfrm>
            <a:off x="457200" y="1196752"/>
            <a:ext cx="8229600" cy="1200329"/>
          </a:xfrm>
        </p:spPr>
        <p:txBody>
          <a:bodyPr/>
          <a:lstStyle/>
          <a:p>
            <a:r>
              <a:rPr lang="en-US" altLang="zh-HK" dirty="0"/>
              <a:t>Refer to Fig. 5.12. </a:t>
            </a:r>
            <a:br>
              <a:rPr lang="en-US" altLang="zh-HK" dirty="0"/>
            </a:br>
            <a:r>
              <a:rPr lang="en-US" altLang="zh-HK" dirty="0"/>
              <a:t>Calculate the price </a:t>
            </a:r>
            <a:br>
              <a:rPr lang="en-US" altLang="zh-HK" dirty="0"/>
            </a:br>
            <a:r>
              <a:rPr lang="en-US" altLang="zh-HK" dirty="0"/>
              <a:t>elasticities of demand.</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72</a:t>
            </a:fld>
            <a:endParaRPr lang="zh-HK" altLang="en-US" dirty="0"/>
          </a:p>
        </p:txBody>
      </p:sp>
      <p:graphicFrame>
        <p:nvGraphicFramePr>
          <p:cNvPr id="12" name="表格 11"/>
          <p:cNvGraphicFramePr>
            <a:graphicFrameLocks noGrp="1"/>
          </p:cNvGraphicFramePr>
          <p:nvPr>
            <p:extLst>
              <p:ext uri="{D42A27DB-BD31-4B8C-83A1-F6EECF244321}">
                <p14:modId xmlns:p14="http://schemas.microsoft.com/office/powerpoint/2010/main" val="1259171668"/>
              </p:ext>
            </p:extLst>
          </p:nvPr>
        </p:nvGraphicFramePr>
        <p:xfrm>
          <a:off x="529208" y="4365104"/>
          <a:ext cx="8219257" cy="1676765"/>
        </p:xfrm>
        <a:graphic>
          <a:graphicData uri="http://schemas.openxmlformats.org/drawingml/2006/table">
            <a:tbl>
              <a:tblPr firstRow="1" bandRow="1">
                <a:tableStyleId>{5C22544A-7EE6-4342-B048-85BDC9FD1C3A}</a:tableStyleId>
              </a:tblPr>
              <a:tblGrid>
                <a:gridCol w="2530624">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08313">
                  <a:extLst>
                    <a:ext uri="{9D8B030D-6E8A-4147-A177-3AD203B41FA5}">
                      <a16:colId xmlns:a16="http://schemas.microsoft.com/office/drawing/2014/main" val="20002"/>
                    </a:ext>
                  </a:extLst>
                </a:gridCol>
              </a:tblGrid>
              <a:tr h="370840">
                <a:tc>
                  <a:txBody>
                    <a:bodyPr/>
                    <a:lstStyle/>
                    <a:p>
                      <a:pPr algn="ctr"/>
                      <a:r>
                        <a:rPr lang="en-GB" altLang="zh-HK" sz="2000" dirty="0">
                          <a:ln>
                            <a:noFill/>
                          </a:ln>
                          <a:solidFill>
                            <a:schemeClr val="tx1"/>
                          </a:solidFill>
                          <a:latin typeface="+mn-lt"/>
                        </a:rPr>
                        <a:t>Price range</a:t>
                      </a:r>
                      <a:endParaRPr lang="zh-HK" altLang="en-US" sz="20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algn="ctr"/>
                      <a:r>
                        <a:rPr lang="en-GB" altLang="zh-HK" sz="2000" dirty="0">
                          <a:ln>
                            <a:noFill/>
                          </a:ln>
                          <a:solidFill>
                            <a:schemeClr val="tx1"/>
                          </a:solidFill>
                          <a:latin typeface="+mn-lt"/>
                        </a:rPr>
                        <a:t>E</a:t>
                      </a:r>
                      <a:r>
                        <a:rPr lang="en-GB" altLang="zh-HK" sz="2000" baseline="-25000" dirty="0">
                          <a:ln>
                            <a:noFill/>
                          </a:ln>
                          <a:solidFill>
                            <a:schemeClr val="tx1"/>
                          </a:solidFill>
                          <a:latin typeface="+mn-lt"/>
                        </a:rPr>
                        <a:t>d</a:t>
                      </a:r>
                      <a:endParaRPr lang="zh-HK" altLang="en-US" sz="2000" baseline="-250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algn="ctr"/>
                      <a:r>
                        <a:rPr lang="en-US" altLang="zh-HK" sz="2000" dirty="0">
                          <a:ln>
                            <a:noFill/>
                          </a:ln>
                          <a:solidFill>
                            <a:schemeClr val="tx1"/>
                          </a:solidFill>
                          <a:latin typeface="+mn-lt"/>
                        </a:rPr>
                        <a:t>Type of elasticity of</a:t>
                      </a:r>
                    </a:p>
                    <a:p>
                      <a:pPr algn="ctr"/>
                      <a:r>
                        <a:rPr lang="en-US" altLang="zh-HK" sz="2000" dirty="0">
                          <a:ln>
                            <a:noFill/>
                          </a:ln>
                          <a:solidFill>
                            <a:schemeClr val="tx1"/>
                          </a:solidFill>
                          <a:latin typeface="+mn-lt"/>
                        </a:rPr>
                        <a:t>demand</a:t>
                      </a:r>
                      <a:endParaRPr lang="zh-HK" altLang="en-US" sz="20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975725">
                <a:tc>
                  <a:txBody>
                    <a:bodyPr/>
                    <a:lstStyle/>
                    <a:p>
                      <a:pPr algn="l">
                        <a:tabLst>
                          <a:tab pos="263525" algn="l"/>
                        </a:tabLst>
                      </a:pPr>
                      <a:r>
                        <a:rPr lang="en-US" altLang="zh-HK" sz="2000" dirty="0">
                          <a:ln>
                            <a:noFill/>
                          </a:ln>
                          <a:latin typeface="+mn-lt"/>
                        </a:rPr>
                        <a:t>c.	Between $1 and $2</a:t>
                      </a:r>
                    </a:p>
                    <a:p>
                      <a:pPr algn="l">
                        <a:tabLst>
                          <a:tab pos="263525" algn="l"/>
                        </a:tabLst>
                      </a:pPr>
                      <a:r>
                        <a:rPr lang="en-US" altLang="zh-HK" sz="2000" dirty="0">
                          <a:ln>
                            <a:noFill/>
                          </a:ln>
                          <a:latin typeface="+mn-lt"/>
                        </a:rPr>
                        <a:t>	(low-price range)</a:t>
                      </a:r>
                      <a:endParaRPr lang="zh-HK" altLang="en-US" sz="20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pPr algn="l"/>
                      <a:endParaRPr lang="zh-HK" altLang="en-US" sz="20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l">
                        <a:spcBef>
                          <a:spcPts val="600"/>
                        </a:spcBef>
                      </a:pPr>
                      <a:endParaRPr lang="zh-HK" altLang="en-US" sz="20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13" name="文字方塊 12"/>
          <p:cNvSpPr txBox="1"/>
          <p:nvPr/>
        </p:nvSpPr>
        <p:spPr bwMode="auto">
          <a:xfrm>
            <a:off x="2771800" y="5169386"/>
            <a:ext cx="3456384" cy="707886"/>
          </a:xfrm>
          <a:prstGeom prst="rect">
            <a:avLst/>
          </a:prstGeom>
          <a:noFill/>
        </p:spPr>
        <p:txBody>
          <a:bodyPr wrap="square">
            <a:spAutoFit/>
          </a:bodyPr>
          <a:lstStyle/>
          <a:p>
            <a:pPr algn="ctr">
              <a:defRPr/>
            </a:pPr>
            <a:r>
              <a:rPr lang="en-US" altLang="zh-HK"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0.27 (to 2 </a:t>
            </a:r>
            <a:r>
              <a:rPr lang="en-US" altLang="zh-HK" sz="2000" dirty="0" err="1">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d.p.</a:t>
            </a:r>
            <a:r>
              <a:rPr lang="en-US" altLang="zh-HK"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p>
          <a:p>
            <a:pPr algn="ctr">
              <a:defRPr/>
            </a:pPr>
            <a:r>
              <a:rPr lang="en-US" altLang="zh-HK"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(negative sign neglected)</a:t>
            </a:r>
            <a:endParaRPr lang="zh-HK" altLang="en-US"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bwMode="auto">
          <a:xfrm>
            <a:off x="6012160" y="5333146"/>
            <a:ext cx="2736304" cy="400110"/>
          </a:xfrm>
          <a:prstGeom prst="rect">
            <a:avLst/>
          </a:prstGeom>
          <a:noFill/>
        </p:spPr>
        <p:txBody>
          <a:bodyPr wrap="square">
            <a:spAutoFit/>
          </a:bodyPr>
          <a:lstStyle/>
          <a:p>
            <a:pPr algn="ctr">
              <a:defRPr/>
            </a:pPr>
            <a:r>
              <a:rPr lang="en-US" altLang="zh-HK"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Inelastic demand</a:t>
            </a:r>
            <a:endParaRPr lang="zh-HK" altLang="en-US" sz="2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0" name="矩形 69"/>
          <p:cNvSpPr/>
          <p:nvPr/>
        </p:nvSpPr>
        <p:spPr>
          <a:xfrm>
            <a:off x="2123728" y="3666510"/>
            <a:ext cx="2382579" cy="338554"/>
          </a:xfrm>
          <a:prstGeom prst="rect">
            <a:avLst/>
          </a:prstGeom>
        </p:spPr>
        <p:txBody>
          <a:bodyPr wrap="square">
            <a:spAutoFit/>
          </a:bodyPr>
          <a:lstStyle/>
          <a:p>
            <a:r>
              <a:rPr lang="en-US" altLang="zh-HK" sz="1600" b="1" i="1" dirty="0"/>
              <a:t>Fig. 5.12	</a:t>
            </a:r>
            <a:r>
              <a:rPr lang="en-US" altLang="zh-HK" sz="1600" b="1" dirty="0"/>
              <a:t>(reproduced)</a:t>
            </a:r>
          </a:p>
        </p:txBody>
      </p:sp>
      <p:grpSp>
        <p:nvGrpSpPr>
          <p:cNvPr id="71" name="群組 70"/>
          <p:cNvGrpSpPr/>
          <p:nvPr/>
        </p:nvGrpSpPr>
        <p:grpSpPr>
          <a:xfrm>
            <a:off x="4510287" y="1701725"/>
            <a:ext cx="1766887" cy="522287"/>
            <a:chOff x="4510287" y="3861965"/>
            <a:chExt cx="1766887" cy="522287"/>
          </a:xfrm>
        </p:grpSpPr>
        <p:sp>
          <p:nvSpPr>
            <p:cNvPr id="72" name="文字方塊 71"/>
            <p:cNvSpPr txBox="1"/>
            <p:nvPr/>
          </p:nvSpPr>
          <p:spPr bwMode="auto">
            <a:xfrm>
              <a:off x="5331024" y="386196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&gt; 1</a:t>
              </a:r>
              <a:endParaRPr lang="zh-HK" altLang="en-US" baseline="-25000" dirty="0"/>
            </a:p>
          </p:txBody>
        </p:sp>
        <p:sp>
          <p:nvSpPr>
            <p:cNvPr id="73" name="左大括弧 72"/>
            <p:cNvSpPr/>
            <p:nvPr/>
          </p:nvSpPr>
          <p:spPr bwMode="auto">
            <a:xfrm rot="7671920">
              <a:off x="5125443" y="3510333"/>
              <a:ext cx="258763" cy="1489075"/>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grpSp>
        <p:nvGrpSpPr>
          <p:cNvPr id="74" name="群組 6"/>
          <p:cNvGrpSpPr>
            <a:grpSpLocks/>
          </p:cNvGrpSpPr>
          <p:nvPr/>
        </p:nvGrpSpPr>
        <p:grpSpPr bwMode="auto">
          <a:xfrm>
            <a:off x="3995936" y="1187375"/>
            <a:ext cx="5011241" cy="3033713"/>
            <a:chOff x="1147021" y="3247428"/>
            <a:chExt cx="5012282" cy="3033731"/>
          </a:xfrm>
        </p:grpSpPr>
        <p:cxnSp>
          <p:nvCxnSpPr>
            <p:cNvPr id="75" name="直線接點 74"/>
            <p:cNvCxnSpPr/>
            <p:nvPr/>
          </p:nvCxnSpPr>
          <p:spPr>
            <a:xfrm>
              <a:off x="1658303" y="3831631"/>
              <a:ext cx="2578636" cy="201772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76" name="群組 68"/>
            <p:cNvGrpSpPr>
              <a:grpSpLocks/>
            </p:cNvGrpSpPr>
            <p:nvPr/>
          </p:nvGrpSpPr>
          <p:grpSpPr bwMode="auto">
            <a:xfrm>
              <a:off x="1147021" y="3247428"/>
              <a:ext cx="5012282" cy="3033731"/>
              <a:chOff x="686638" y="1862334"/>
              <a:chExt cx="5012282" cy="3033731"/>
            </a:xfrm>
          </p:grpSpPr>
          <p:grpSp>
            <p:nvGrpSpPr>
              <p:cNvPr id="77" name="群組 6"/>
              <p:cNvGrpSpPr>
                <a:grpSpLocks/>
              </p:cNvGrpSpPr>
              <p:nvPr/>
            </p:nvGrpSpPr>
            <p:grpSpPr bwMode="auto">
              <a:xfrm>
                <a:off x="686638" y="1862334"/>
                <a:ext cx="5012282" cy="3033731"/>
                <a:chOff x="2607516" y="2837921"/>
                <a:chExt cx="5011363" cy="3033001"/>
              </a:xfrm>
            </p:grpSpPr>
            <p:grpSp>
              <p:nvGrpSpPr>
                <p:cNvPr id="90" name="群組 1"/>
                <p:cNvGrpSpPr>
                  <a:grpSpLocks/>
                </p:cNvGrpSpPr>
                <p:nvPr/>
              </p:nvGrpSpPr>
              <p:grpSpPr bwMode="auto">
                <a:xfrm>
                  <a:off x="2607516" y="2837921"/>
                  <a:ext cx="3986310" cy="3033001"/>
                  <a:chOff x="2607516" y="2837921"/>
                  <a:chExt cx="3986310" cy="3033001"/>
                </a:xfrm>
              </p:grpSpPr>
              <p:cxnSp>
                <p:nvCxnSpPr>
                  <p:cNvPr id="92" name="直線接點 91"/>
                  <p:cNvCxnSpPr/>
                  <p:nvPr/>
                </p:nvCxnSpPr>
                <p:spPr bwMode="auto">
                  <a:xfrm>
                    <a:off x="3118704" y="3198199"/>
                    <a:ext cx="4762" cy="224895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bwMode="auto">
                  <a:xfrm flipH="1">
                    <a:off x="3123466" y="5439223"/>
                    <a:ext cx="30337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文字方塊 93"/>
                  <p:cNvSpPr txBox="1"/>
                  <p:nvPr/>
                </p:nvSpPr>
                <p:spPr bwMode="auto">
                  <a:xfrm>
                    <a:off x="2880573" y="5290033"/>
                    <a:ext cx="527063" cy="369800"/>
                  </a:xfrm>
                  <a:prstGeom prst="rect">
                    <a:avLst/>
                  </a:prstGeom>
                  <a:noFill/>
                </p:spPr>
                <p:txBody>
                  <a:bodyPr>
                    <a:spAutoFit/>
                  </a:bodyPr>
                  <a:lstStyle/>
                  <a:p>
                    <a:pPr>
                      <a:defRPr/>
                    </a:pPr>
                    <a:r>
                      <a:rPr lang="en-US" altLang="zh-HK" dirty="0"/>
                      <a:t>0</a:t>
                    </a:r>
                    <a:endParaRPr lang="zh-HK" altLang="en-US" dirty="0"/>
                  </a:p>
                </p:txBody>
              </p:sp>
              <p:sp>
                <p:nvSpPr>
                  <p:cNvPr id="95" name="文字方塊 94"/>
                  <p:cNvSpPr txBox="1"/>
                  <p:nvPr/>
                </p:nvSpPr>
                <p:spPr bwMode="auto">
                  <a:xfrm>
                    <a:off x="6141378" y="5218612"/>
                    <a:ext cx="452448" cy="369801"/>
                  </a:xfrm>
                  <a:prstGeom prst="rect">
                    <a:avLst/>
                  </a:prstGeom>
                  <a:noFill/>
                </p:spPr>
                <p:txBody>
                  <a:bodyPr>
                    <a:spAutoFit/>
                  </a:bodyPr>
                  <a:lstStyle/>
                  <a:p>
                    <a:pPr>
                      <a:defRPr/>
                    </a:pPr>
                    <a:r>
                      <a:rPr lang="en-US" altLang="zh-HK" dirty="0"/>
                      <a:t>Q</a:t>
                    </a:r>
                    <a:endParaRPr lang="zh-HK" altLang="en-US" dirty="0"/>
                  </a:p>
                </p:txBody>
              </p:sp>
              <p:sp>
                <p:nvSpPr>
                  <p:cNvPr id="96" name="文字方塊 95"/>
                  <p:cNvSpPr txBox="1"/>
                  <p:nvPr/>
                </p:nvSpPr>
                <p:spPr bwMode="auto">
                  <a:xfrm>
                    <a:off x="2607516" y="2837921"/>
                    <a:ext cx="2181278" cy="368214"/>
                  </a:xfrm>
                  <a:prstGeom prst="rect">
                    <a:avLst/>
                  </a:prstGeom>
                  <a:noFill/>
                </p:spPr>
                <p:txBody>
                  <a:bodyPr>
                    <a:spAutoFit/>
                  </a:bodyPr>
                  <a:lstStyle/>
                  <a:p>
                    <a:pPr>
                      <a:defRPr/>
                    </a:pPr>
                    <a:r>
                      <a:rPr lang="en-US" altLang="zh-HK" dirty="0"/>
                      <a:t>P ($ / unit)</a:t>
                    </a:r>
                    <a:endParaRPr lang="zh-HK" altLang="en-US" dirty="0"/>
                  </a:p>
                </p:txBody>
              </p:sp>
              <p:cxnSp>
                <p:nvCxnSpPr>
                  <p:cNvPr id="97" name="直線接點 96"/>
                  <p:cNvCxnSpPr/>
                  <p:nvPr/>
                </p:nvCxnSpPr>
                <p:spPr bwMode="auto">
                  <a:xfrm flipH="1">
                    <a:off x="3047264" y="4277446"/>
                    <a:ext cx="7144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bwMode="auto">
                  <a:xfrm flipH="1">
                    <a:off x="3050439" y="3988589"/>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9" name="文字方塊 98"/>
                  <p:cNvSpPr txBox="1"/>
                  <p:nvPr/>
                </p:nvSpPr>
                <p:spPr bwMode="auto">
                  <a:xfrm>
                    <a:off x="2788496" y="3777500"/>
                    <a:ext cx="390535" cy="368214"/>
                  </a:xfrm>
                  <a:prstGeom prst="rect">
                    <a:avLst/>
                  </a:prstGeom>
                  <a:noFill/>
                </p:spPr>
                <p:txBody>
                  <a:bodyPr>
                    <a:spAutoFit/>
                  </a:bodyPr>
                  <a:lstStyle/>
                  <a:p>
                    <a:pPr>
                      <a:defRPr/>
                    </a:pPr>
                    <a:r>
                      <a:rPr lang="en-US" altLang="zh-HK" dirty="0"/>
                      <a:t>5</a:t>
                    </a:r>
                    <a:endParaRPr lang="zh-HK" altLang="en-US" dirty="0"/>
                  </a:p>
                </p:txBody>
              </p:sp>
              <p:sp>
                <p:nvSpPr>
                  <p:cNvPr id="100" name="文字方塊 99"/>
                  <p:cNvSpPr txBox="1"/>
                  <p:nvPr/>
                </p:nvSpPr>
                <p:spPr bwMode="auto">
                  <a:xfrm>
                    <a:off x="2788496" y="3485469"/>
                    <a:ext cx="390535" cy="369801"/>
                  </a:xfrm>
                  <a:prstGeom prst="rect">
                    <a:avLst/>
                  </a:prstGeom>
                  <a:noFill/>
                </p:spPr>
                <p:txBody>
                  <a:bodyPr>
                    <a:spAutoFit/>
                  </a:bodyPr>
                  <a:lstStyle/>
                  <a:p>
                    <a:pPr>
                      <a:defRPr/>
                    </a:pPr>
                    <a:r>
                      <a:rPr lang="en-US" altLang="zh-HK" dirty="0"/>
                      <a:t>6</a:t>
                    </a:r>
                    <a:endParaRPr lang="zh-HK" altLang="en-US" dirty="0"/>
                  </a:p>
                </p:txBody>
              </p:sp>
              <p:cxnSp>
                <p:nvCxnSpPr>
                  <p:cNvPr id="101" name="直線接點 100"/>
                  <p:cNvCxnSpPr/>
                  <p:nvPr/>
                </p:nvCxnSpPr>
                <p:spPr bwMode="auto">
                  <a:xfrm flipH="1">
                    <a:off x="3452087"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2" name="文字方塊 101"/>
                  <p:cNvSpPr txBox="1"/>
                  <p:nvPr/>
                </p:nvSpPr>
                <p:spPr bwMode="auto">
                  <a:xfrm>
                    <a:off x="4385560" y="5491598"/>
                    <a:ext cx="403235" cy="369801"/>
                  </a:xfrm>
                  <a:prstGeom prst="rect">
                    <a:avLst/>
                  </a:prstGeom>
                  <a:noFill/>
                </p:spPr>
                <p:txBody>
                  <a:bodyPr>
                    <a:spAutoFit/>
                  </a:bodyPr>
                  <a:lstStyle/>
                  <a:p>
                    <a:pPr>
                      <a:defRPr/>
                    </a:pPr>
                    <a:r>
                      <a:rPr lang="en-US" altLang="zh-HK" dirty="0"/>
                      <a:t>8</a:t>
                    </a:r>
                    <a:endParaRPr lang="zh-HK" altLang="en-US" baseline="-25000" dirty="0"/>
                  </a:p>
                </p:txBody>
              </p:sp>
              <p:sp>
                <p:nvSpPr>
                  <p:cNvPr id="103" name="文字方塊 102"/>
                  <p:cNvSpPr txBox="1"/>
                  <p:nvPr/>
                </p:nvSpPr>
                <p:spPr bwMode="auto">
                  <a:xfrm>
                    <a:off x="3299683" y="5497947"/>
                    <a:ext cx="412760" cy="369801"/>
                  </a:xfrm>
                  <a:prstGeom prst="rect">
                    <a:avLst/>
                  </a:prstGeom>
                  <a:noFill/>
                </p:spPr>
                <p:txBody>
                  <a:bodyPr>
                    <a:spAutoFit/>
                  </a:bodyPr>
                  <a:lstStyle/>
                  <a:p>
                    <a:pPr>
                      <a:defRPr/>
                    </a:pPr>
                    <a:r>
                      <a:rPr lang="en-US" altLang="zh-HK" dirty="0"/>
                      <a:t>2</a:t>
                    </a:r>
                    <a:endParaRPr lang="zh-HK" altLang="en-US" baseline="-25000" dirty="0"/>
                  </a:p>
                </p:txBody>
              </p:sp>
              <p:sp>
                <p:nvSpPr>
                  <p:cNvPr id="104" name="文字方塊 103"/>
                  <p:cNvSpPr txBox="1"/>
                  <p:nvPr/>
                </p:nvSpPr>
                <p:spPr bwMode="auto">
                  <a:xfrm>
                    <a:off x="5746080" y="5093230"/>
                    <a:ext cx="452449" cy="369245"/>
                  </a:xfrm>
                  <a:prstGeom prst="rect">
                    <a:avLst/>
                  </a:prstGeom>
                  <a:noFill/>
                </p:spPr>
                <p:txBody>
                  <a:bodyPr>
                    <a:spAutoFit/>
                  </a:bodyPr>
                  <a:lstStyle/>
                  <a:p>
                    <a:pPr>
                      <a:defRPr/>
                    </a:pPr>
                    <a:r>
                      <a:rPr lang="en-US" altLang="zh-HK" dirty="0"/>
                      <a:t>D</a:t>
                    </a:r>
                    <a:endParaRPr lang="zh-HK" altLang="en-US" dirty="0"/>
                  </a:p>
                </p:txBody>
              </p:sp>
              <p:cxnSp>
                <p:nvCxnSpPr>
                  <p:cNvPr id="105" name="直線接點 104"/>
                  <p:cNvCxnSpPr/>
                  <p:nvPr/>
                </p:nvCxnSpPr>
                <p:spPr bwMode="auto">
                  <a:xfrm flipH="1">
                    <a:off x="3812458"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bwMode="auto">
                  <a:xfrm flipH="1">
                    <a:off x="4187117"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7" name="直線接點 106"/>
                  <p:cNvCxnSpPr/>
                  <p:nvPr/>
                </p:nvCxnSpPr>
                <p:spPr bwMode="auto">
                  <a:xfrm flipH="1">
                    <a:off x="4545901"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直線接點 107"/>
                  <p:cNvCxnSpPr/>
                  <p:nvPr/>
                </p:nvCxnSpPr>
                <p:spPr bwMode="auto">
                  <a:xfrm flipH="1">
                    <a:off x="4920560"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9" name="直線接點 108"/>
                  <p:cNvCxnSpPr/>
                  <p:nvPr/>
                </p:nvCxnSpPr>
                <p:spPr bwMode="auto">
                  <a:xfrm flipH="1">
                    <a:off x="5293632"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0" name="文字方塊 109"/>
                  <p:cNvSpPr txBox="1"/>
                  <p:nvPr/>
                </p:nvSpPr>
                <p:spPr bwMode="auto">
                  <a:xfrm>
                    <a:off x="3650529" y="5501121"/>
                    <a:ext cx="412760" cy="369801"/>
                  </a:xfrm>
                  <a:prstGeom prst="rect">
                    <a:avLst/>
                  </a:prstGeom>
                  <a:noFill/>
                </p:spPr>
                <p:txBody>
                  <a:bodyPr>
                    <a:spAutoFit/>
                  </a:bodyPr>
                  <a:lstStyle/>
                  <a:p>
                    <a:pPr>
                      <a:defRPr/>
                    </a:pPr>
                    <a:r>
                      <a:rPr lang="en-US" altLang="zh-HK" dirty="0"/>
                      <a:t>4</a:t>
                    </a:r>
                    <a:endParaRPr lang="zh-HK" altLang="en-US" baseline="-25000" dirty="0"/>
                  </a:p>
                </p:txBody>
              </p:sp>
              <p:sp>
                <p:nvSpPr>
                  <p:cNvPr id="111" name="文字方塊 110"/>
                  <p:cNvSpPr txBox="1"/>
                  <p:nvPr/>
                </p:nvSpPr>
                <p:spPr bwMode="auto">
                  <a:xfrm>
                    <a:off x="4034713" y="5501121"/>
                    <a:ext cx="412760" cy="369801"/>
                  </a:xfrm>
                  <a:prstGeom prst="rect">
                    <a:avLst/>
                  </a:prstGeom>
                  <a:noFill/>
                </p:spPr>
                <p:txBody>
                  <a:bodyPr>
                    <a:spAutoFit/>
                  </a:bodyPr>
                  <a:lstStyle/>
                  <a:p>
                    <a:pPr>
                      <a:defRPr/>
                    </a:pPr>
                    <a:r>
                      <a:rPr lang="en-US" altLang="zh-HK" dirty="0"/>
                      <a:t>6 </a:t>
                    </a:r>
                    <a:endParaRPr lang="zh-HK" altLang="en-US" baseline="-25000" dirty="0"/>
                  </a:p>
                </p:txBody>
              </p:sp>
              <p:sp>
                <p:nvSpPr>
                  <p:cNvPr id="112" name="文字方塊 111"/>
                  <p:cNvSpPr txBox="1"/>
                  <p:nvPr/>
                </p:nvSpPr>
                <p:spPr bwMode="auto">
                  <a:xfrm>
                    <a:off x="4718943" y="5491598"/>
                    <a:ext cx="536588" cy="368214"/>
                  </a:xfrm>
                  <a:prstGeom prst="rect">
                    <a:avLst/>
                  </a:prstGeom>
                  <a:noFill/>
                </p:spPr>
                <p:txBody>
                  <a:bodyPr>
                    <a:spAutoFit/>
                  </a:bodyPr>
                  <a:lstStyle/>
                  <a:p>
                    <a:pPr>
                      <a:defRPr/>
                    </a:pPr>
                    <a:r>
                      <a:rPr lang="en-US" altLang="zh-HK" dirty="0"/>
                      <a:t>10</a:t>
                    </a:r>
                    <a:endParaRPr lang="zh-HK" altLang="en-US" baseline="-25000" dirty="0"/>
                  </a:p>
                </p:txBody>
              </p:sp>
              <p:sp>
                <p:nvSpPr>
                  <p:cNvPr id="113" name="文字方塊 112"/>
                  <p:cNvSpPr txBox="1"/>
                  <p:nvPr/>
                </p:nvSpPr>
                <p:spPr bwMode="auto">
                  <a:xfrm>
                    <a:off x="5093602" y="5491747"/>
                    <a:ext cx="538175" cy="369800"/>
                  </a:xfrm>
                  <a:prstGeom prst="rect">
                    <a:avLst/>
                  </a:prstGeom>
                  <a:noFill/>
                </p:spPr>
                <p:txBody>
                  <a:bodyPr>
                    <a:spAutoFit/>
                  </a:bodyPr>
                  <a:lstStyle/>
                  <a:p>
                    <a:pPr>
                      <a:defRPr/>
                    </a:pPr>
                    <a:r>
                      <a:rPr lang="en-US" altLang="zh-HK" dirty="0"/>
                      <a:t>12</a:t>
                    </a:r>
                    <a:endParaRPr lang="zh-HK" altLang="en-US" baseline="-25000" dirty="0"/>
                  </a:p>
                </p:txBody>
              </p:sp>
              <p:sp>
                <p:nvSpPr>
                  <p:cNvPr id="114" name="文字方塊 113"/>
                  <p:cNvSpPr txBox="1"/>
                  <p:nvPr/>
                </p:nvSpPr>
                <p:spPr bwMode="auto">
                  <a:xfrm>
                    <a:off x="5463498" y="5490011"/>
                    <a:ext cx="538176" cy="369800"/>
                  </a:xfrm>
                  <a:prstGeom prst="rect">
                    <a:avLst/>
                  </a:prstGeom>
                  <a:noFill/>
                </p:spPr>
                <p:txBody>
                  <a:bodyPr>
                    <a:spAutoFit/>
                  </a:bodyPr>
                  <a:lstStyle/>
                  <a:p>
                    <a:pPr>
                      <a:defRPr/>
                    </a:pPr>
                    <a:r>
                      <a:rPr lang="en-US" altLang="zh-HK" dirty="0"/>
                      <a:t>14</a:t>
                    </a:r>
                    <a:endParaRPr lang="zh-HK" altLang="en-US" baseline="-25000" dirty="0"/>
                  </a:p>
                </p:txBody>
              </p:sp>
              <p:cxnSp>
                <p:nvCxnSpPr>
                  <p:cNvPr id="115" name="直線接點 114"/>
                  <p:cNvCxnSpPr/>
                  <p:nvPr/>
                </p:nvCxnSpPr>
                <p:spPr bwMode="auto">
                  <a:xfrm flipH="1">
                    <a:off x="3040914" y="3701318"/>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bwMode="auto">
                  <a:xfrm flipH="1">
                    <a:off x="3048852" y="4564716"/>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bwMode="auto">
                  <a:xfrm flipH="1">
                    <a:off x="3055202" y="4859921"/>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8" name="直線接點 117"/>
                  <p:cNvCxnSpPr/>
                  <p:nvPr/>
                </p:nvCxnSpPr>
                <p:spPr bwMode="auto">
                  <a:xfrm flipH="1">
                    <a:off x="3055202" y="5140843"/>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9" name="文字方塊 118"/>
                  <p:cNvSpPr txBox="1"/>
                  <p:nvPr/>
                </p:nvSpPr>
                <p:spPr bwMode="auto">
                  <a:xfrm>
                    <a:off x="2788496" y="4061597"/>
                    <a:ext cx="390535" cy="368214"/>
                  </a:xfrm>
                  <a:prstGeom prst="rect">
                    <a:avLst/>
                  </a:prstGeom>
                  <a:noFill/>
                </p:spPr>
                <p:txBody>
                  <a:bodyPr>
                    <a:spAutoFit/>
                  </a:bodyPr>
                  <a:lstStyle/>
                  <a:p>
                    <a:pPr>
                      <a:defRPr/>
                    </a:pPr>
                    <a:r>
                      <a:rPr lang="en-US" altLang="zh-HK" dirty="0"/>
                      <a:t>4</a:t>
                    </a:r>
                    <a:endParaRPr lang="zh-HK" altLang="en-US" dirty="0"/>
                  </a:p>
                </p:txBody>
              </p:sp>
              <p:sp>
                <p:nvSpPr>
                  <p:cNvPr id="120" name="文字方塊 119"/>
                  <p:cNvSpPr txBox="1"/>
                  <p:nvPr/>
                </p:nvSpPr>
                <p:spPr bwMode="auto">
                  <a:xfrm>
                    <a:off x="2788496" y="4339343"/>
                    <a:ext cx="390535" cy="369801"/>
                  </a:xfrm>
                  <a:prstGeom prst="rect">
                    <a:avLst/>
                  </a:prstGeom>
                  <a:noFill/>
                </p:spPr>
                <p:txBody>
                  <a:bodyPr>
                    <a:spAutoFit/>
                  </a:bodyPr>
                  <a:lstStyle/>
                  <a:p>
                    <a:pPr>
                      <a:defRPr/>
                    </a:pPr>
                    <a:r>
                      <a:rPr lang="en-US" altLang="zh-HK" dirty="0"/>
                      <a:t>3</a:t>
                    </a:r>
                    <a:endParaRPr lang="zh-HK" altLang="en-US" dirty="0"/>
                  </a:p>
                </p:txBody>
              </p:sp>
              <p:sp>
                <p:nvSpPr>
                  <p:cNvPr id="121" name="文字方塊 120"/>
                  <p:cNvSpPr txBox="1"/>
                  <p:nvPr/>
                </p:nvSpPr>
                <p:spPr bwMode="auto">
                  <a:xfrm>
                    <a:off x="2788496" y="4644072"/>
                    <a:ext cx="390535" cy="369801"/>
                  </a:xfrm>
                  <a:prstGeom prst="rect">
                    <a:avLst/>
                  </a:prstGeom>
                  <a:noFill/>
                </p:spPr>
                <p:txBody>
                  <a:bodyPr>
                    <a:spAutoFit/>
                  </a:bodyPr>
                  <a:lstStyle/>
                  <a:p>
                    <a:pPr>
                      <a:defRPr/>
                    </a:pPr>
                    <a:r>
                      <a:rPr lang="en-US" altLang="zh-HK" dirty="0"/>
                      <a:t>2</a:t>
                    </a:r>
                    <a:endParaRPr lang="zh-HK" altLang="en-US" dirty="0"/>
                  </a:p>
                </p:txBody>
              </p:sp>
              <p:sp>
                <p:nvSpPr>
                  <p:cNvPr id="122" name="文字方塊 121"/>
                  <p:cNvSpPr txBox="1"/>
                  <p:nvPr/>
                </p:nvSpPr>
                <p:spPr bwMode="auto">
                  <a:xfrm>
                    <a:off x="2788496" y="4956737"/>
                    <a:ext cx="390535" cy="369800"/>
                  </a:xfrm>
                  <a:prstGeom prst="rect">
                    <a:avLst/>
                  </a:prstGeom>
                  <a:noFill/>
                </p:spPr>
                <p:txBody>
                  <a:bodyPr>
                    <a:spAutoFit/>
                  </a:bodyPr>
                  <a:lstStyle/>
                  <a:p>
                    <a:pPr>
                      <a:defRPr/>
                    </a:pPr>
                    <a:r>
                      <a:rPr lang="en-US" altLang="zh-HK" dirty="0"/>
                      <a:t>1</a:t>
                    </a:r>
                    <a:endParaRPr lang="zh-HK" altLang="en-US" dirty="0"/>
                  </a:p>
                </p:txBody>
              </p:sp>
              <p:sp>
                <p:nvSpPr>
                  <p:cNvPr id="123" name="文字方塊 122"/>
                  <p:cNvSpPr txBox="1"/>
                  <p:nvPr/>
                </p:nvSpPr>
                <p:spPr bwMode="auto">
                  <a:xfrm>
                    <a:off x="2794846" y="3204548"/>
                    <a:ext cx="388946" cy="369800"/>
                  </a:xfrm>
                  <a:prstGeom prst="rect">
                    <a:avLst/>
                  </a:prstGeom>
                  <a:noFill/>
                </p:spPr>
                <p:txBody>
                  <a:bodyPr>
                    <a:spAutoFit/>
                  </a:bodyPr>
                  <a:lstStyle/>
                  <a:p>
                    <a:pPr>
                      <a:defRPr/>
                    </a:pPr>
                    <a:r>
                      <a:rPr lang="en-US" altLang="zh-HK" dirty="0"/>
                      <a:t>7</a:t>
                    </a:r>
                    <a:endParaRPr lang="zh-HK" altLang="en-US" dirty="0"/>
                  </a:p>
                </p:txBody>
              </p:sp>
              <p:cxnSp>
                <p:nvCxnSpPr>
                  <p:cNvPr id="124" name="直線接點 123"/>
                  <p:cNvCxnSpPr/>
                  <p:nvPr/>
                </p:nvCxnSpPr>
                <p:spPr bwMode="auto">
                  <a:xfrm flipH="1">
                    <a:off x="3048852" y="3434681"/>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91" name="文字方塊 90"/>
                <p:cNvSpPr txBox="1"/>
                <p:nvPr/>
              </p:nvSpPr>
              <p:spPr bwMode="auto">
                <a:xfrm>
                  <a:off x="5912772" y="5475727"/>
                  <a:ext cx="1706107" cy="369801"/>
                </a:xfrm>
                <a:prstGeom prst="rect">
                  <a:avLst/>
                </a:prstGeom>
                <a:noFill/>
              </p:spPr>
              <p:txBody>
                <a:bodyPr wrap="square">
                  <a:spAutoFit/>
                </a:bodyPr>
                <a:lstStyle/>
                <a:p>
                  <a:pPr marL="87313" indent="-87313">
                    <a:defRPr/>
                  </a:pPr>
                  <a:r>
                    <a:rPr lang="en-US" altLang="zh-HK" dirty="0"/>
                    <a:t> (units / period) </a:t>
                  </a:r>
                  <a:endParaRPr lang="zh-HK" altLang="en-US" dirty="0"/>
                </a:p>
              </p:txBody>
            </p:sp>
          </p:grpSp>
          <p:cxnSp>
            <p:nvCxnSpPr>
              <p:cNvPr id="78" name="直線接點 77"/>
              <p:cNvCxnSpPr/>
              <p:nvPr/>
            </p:nvCxnSpPr>
            <p:spPr>
              <a:xfrm>
                <a:off x="1531365" y="2741813"/>
                <a:ext cx="0" cy="17303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a:xfrm flipV="1">
                <a:off x="1205859" y="3589543"/>
                <a:ext cx="14338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接點 79"/>
              <p:cNvCxnSpPr/>
              <p:nvPr/>
            </p:nvCxnSpPr>
            <p:spPr>
              <a:xfrm>
                <a:off x="1199508" y="3878470"/>
                <a:ext cx="18021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a:off x="1205859" y="4165810"/>
                <a:ext cx="2165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a:xfrm>
                <a:off x="1185218" y="2725938"/>
                <a:ext cx="34614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a:off x="1185218" y="3013278"/>
                <a:ext cx="70975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flipV="1">
                <a:off x="1185218" y="3302205"/>
                <a:ext cx="10781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a:off x="1894977" y="2991053"/>
                <a:ext cx="0" cy="14732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接點 85"/>
              <p:cNvCxnSpPr/>
              <p:nvPr/>
            </p:nvCxnSpPr>
            <p:spPr>
              <a:xfrm>
                <a:off x="2263354" y="3319667"/>
                <a:ext cx="0" cy="114935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a:off x="2633318" y="3591131"/>
                <a:ext cx="0" cy="8636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a:xfrm>
                <a:off x="3001695" y="3907045"/>
                <a:ext cx="0" cy="5651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371659" y="4189622"/>
                <a:ext cx="0" cy="2809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25" name="群組 124"/>
          <p:cNvGrpSpPr/>
          <p:nvPr/>
        </p:nvGrpSpPr>
        <p:grpSpPr>
          <a:xfrm>
            <a:off x="5880299" y="1931913"/>
            <a:ext cx="1339850" cy="722312"/>
            <a:chOff x="5880299" y="4092153"/>
            <a:chExt cx="1339850" cy="722312"/>
          </a:xfrm>
        </p:grpSpPr>
        <p:sp>
          <p:nvSpPr>
            <p:cNvPr id="126" name="文字方塊 125"/>
            <p:cNvSpPr txBox="1"/>
            <p:nvPr/>
          </p:nvSpPr>
          <p:spPr bwMode="auto">
            <a:xfrm>
              <a:off x="5981899" y="4092153"/>
              <a:ext cx="1238250" cy="646112"/>
            </a:xfrm>
            <a:prstGeom prst="rect">
              <a:avLst/>
            </a:prstGeom>
            <a:noFill/>
          </p:spPr>
          <p:txBody>
            <a:bodyPr>
              <a:spAutoFit/>
            </a:bodyPr>
            <a:lstStyle/>
            <a:p>
              <a:pPr algn="ctr">
                <a:defRPr/>
              </a:pPr>
              <a:r>
                <a:rPr lang="en-US" altLang="zh-HK" dirty="0"/>
                <a:t>Mid-point</a:t>
              </a:r>
            </a:p>
            <a:p>
              <a:pPr algn="ctr">
                <a:defRPr/>
              </a:pPr>
              <a:r>
                <a:rPr lang="en-US" altLang="zh-HK" dirty="0"/>
                <a:t>E</a:t>
              </a:r>
              <a:r>
                <a:rPr lang="en-US" altLang="zh-HK" baseline="-25000" dirty="0"/>
                <a:t>d</a:t>
              </a:r>
              <a:r>
                <a:rPr lang="en-US" altLang="zh-HK" dirty="0"/>
                <a:t> = 1</a:t>
              </a:r>
              <a:endParaRPr lang="zh-HK" altLang="en-US" baseline="-25000" dirty="0"/>
            </a:p>
          </p:txBody>
        </p:sp>
        <p:cxnSp>
          <p:nvCxnSpPr>
            <p:cNvPr id="127" name="直線單箭頭接點 126"/>
            <p:cNvCxnSpPr/>
            <p:nvPr/>
          </p:nvCxnSpPr>
          <p:spPr bwMode="auto">
            <a:xfrm flipH="1">
              <a:off x="5880299" y="4476328"/>
              <a:ext cx="296863" cy="33813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28" name="群組 127"/>
          <p:cNvGrpSpPr/>
          <p:nvPr/>
        </p:nvGrpSpPr>
        <p:grpSpPr>
          <a:xfrm>
            <a:off x="5796162" y="2800275"/>
            <a:ext cx="1804986" cy="471488"/>
            <a:chOff x="5796162" y="4960515"/>
            <a:chExt cx="1804986" cy="471488"/>
          </a:xfrm>
        </p:grpSpPr>
        <p:sp>
          <p:nvSpPr>
            <p:cNvPr id="129" name="文字方塊 128"/>
            <p:cNvSpPr txBox="1"/>
            <p:nvPr/>
          </p:nvSpPr>
          <p:spPr bwMode="auto">
            <a:xfrm>
              <a:off x="6654998" y="496051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&lt; 1</a:t>
              </a:r>
              <a:endParaRPr lang="zh-HK" altLang="en-US" baseline="-25000" dirty="0"/>
            </a:p>
          </p:txBody>
        </p:sp>
        <p:sp>
          <p:nvSpPr>
            <p:cNvPr id="130" name="左大括弧 129"/>
            <p:cNvSpPr/>
            <p:nvPr/>
          </p:nvSpPr>
          <p:spPr bwMode="auto">
            <a:xfrm rot="7671920">
              <a:off x="6447831" y="4521571"/>
              <a:ext cx="258763" cy="1562101"/>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sp>
        <p:nvSpPr>
          <p:cNvPr id="131" name="橢圓 130"/>
          <p:cNvSpPr/>
          <p:nvPr/>
        </p:nvSpPr>
        <p:spPr bwMode="auto">
          <a:xfrm>
            <a:off x="5700912" y="2701849"/>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Tree>
    <p:extLst>
      <p:ext uri="{BB962C8B-B14F-4D97-AF65-F5344CB8AC3E}">
        <p14:creationId xmlns:p14="http://schemas.microsoft.com/office/powerpoint/2010/main" val="3219607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nSpc>
                <a:spcPts val="2400"/>
              </a:lnSpc>
            </a:pPr>
            <a:r>
              <a:rPr lang="en-US" altLang="zh-HK" dirty="0"/>
              <a:t>Learning tips 5.2</a:t>
            </a:r>
            <a:br>
              <a:rPr lang="en-US" altLang="zh-HK" dirty="0"/>
            </a:br>
            <a:r>
              <a:rPr lang="en-US" altLang="zh-HK" sz="2400" dirty="0"/>
              <a:t>Showing the change in TR on a diagram when demand is elastic or inelastic</a:t>
            </a:r>
            <a:endParaRPr lang="zh-HK" altLang="en-US" sz="2400" dirty="0"/>
          </a:p>
        </p:txBody>
      </p:sp>
      <p:sp>
        <p:nvSpPr>
          <p:cNvPr id="3" name="內容版面配置區 2"/>
          <p:cNvSpPr>
            <a:spLocks noGrp="1"/>
          </p:cNvSpPr>
          <p:nvPr>
            <p:ph idx="1"/>
          </p:nvPr>
        </p:nvSpPr>
        <p:spPr>
          <a:xfrm>
            <a:off x="457200" y="1196752"/>
            <a:ext cx="8229600" cy="1274195"/>
          </a:xfrm>
        </p:spPr>
        <p:txBody>
          <a:bodyPr/>
          <a:lstStyle/>
          <a:p>
            <a:r>
              <a:rPr lang="en-US" altLang="zh-HK" dirty="0"/>
              <a:t>Recall the relationship between price ranges and elasticities for a linear demand curve:</a:t>
            </a:r>
          </a:p>
          <a:p>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73</a:t>
            </a:fld>
            <a:endParaRPr lang="zh-HK" altLang="en-US" dirty="0"/>
          </a:p>
        </p:txBody>
      </p:sp>
      <p:sp>
        <p:nvSpPr>
          <p:cNvPr id="43" name="內容版面配置區 5"/>
          <p:cNvSpPr txBox="1">
            <a:spLocks/>
          </p:cNvSpPr>
          <p:nvPr/>
        </p:nvSpPr>
        <p:spPr>
          <a:xfrm>
            <a:off x="827584" y="2164916"/>
            <a:ext cx="7560840" cy="1103343"/>
          </a:xfrm>
          <a:prstGeom prst="rect">
            <a:avLst/>
          </a:prstGeom>
          <a:solidFill>
            <a:srgbClr val="FDF4BB"/>
          </a:solidFill>
          <a:ln w="34925">
            <a:noFill/>
            <a:prstDash val="dash"/>
          </a:ln>
        </p:spPr>
        <p:txBody>
          <a:bodyPr vert="horz" wrap="square" lIns="91440" tIns="144000" rIns="91440" bIns="14400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tabLst>
                <a:tab pos="355600" algn="l"/>
              </a:tabLst>
            </a:pPr>
            <a:r>
              <a:rPr lang="en-US" altLang="zh-HK" dirty="0"/>
              <a:t>1.	Above the midpoint, E</a:t>
            </a:r>
            <a:r>
              <a:rPr lang="en-US" altLang="zh-HK" baseline="-25000" dirty="0"/>
              <a:t>d</a:t>
            </a:r>
            <a:r>
              <a:rPr lang="en-US" altLang="zh-HK" dirty="0"/>
              <a:t> &gt; 1, i.e., demand is elastic.</a:t>
            </a:r>
          </a:p>
          <a:p>
            <a:pPr>
              <a:tabLst>
                <a:tab pos="355600" algn="l"/>
              </a:tabLst>
            </a:pPr>
            <a:r>
              <a:rPr lang="en-US" altLang="zh-HK" dirty="0"/>
              <a:t>2.	Below the midpoint, E</a:t>
            </a:r>
            <a:r>
              <a:rPr lang="en-US" altLang="zh-HK" baseline="-25000" dirty="0"/>
              <a:t>d</a:t>
            </a:r>
            <a:r>
              <a:rPr lang="en-US" altLang="zh-HK" dirty="0"/>
              <a:t> &lt; 1, i.e., demand is inelastic.</a:t>
            </a:r>
            <a:endParaRPr lang="zh-HK" altLang="en-US" dirty="0"/>
          </a:p>
        </p:txBody>
      </p:sp>
    </p:spTree>
    <p:extLst>
      <p:ext uri="{BB962C8B-B14F-4D97-AF65-F5344CB8AC3E}">
        <p14:creationId xmlns:p14="http://schemas.microsoft.com/office/powerpoint/2010/main" val="27936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nSpc>
                <a:spcPts val="2400"/>
              </a:lnSpc>
            </a:pPr>
            <a:r>
              <a:rPr lang="en-US" altLang="zh-HK" dirty="0"/>
              <a:t>Learning tips 5.2 (cont’d)</a:t>
            </a:r>
            <a:br>
              <a:rPr lang="en-US" altLang="zh-HK" dirty="0"/>
            </a:br>
            <a:r>
              <a:rPr lang="en-US" altLang="zh-HK" sz="2400" dirty="0"/>
              <a:t>Showing the change in TR on a diagram when demand is elastic or inelastic</a:t>
            </a:r>
            <a:endParaRPr lang="zh-HK" altLang="en-US" sz="2400" dirty="0"/>
          </a:p>
        </p:txBody>
      </p:sp>
      <p:sp>
        <p:nvSpPr>
          <p:cNvPr id="3" name="內容版面配置區 2"/>
          <p:cNvSpPr>
            <a:spLocks noGrp="1"/>
          </p:cNvSpPr>
          <p:nvPr>
            <p:ph idx="1"/>
          </p:nvPr>
        </p:nvSpPr>
        <p:spPr>
          <a:xfrm>
            <a:off x="457200" y="1196752"/>
            <a:ext cx="8229600" cy="1274195"/>
          </a:xfrm>
        </p:spPr>
        <p:txBody>
          <a:bodyPr/>
          <a:lstStyle/>
          <a:p>
            <a:r>
              <a:rPr lang="en-US" altLang="zh-HK" dirty="0"/>
              <a:t>To show the change in TR when demand is </a:t>
            </a:r>
            <a:r>
              <a:rPr lang="en-US" altLang="zh-HK" b="1" dirty="0">
                <a:solidFill>
                  <a:srgbClr val="0070C0"/>
                </a:solidFill>
              </a:rPr>
              <a:t>elastic</a:t>
            </a:r>
            <a:r>
              <a:rPr lang="en-US" altLang="zh-HK" dirty="0"/>
              <a:t>:</a:t>
            </a:r>
          </a:p>
          <a:p>
            <a:pPr>
              <a:tabLst>
                <a:tab pos="355600" algn="l"/>
              </a:tabLst>
            </a:pPr>
            <a:r>
              <a:rPr lang="en-US" altLang="zh-HK" dirty="0">
                <a:sym typeface="Wingdings" panose="05000000000000000000" pitchFamily="2" charset="2"/>
              </a:rPr>
              <a:t>	W</a:t>
            </a:r>
            <a:r>
              <a:rPr lang="en-US" altLang="zh-HK" dirty="0"/>
              <a:t>e may use the two points on the </a:t>
            </a:r>
            <a:r>
              <a:rPr lang="en-US" altLang="zh-HK" kern="100" dirty="0">
                <a:solidFill>
                  <a:srgbClr val="000000"/>
                </a:solidFill>
                <a:effectLst/>
                <a:latin typeface="Arial Unicode MS"/>
                <a:ea typeface="新細明體" panose="02020500000000000000" pitchFamily="18" charset="-120"/>
              </a:rPr>
              <a:t>demand curve</a:t>
            </a:r>
            <a:r>
              <a:rPr lang="en-US" altLang="zh-HK" dirty="0"/>
              <a:t> which are </a:t>
            </a:r>
            <a:r>
              <a:rPr lang="en-US" altLang="zh-HK" b="1" dirty="0">
                <a:solidFill>
                  <a:srgbClr val="0070C0"/>
                </a:solidFill>
              </a:rPr>
              <a:t>above</a:t>
            </a:r>
            <a:r>
              <a:rPr lang="en-US" altLang="zh-HK" dirty="0"/>
              <a:t> the midpoint of the curve.</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74</a:t>
            </a:fld>
            <a:endParaRPr lang="zh-HK" altLang="en-US" dirty="0"/>
          </a:p>
        </p:txBody>
      </p:sp>
      <p:grpSp>
        <p:nvGrpSpPr>
          <p:cNvPr id="6" name="群組 7"/>
          <p:cNvGrpSpPr>
            <a:grpSpLocks/>
          </p:cNvGrpSpPr>
          <p:nvPr/>
        </p:nvGrpSpPr>
        <p:grpSpPr bwMode="auto">
          <a:xfrm>
            <a:off x="445025" y="2813099"/>
            <a:ext cx="4438649" cy="2703513"/>
            <a:chOff x="4438651" y="2336800"/>
            <a:chExt cx="4439079" cy="2703513"/>
          </a:xfrm>
        </p:grpSpPr>
        <p:grpSp>
          <p:nvGrpSpPr>
            <p:cNvPr id="7" name="群組 6"/>
            <p:cNvGrpSpPr>
              <a:grpSpLocks/>
            </p:cNvGrpSpPr>
            <p:nvPr/>
          </p:nvGrpSpPr>
          <p:grpSpPr bwMode="auto">
            <a:xfrm>
              <a:off x="4806987" y="3106159"/>
              <a:ext cx="1403486" cy="1529341"/>
              <a:chOff x="4806987" y="3106159"/>
              <a:chExt cx="1403486" cy="1529341"/>
            </a:xfrm>
          </p:grpSpPr>
          <p:grpSp>
            <p:nvGrpSpPr>
              <p:cNvPr id="39" name="群組 5"/>
              <p:cNvGrpSpPr>
                <a:grpSpLocks/>
              </p:cNvGrpSpPr>
              <p:nvPr/>
            </p:nvGrpSpPr>
            <p:grpSpPr bwMode="auto">
              <a:xfrm>
                <a:off x="4959402" y="3167063"/>
                <a:ext cx="1131173" cy="1468437"/>
                <a:chOff x="4959402" y="3167063"/>
                <a:chExt cx="1131173" cy="1468437"/>
              </a:xfrm>
            </p:grpSpPr>
            <p:sp>
              <p:nvSpPr>
                <p:cNvPr id="42" name="矩形 41"/>
                <p:cNvSpPr/>
                <p:nvPr/>
              </p:nvSpPr>
              <p:spPr>
                <a:xfrm>
                  <a:off x="5586526" y="3416300"/>
                  <a:ext cx="504049" cy="1219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4" name="矩形 43"/>
                <p:cNvSpPr/>
                <p:nvPr/>
              </p:nvSpPr>
              <p:spPr>
                <a:xfrm>
                  <a:off x="4959402" y="3167063"/>
                  <a:ext cx="619185" cy="23653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40" name="文字方塊 39"/>
              <p:cNvSpPr txBox="1"/>
              <p:nvPr/>
            </p:nvSpPr>
            <p:spPr bwMode="auto">
              <a:xfrm>
                <a:off x="4806987" y="3106159"/>
                <a:ext cx="928778" cy="369887"/>
              </a:xfrm>
              <a:prstGeom prst="rect">
                <a:avLst/>
              </a:prstGeom>
              <a:noFill/>
            </p:spPr>
            <p:txBody>
              <a:bodyPr>
                <a:spAutoFit/>
              </a:bodyPr>
              <a:lstStyle/>
              <a:p>
                <a:pPr algn="ctr">
                  <a:defRPr/>
                </a:pPr>
                <a:r>
                  <a:rPr lang="en-US" altLang="zh-HK" b="1" dirty="0"/>
                  <a:t>Loss</a:t>
                </a:r>
                <a:endParaRPr lang="zh-HK" altLang="en-US" b="1" dirty="0"/>
              </a:p>
            </p:txBody>
          </p:sp>
          <p:sp>
            <p:nvSpPr>
              <p:cNvPr id="41" name="文字方塊 40"/>
              <p:cNvSpPr txBox="1"/>
              <p:nvPr/>
            </p:nvSpPr>
            <p:spPr bwMode="auto">
              <a:xfrm>
                <a:off x="5459513" y="3799359"/>
                <a:ext cx="750960" cy="369888"/>
              </a:xfrm>
              <a:prstGeom prst="rect">
                <a:avLst/>
              </a:prstGeom>
              <a:noFill/>
            </p:spPr>
            <p:txBody>
              <a:bodyPr>
                <a:spAutoFit/>
              </a:bodyPr>
              <a:lstStyle/>
              <a:p>
                <a:pPr algn="ctr">
                  <a:defRPr/>
                </a:pPr>
                <a:r>
                  <a:rPr lang="en-US" altLang="zh-HK" b="1" dirty="0"/>
                  <a:t>Gain</a:t>
                </a:r>
                <a:endParaRPr lang="zh-HK" altLang="en-US" b="1" dirty="0"/>
              </a:p>
            </p:txBody>
          </p:sp>
        </p:grpSp>
        <p:grpSp>
          <p:nvGrpSpPr>
            <p:cNvPr id="8" name="群組 9"/>
            <p:cNvGrpSpPr>
              <a:grpSpLocks/>
            </p:cNvGrpSpPr>
            <p:nvPr/>
          </p:nvGrpSpPr>
          <p:grpSpPr bwMode="auto">
            <a:xfrm>
              <a:off x="4438651" y="2336800"/>
              <a:ext cx="4439079" cy="2703513"/>
              <a:chOff x="4439095" y="2831156"/>
              <a:chExt cx="4438173" cy="2703022"/>
            </a:xfrm>
          </p:grpSpPr>
          <p:grpSp>
            <p:nvGrpSpPr>
              <p:cNvPr id="9" name="群組 10"/>
              <p:cNvGrpSpPr>
                <a:grpSpLocks/>
              </p:cNvGrpSpPr>
              <p:nvPr/>
            </p:nvGrpSpPr>
            <p:grpSpPr bwMode="auto">
              <a:xfrm>
                <a:off x="4439095" y="2831156"/>
                <a:ext cx="4438173" cy="2703022"/>
                <a:chOff x="1147119" y="3551237"/>
                <a:chExt cx="4438173" cy="2703022"/>
              </a:xfrm>
            </p:grpSpPr>
            <p:cxnSp>
              <p:nvCxnSpPr>
                <p:cNvPr id="13" name="直線接點 12"/>
                <p:cNvCxnSpPr/>
                <p:nvPr/>
              </p:nvCxnSpPr>
              <p:spPr>
                <a:xfrm>
                  <a:off x="1794749" y="4100412"/>
                  <a:ext cx="2293691" cy="1190409"/>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4" name="群組 68"/>
                <p:cNvGrpSpPr>
                  <a:grpSpLocks/>
                </p:cNvGrpSpPr>
                <p:nvPr/>
              </p:nvGrpSpPr>
              <p:grpSpPr bwMode="auto">
                <a:xfrm>
                  <a:off x="1147119" y="3551237"/>
                  <a:ext cx="4438173" cy="2703022"/>
                  <a:chOff x="686736" y="2166143"/>
                  <a:chExt cx="4438173" cy="2703022"/>
                </a:xfrm>
              </p:grpSpPr>
              <p:grpSp>
                <p:nvGrpSpPr>
                  <p:cNvPr id="15" name="群組 6"/>
                  <p:cNvGrpSpPr>
                    <a:grpSpLocks/>
                  </p:cNvGrpSpPr>
                  <p:nvPr/>
                </p:nvGrpSpPr>
                <p:grpSpPr bwMode="auto">
                  <a:xfrm>
                    <a:off x="686736" y="2166143"/>
                    <a:ext cx="4438173" cy="2703022"/>
                    <a:chOff x="2607622" y="3141658"/>
                    <a:chExt cx="4437355" cy="2702372"/>
                  </a:xfrm>
                </p:grpSpPr>
                <p:grpSp>
                  <p:nvGrpSpPr>
                    <p:cNvPr id="26" name="群組 1"/>
                    <p:cNvGrpSpPr>
                      <a:grpSpLocks/>
                    </p:cNvGrpSpPr>
                    <p:nvPr/>
                  </p:nvGrpSpPr>
                  <p:grpSpPr bwMode="auto">
                    <a:xfrm>
                      <a:off x="2607622" y="3141658"/>
                      <a:ext cx="3877132" cy="2696025"/>
                      <a:chOff x="2607622" y="3141658"/>
                      <a:chExt cx="3877132" cy="2696025"/>
                    </a:xfrm>
                  </p:grpSpPr>
                  <p:cxnSp>
                    <p:nvCxnSpPr>
                      <p:cNvPr id="28" name="直線接點 27"/>
                      <p:cNvCxnSpPr/>
                      <p:nvPr/>
                    </p:nvCxnSpPr>
                    <p:spPr bwMode="auto">
                      <a:xfrm>
                        <a:off x="3123410"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bwMode="auto">
                      <a:xfrm>
                        <a:off x="2880593" y="5290226"/>
                        <a:ext cx="526896" cy="369732"/>
                      </a:xfrm>
                      <a:prstGeom prst="rect">
                        <a:avLst/>
                      </a:prstGeom>
                      <a:noFill/>
                    </p:spPr>
                    <p:txBody>
                      <a:bodyPr>
                        <a:spAutoFit/>
                      </a:bodyPr>
                      <a:lstStyle/>
                      <a:p>
                        <a:pPr>
                          <a:defRPr/>
                        </a:pPr>
                        <a:r>
                          <a:rPr lang="en-US" altLang="zh-HK" dirty="0"/>
                          <a:t>0</a:t>
                        </a:r>
                        <a:endParaRPr lang="zh-HK" altLang="en-US" dirty="0"/>
                      </a:p>
                    </p:txBody>
                  </p:sp>
                  <p:sp>
                    <p:nvSpPr>
                      <p:cNvPr id="30" name="文字方塊 29"/>
                      <p:cNvSpPr txBox="1"/>
                      <p:nvPr/>
                    </p:nvSpPr>
                    <p:spPr bwMode="auto">
                      <a:xfrm>
                        <a:off x="6032448" y="5218819"/>
                        <a:ext cx="452306" cy="369731"/>
                      </a:xfrm>
                      <a:prstGeom prst="rect">
                        <a:avLst/>
                      </a:prstGeom>
                      <a:noFill/>
                    </p:spPr>
                    <p:txBody>
                      <a:bodyPr>
                        <a:spAutoFit/>
                      </a:bodyPr>
                      <a:lstStyle/>
                      <a:p>
                        <a:pPr>
                          <a:defRPr/>
                        </a:pPr>
                        <a:r>
                          <a:rPr lang="en-US" altLang="zh-HK" dirty="0"/>
                          <a:t>Q</a:t>
                        </a:r>
                        <a:endParaRPr lang="zh-HK" altLang="en-US" dirty="0"/>
                      </a:p>
                    </p:txBody>
                  </p:sp>
                  <p:sp>
                    <p:nvSpPr>
                      <p:cNvPr id="31" name="文字方塊 30"/>
                      <p:cNvSpPr txBox="1"/>
                      <p:nvPr/>
                    </p:nvSpPr>
                    <p:spPr bwMode="auto">
                      <a:xfrm>
                        <a:off x="2607622" y="3141658"/>
                        <a:ext cx="1269630" cy="368145"/>
                      </a:xfrm>
                      <a:prstGeom prst="rect">
                        <a:avLst/>
                      </a:prstGeom>
                      <a:noFill/>
                    </p:spPr>
                    <p:txBody>
                      <a:bodyPr>
                        <a:spAutoFit/>
                      </a:bodyPr>
                      <a:lstStyle/>
                      <a:p>
                        <a:pPr>
                          <a:defRPr/>
                        </a:pPr>
                        <a:r>
                          <a:rPr lang="en-US" altLang="zh-HK" dirty="0"/>
                          <a:t>P ($ / unit)</a:t>
                        </a:r>
                        <a:endParaRPr lang="zh-HK" altLang="en-US" dirty="0"/>
                      </a:p>
                    </p:txBody>
                  </p:sp>
                  <p:cxnSp>
                    <p:nvCxnSpPr>
                      <p:cNvPr id="32" name="直線接點 31"/>
                      <p:cNvCxnSpPr/>
                      <p:nvPr/>
                    </p:nvCxnSpPr>
                    <p:spPr bwMode="auto">
                      <a:xfrm flipH="1">
                        <a:off x="3050406" y="3966810"/>
                        <a:ext cx="7300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bwMode="auto">
                      <a:xfrm>
                        <a:off x="2690148" y="3739894"/>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34" name="文字方塊 33"/>
                      <p:cNvSpPr txBox="1"/>
                      <p:nvPr/>
                    </p:nvSpPr>
                    <p:spPr bwMode="auto">
                      <a:xfrm>
                        <a:off x="5533073" y="4718967"/>
                        <a:ext cx="452305" cy="368145"/>
                      </a:xfrm>
                      <a:prstGeom prst="rect">
                        <a:avLst/>
                      </a:prstGeom>
                      <a:noFill/>
                    </p:spPr>
                    <p:txBody>
                      <a:bodyPr>
                        <a:spAutoFit/>
                      </a:bodyPr>
                      <a:lstStyle/>
                      <a:p>
                        <a:pPr>
                          <a:defRPr/>
                        </a:pPr>
                        <a:r>
                          <a:rPr lang="en-US" altLang="zh-HK" dirty="0"/>
                          <a:t>D</a:t>
                        </a:r>
                        <a:endParaRPr lang="zh-HK" altLang="en-US" dirty="0"/>
                      </a:p>
                    </p:txBody>
                  </p:sp>
                  <p:sp>
                    <p:nvSpPr>
                      <p:cNvPr id="35" name="文字方塊 34"/>
                      <p:cNvSpPr txBox="1"/>
                      <p:nvPr/>
                    </p:nvSpPr>
                    <p:spPr bwMode="auto">
                      <a:xfrm>
                        <a:off x="2690148" y="4233397"/>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36" name="文字方塊 35"/>
                      <p:cNvSpPr txBox="1"/>
                      <p:nvPr/>
                    </p:nvSpPr>
                    <p:spPr bwMode="auto">
                      <a:xfrm>
                        <a:off x="3563018" y="5456844"/>
                        <a:ext cx="555463" cy="368145"/>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37" name="文字方塊 36"/>
                      <p:cNvSpPr txBox="1"/>
                      <p:nvPr/>
                    </p:nvSpPr>
                    <p:spPr bwMode="auto">
                      <a:xfrm>
                        <a:off x="4048652" y="5467951"/>
                        <a:ext cx="555463" cy="369732"/>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cxnSp>
                    <p:nvCxnSpPr>
                      <p:cNvPr id="38" name="直線接點 37"/>
                      <p:cNvCxnSpPr/>
                      <p:nvPr/>
                    </p:nvCxnSpPr>
                    <p:spPr bwMode="auto">
                      <a:xfrm flipH="1">
                        <a:off x="3123410"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文字方塊 26"/>
                    <p:cNvSpPr txBox="1"/>
                    <p:nvPr/>
                  </p:nvSpPr>
                  <p:spPr bwMode="auto">
                    <a:xfrm>
                      <a:off x="5403981" y="5474298"/>
                      <a:ext cx="1640996" cy="369732"/>
                    </a:xfrm>
                    <a:prstGeom prst="rect">
                      <a:avLst/>
                    </a:prstGeom>
                    <a:noFill/>
                  </p:spPr>
                  <p:txBody>
                    <a:bodyPr>
                      <a:spAutoFit/>
                    </a:bodyPr>
                    <a:lstStyle/>
                    <a:p>
                      <a:pPr marL="87313" indent="-87313">
                        <a:defRPr/>
                      </a:pPr>
                      <a:r>
                        <a:rPr lang="en-US" altLang="zh-HK" dirty="0"/>
                        <a:t> (units / period) </a:t>
                      </a:r>
                      <a:endParaRPr lang="zh-HK" altLang="en-US" dirty="0"/>
                    </a:p>
                  </p:txBody>
                </p:sp>
              </p:grpSp>
              <p:cxnSp>
                <p:nvCxnSpPr>
                  <p:cNvPr id="16" name="直線接點 15"/>
                  <p:cNvCxnSpPr/>
                  <p:nvPr/>
                </p:nvCxnSpPr>
                <p:spPr>
                  <a:xfrm flipV="1">
                    <a:off x="1218492" y="2983558"/>
                    <a:ext cx="609534"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331209" y="3240686"/>
                    <a:ext cx="0" cy="12792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1202619" y="3240686"/>
                    <a:ext cx="107620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1828026" y="3035935"/>
                    <a:ext cx="0" cy="140627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2002633" y="4710444"/>
                    <a:ext cx="187305"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991503" y="3096249"/>
                    <a:ext cx="0" cy="23649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2029617" y="2923244"/>
                    <a:ext cx="265085" cy="14443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橢圓 22"/>
                  <p:cNvSpPr/>
                  <p:nvPr/>
                </p:nvSpPr>
                <p:spPr bwMode="auto">
                  <a:xfrm>
                    <a:off x="1150236" y="2932767"/>
                    <a:ext cx="103177"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4" name="橢圓 23"/>
                  <p:cNvSpPr/>
                  <p:nvPr/>
                </p:nvSpPr>
                <p:spPr bwMode="auto">
                  <a:xfrm>
                    <a:off x="1799454" y="2923244"/>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5" name="橢圓 24"/>
                  <p:cNvSpPr/>
                  <p:nvPr/>
                </p:nvSpPr>
                <p:spPr bwMode="auto">
                  <a:xfrm>
                    <a:off x="1799454" y="4400937"/>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10" name="橢圓 9"/>
              <p:cNvSpPr/>
              <p:nvPr/>
            </p:nvSpPr>
            <p:spPr bwMode="auto">
              <a:xfrm>
                <a:off x="4904183" y="3858082"/>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1" name="橢圓 10"/>
              <p:cNvSpPr/>
              <p:nvPr/>
            </p:nvSpPr>
            <p:spPr bwMode="auto">
              <a:xfrm>
                <a:off x="6028012" y="3848559"/>
                <a:ext cx="103176"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2" name="橢圓 11"/>
              <p:cNvSpPr/>
              <p:nvPr/>
            </p:nvSpPr>
            <p:spPr bwMode="auto">
              <a:xfrm>
                <a:off x="6040711" y="5077061"/>
                <a:ext cx="103176"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grpSp>
        <p:nvGrpSpPr>
          <p:cNvPr id="45" name="群組 7"/>
          <p:cNvGrpSpPr>
            <a:grpSpLocks/>
          </p:cNvGrpSpPr>
          <p:nvPr/>
        </p:nvGrpSpPr>
        <p:grpSpPr bwMode="auto">
          <a:xfrm>
            <a:off x="4555819" y="2780928"/>
            <a:ext cx="4438649" cy="2703513"/>
            <a:chOff x="4438651" y="2336800"/>
            <a:chExt cx="4439079" cy="2703513"/>
          </a:xfrm>
        </p:grpSpPr>
        <p:grpSp>
          <p:nvGrpSpPr>
            <p:cNvPr id="46" name="群組 6"/>
            <p:cNvGrpSpPr>
              <a:grpSpLocks/>
            </p:cNvGrpSpPr>
            <p:nvPr/>
          </p:nvGrpSpPr>
          <p:grpSpPr bwMode="auto">
            <a:xfrm>
              <a:off x="4806987" y="3106159"/>
              <a:ext cx="1403486" cy="1529341"/>
              <a:chOff x="4806987" y="3106159"/>
              <a:chExt cx="1403486" cy="1529341"/>
            </a:xfrm>
          </p:grpSpPr>
          <p:grpSp>
            <p:nvGrpSpPr>
              <p:cNvPr id="78" name="群組 5"/>
              <p:cNvGrpSpPr>
                <a:grpSpLocks/>
              </p:cNvGrpSpPr>
              <p:nvPr/>
            </p:nvGrpSpPr>
            <p:grpSpPr bwMode="auto">
              <a:xfrm>
                <a:off x="4959402" y="3167063"/>
                <a:ext cx="1131173" cy="1468437"/>
                <a:chOff x="4959402" y="3167063"/>
                <a:chExt cx="1131173" cy="1468437"/>
              </a:xfrm>
            </p:grpSpPr>
            <p:sp>
              <p:nvSpPr>
                <p:cNvPr id="81" name="矩形 80"/>
                <p:cNvSpPr/>
                <p:nvPr/>
              </p:nvSpPr>
              <p:spPr>
                <a:xfrm>
                  <a:off x="5586526" y="3416300"/>
                  <a:ext cx="504049" cy="121920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2" name="矩形 81"/>
                <p:cNvSpPr/>
                <p:nvPr/>
              </p:nvSpPr>
              <p:spPr>
                <a:xfrm>
                  <a:off x="4959402" y="3167063"/>
                  <a:ext cx="619185" cy="23653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79" name="文字方塊 78"/>
              <p:cNvSpPr txBox="1"/>
              <p:nvPr/>
            </p:nvSpPr>
            <p:spPr bwMode="auto">
              <a:xfrm>
                <a:off x="4806987" y="3106159"/>
                <a:ext cx="928778" cy="369887"/>
              </a:xfrm>
              <a:prstGeom prst="rect">
                <a:avLst/>
              </a:prstGeom>
              <a:noFill/>
            </p:spPr>
            <p:txBody>
              <a:bodyPr>
                <a:spAutoFit/>
              </a:bodyPr>
              <a:lstStyle/>
              <a:p>
                <a:pPr algn="ctr">
                  <a:defRPr/>
                </a:pPr>
                <a:r>
                  <a:rPr lang="en-US" altLang="zh-HK" b="1" dirty="0"/>
                  <a:t>Gain</a:t>
                </a:r>
                <a:endParaRPr lang="zh-HK" altLang="en-US" b="1" dirty="0"/>
              </a:p>
            </p:txBody>
          </p:sp>
          <p:sp>
            <p:nvSpPr>
              <p:cNvPr id="80" name="文字方塊 79"/>
              <p:cNvSpPr txBox="1"/>
              <p:nvPr/>
            </p:nvSpPr>
            <p:spPr bwMode="auto">
              <a:xfrm>
                <a:off x="5459513" y="3799359"/>
                <a:ext cx="750960" cy="369888"/>
              </a:xfrm>
              <a:prstGeom prst="rect">
                <a:avLst/>
              </a:prstGeom>
              <a:noFill/>
            </p:spPr>
            <p:txBody>
              <a:bodyPr>
                <a:spAutoFit/>
              </a:bodyPr>
              <a:lstStyle/>
              <a:p>
                <a:pPr algn="ctr">
                  <a:defRPr/>
                </a:pPr>
                <a:r>
                  <a:rPr lang="en-US" altLang="zh-HK" b="1" dirty="0"/>
                  <a:t>Loss</a:t>
                </a:r>
                <a:endParaRPr lang="zh-HK" altLang="en-US" b="1" dirty="0"/>
              </a:p>
            </p:txBody>
          </p:sp>
        </p:grpSp>
        <p:grpSp>
          <p:nvGrpSpPr>
            <p:cNvPr id="47" name="群組 9"/>
            <p:cNvGrpSpPr>
              <a:grpSpLocks/>
            </p:cNvGrpSpPr>
            <p:nvPr/>
          </p:nvGrpSpPr>
          <p:grpSpPr bwMode="auto">
            <a:xfrm>
              <a:off x="4438651" y="2336800"/>
              <a:ext cx="4439079" cy="2703513"/>
              <a:chOff x="4439095" y="2831156"/>
              <a:chExt cx="4438173" cy="2703022"/>
            </a:xfrm>
          </p:grpSpPr>
          <p:grpSp>
            <p:nvGrpSpPr>
              <p:cNvPr id="48" name="群組 10"/>
              <p:cNvGrpSpPr>
                <a:grpSpLocks/>
              </p:cNvGrpSpPr>
              <p:nvPr/>
            </p:nvGrpSpPr>
            <p:grpSpPr bwMode="auto">
              <a:xfrm>
                <a:off x="4439095" y="2831156"/>
                <a:ext cx="4438173" cy="2703022"/>
                <a:chOff x="1147119" y="3551237"/>
                <a:chExt cx="4438173" cy="2703022"/>
              </a:xfrm>
            </p:grpSpPr>
            <p:cxnSp>
              <p:nvCxnSpPr>
                <p:cNvPr id="52" name="直線接點 51"/>
                <p:cNvCxnSpPr/>
                <p:nvPr/>
              </p:nvCxnSpPr>
              <p:spPr>
                <a:xfrm>
                  <a:off x="1794749" y="4100412"/>
                  <a:ext cx="2293691" cy="1190409"/>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53" name="群組 68"/>
                <p:cNvGrpSpPr>
                  <a:grpSpLocks/>
                </p:cNvGrpSpPr>
                <p:nvPr/>
              </p:nvGrpSpPr>
              <p:grpSpPr bwMode="auto">
                <a:xfrm>
                  <a:off x="1147119" y="3551237"/>
                  <a:ext cx="4438173" cy="2703022"/>
                  <a:chOff x="686736" y="2166143"/>
                  <a:chExt cx="4438173" cy="2703022"/>
                </a:xfrm>
              </p:grpSpPr>
              <p:grpSp>
                <p:nvGrpSpPr>
                  <p:cNvPr id="54" name="群組 6"/>
                  <p:cNvGrpSpPr>
                    <a:grpSpLocks/>
                  </p:cNvGrpSpPr>
                  <p:nvPr/>
                </p:nvGrpSpPr>
                <p:grpSpPr bwMode="auto">
                  <a:xfrm>
                    <a:off x="686736" y="2166143"/>
                    <a:ext cx="4438173" cy="2703022"/>
                    <a:chOff x="2607622" y="3141658"/>
                    <a:chExt cx="4437355" cy="2702372"/>
                  </a:xfrm>
                </p:grpSpPr>
                <p:grpSp>
                  <p:nvGrpSpPr>
                    <p:cNvPr id="65" name="群組 1"/>
                    <p:cNvGrpSpPr>
                      <a:grpSpLocks/>
                    </p:cNvGrpSpPr>
                    <p:nvPr/>
                  </p:nvGrpSpPr>
                  <p:grpSpPr bwMode="auto">
                    <a:xfrm>
                      <a:off x="2607622" y="3141658"/>
                      <a:ext cx="3877132" cy="2696025"/>
                      <a:chOff x="2607622" y="3141658"/>
                      <a:chExt cx="3877132" cy="2696025"/>
                    </a:xfrm>
                  </p:grpSpPr>
                  <p:cxnSp>
                    <p:nvCxnSpPr>
                      <p:cNvPr id="67" name="直線接點 66"/>
                      <p:cNvCxnSpPr/>
                      <p:nvPr/>
                    </p:nvCxnSpPr>
                    <p:spPr bwMode="auto">
                      <a:xfrm>
                        <a:off x="3123410"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8" name="文字方塊 67"/>
                      <p:cNvSpPr txBox="1"/>
                      <p:nvPr/>
                    </p:nvSpPr>
                    <p:spPr bwMode="auto">
                      <a:xfrm>
                        <a:off x="2880593" y="5290226"/>
                        <a:ext cx="526896" cy="369732"/>
                      </a:xfrm>
                      <a:prstGeom prst="rect">
                        <a:avLst/>
                      </a:prstGeom>
                      <a:noFill/>
                    </p:spPr>
                    <p:txBody>
                      <a:bodyPr>
                        <a:spAutoFit/>
                      </a:bodyPr>
                      <a:lstStyle/>
                      <a:p>
                        <a:pPr>
                          <a:defRPr/>
                        </a:pPr>
                        <a:r>
                          <a:rPr lang="en-US" altLang="zh-HK" dirty="0"/>
                          <a:t>0</a:t>
                        </a:r>
                        <a:endParaRPr lang="zh-HK" altLang="en-US" dirty="0"/>
                      </a:p>
                    </p:txBody>
                  </p:sp>
                  <p:sp>
                    <p:nvSpPr>
                      <p:cNvPr id="69" name="文字方塊 68"/>
                      <p:cNvSpPr txBox="1"/>
                      <p:nvPr/>
                    </p:nvSpPr>
                    <p:spPr bwMode="auto">
                      <a:xfrm>
                        <a:off x="6032448" y="5218819"/>
                        <a:ext cx="452306" cy="369731"/>
                      </a:xfrm>
                      <a:prstGeom prst="rect">
                        <a:avLst/>
                      </a:prstGeom>
                      <a:noFill/>
                    </p:spPr>
                    <p:txBody>
                      <a:bodyPr>
                        <a:spAutoFit/>
                      </a:bodyPr>
                      <a:lstStyle/>
                      <a:p>
                        <a:pPr>
                          <a:defRPr/>
                        </a:pPr>
                        <a:r>
                          <a:rPr lang="en-US" altLang="zh-HK" dirty="0"/>
                          <a:t>Q</a:t>
                        </a:r>
                        <a:endParaRPr lang="zh-HK" altLang="en-US" dirty="0"/>
                      </a:p>
                    </p:txBody>
                  </p:sp>
                  <p:sp>
                    <p:nvSpPr>
                      <p:cNvPr id="70" name="文字方塊 69"/>
                      <p:cNvSpPr txBox="1"/>
                      <p:nvPr/>
                    </p:nvSpPr>
                    <p:spPr bwMode="auto">
                      <a:xfrm>
                        <a:off x="2607622" y="3141658"/>
                        <a:ext cx="1269630" cy="368145"/>
                      </a:xfrm>
                      <a:prstGeom prst="rect">
                        <a:avLst/>
                      </a:prstGeom>
                      <a:noFill/>
                    </p:spPr>
                    <p:txBody>
                      <a:bodyPr>
                        <a:spAutoFit/>
                      </a:bodyPr>
                      <a:lstStyle/>
                      <a:p>
                        <a:pPr>
                          <a:defRPr/>
                        </a:pPr>
                        <a:r>
                          <a:rPr lang="en-US" altLang="zh-HK" dirty="0"/>
                          <a:t>P ($ / unit)</a:t>
                        </a:r>
                        <a:endParaRPr lang="zh-HK" altLang="en-US" dirty="0"/>
                      </a:p>
                    </p:txBody>
                  </p:sp>
                  <p:cxnSp>
                    <p:nvCxnSpPr>
                      <p:cNvPr id="71" name="直線接點 70"/>
                      <p:cNvCxnSpPr/>
                      <p:nvPr/>
                    </p:nvCxnSpPr>
                    <p:spPr bwMode="auto">
                      <a:xfrm flipH="1">
                        <a:off x="3050406" y="3966810"/>
                        <a:ext cx="7300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2" name="文字方塊 71"/>
                      <p:cNvSpPr txBox="1"/>
                      <p:nvPr/>
                    </p:nvSpPr>
                    <p:spPr bwMode="auto">
                      <a:xfrm>
                        <a:off x="2690148" y="3739894"/>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73" name="文字方塊 72"/>
                      <p:cNvSpPr txBox="1"/>
                      <p:nvPr/>
                    </p:nvSpPr>
                    <p:spPr bwMode="auto">
                      <a:xfrm>
                        <a:off x="5533073" y="4718967"/>
                        <a:ext cx="452305" cy="368145"/>
                      </a:xfrm>
                      <a:prstGeom prst="rect">
                        <a:avLst/>
                      </a:prstGeom>
                      <a:noFill/>
                    </p:spPr>
                    <p:txBody>
                      <a:bodyPr>
                        <a:spAutoFit/>
                      </a:bodyPr>
                      <a:lstStyle/>
                      <a:p>
                        <a:pPr>
                          <a:defRPr/>
                        </a:pPr>
                        <a:r>
                          <a:rPr lang="en-US" altLang="zh-HK" dirty="0"/>
                          <a:t>D</a:t>
                        </a:r>
                        <a:endParaRPr lang="zh-HK" altLang="en-US" dirty="0"/>
                      </a:p>
                    </p:txBody>
                  </p:sp>
                  <p:sp>
                    <p:nvSpPr>
                      <p:cNvPr id="74" name="文字方塊 73"/>
                      <p:cNvSpPr txBox="1"/>
                      <p:nvPr/>
                    </p:nvSpPr>
                    <p:spPr bwMode="auto">
                      <a:xfrm>
                        <a:off x="2690148" y="4233397"/>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75" name="文字方塊 74"/>
                      <p:cNvSpPr txBox="1"/>
                      <p:nvPr/>
                    </p:nvSpPr>
                    <p:spPr bwMode="auto">
                      <a:xfrm>
                        <a:off x="3563018" y="5456844"/>
                        <a:ext cx="555463" cy="368145"/>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76" name="文字方塊 75"/>
                      <p:cNvSpPr txBox="1"/>
                      <p:nvPr/>
                    </p:nvSpPr>
                    <p:spPr bwMode="auto">
                      <a:xfrm>
                        <a:off x="4048652" y="5467951"/>
                        <a:ext cx="555463" cy="369732"/>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cxnSp>
                    <p:nvCxnSpPr>
                      <p:cNvPr id="77" name="直線接點 76"/>
                      <p:cNvCxnSpPr/>
                      <p:nvPr/>
                    </p:nvCxnSpPr>
                    <p:spPr bwMode="auto">
                      <a:xfrm flipH="1">
                        <a:off x="3123410"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文字方塊 65"/>
                    <p:cNvSpPr txBox="1"/>
                    <p:nvPr/>
                  </p:nvSpPr>
                  <p:spPr bwMode="auto">
                    <a:xfrm>
                      <a:off x="5403981" y="5474298"/>
                      <a:ext cx="1640996" cy="369732"/>
                    </a:xfrm>
                    <a:prstGeom prst="rect">
                      <a:avLst/>
                    </a:prstGeom>
                    <a:noFill/>
                  </p:spPr>
                  <p:txBody>
                    <a:bodyPr>
                      <a:spAutoFit/>
                    </a:bodyPr>
                    <a:lstStyle/>
                    <a:p>
                      <a:pPr marL="87313" indent="-87313">
                        <a:defRPr/>
                      </a:pPr>
                      <a:r>
                        <a:rPr lang="en-US" altLang="zh-HK" dirty="0"/>
                        <a:t> (units / period) </a:t>
                      </a:r>
                      <a:endParaRPr lang="zh-HK" altLang="en-US" dirty="0"/>
                    </a:p>
                  </p:txBody>
                </p:sp>
              </p:grpSp>
              <p:cxnSp>
                <p:nvCxnSpPr>
                  <p:cNvPr id="55" name="直線接點 54"/>
                  <p:cNvCxnSpPr/>
                  <p:nvPr/>
                </p:nvCxnSpPr>
                <p:spPr>
                  <a:xfrm flipV="1">
                    <a:off x="1218492" y="2983558"/>
                    <a:ext cx="609534"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2331209" y="3240686"/>
                    <a:ext cx="0" cy="12792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flipV="1">
                    <a:off x="1202619" y="3240686"/>
                    <a:ext cx="107620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1828026" y="3035935"/>
                    <a:ext cx="0" cy="140627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a:off x="2002633" y="4710444"/>
                    <a:ext cx="187305"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991503" y="3096249"/>
                    <a:ext cx="0" cy="236495"/>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a:off x="2029617" y="2923244"/>
                    <a:ext cx="265085" cy="144436"/>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62" name="橢圓 61"/>
                  <p:cNvSpPr/>
                  <p:nvPr/>
                </p:nvSpPr>
                <p:spPr bwMode="auto">
                  <a:xfrm>
                    <a:off x="1150236" y="2932767"/>
                    <a:ext cx="103177"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3" name="橢圓 62"/>
                  <p:cNvSpPr/>
                  <p:nvPr/>
                </p:nvSpPr>
                <p:spPr bwMode="auto">
                  <a:xfrm>
                    <a:off x="1799454" y="2923244"/>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4" name="橢圓 63"/>
                  <p:cNvSpPr/>
                  <p:nvPr/>
                </p:nvSpPr>
                <p:spPr bwMode="auto">
                  <a:xfrm>
                    <a:off x="1799454" y="4400937"/>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49" name="橢圓 48"/>
              <p:cNvSpPr/>
              <p:nvPr/>
            </p:nvSpPr>
            <p:spPr bwMode="auto">
              <a:xfrm>
                <a:off x="4904183" y="3858082"/>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0" name="橢圓 49"/>
              <p:cNvSpPr/>
              <p:nvPr/>
            </p:nvSpPr>
            <p:spPr bwMode="auto">
              <a:xfrm>
                <a:off x="6028012" y="3848559"/>
                <a:ext cx="103176"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1" name="橢圓 50"/>
              <p:cNvSpPr/>
              <p:nvPr/>
            </p:nvSpPr>
            <p:spPr bwMode="auto">
              <a:xfrm>
                <a:off x="6040711" y="5077061"/>
                <a:ext cx="103176"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85" name="文字方塊 84"/>
          <p:cNvSpPr txBox="1"/>
          <p:nvPr/>
        </p:nvSpPr>
        <p:spPr>
          <a:xfrm rot="1402259">
            <a:off x="1224330" y="3433532"/>
            <a:ext cx="1368000" cy="468000"/>
          </a:xfrm>
          <a:prstGeom prst="ellipse">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84" name="文字方塊 83"/>
          <p:cNvSpPr txBox="1"/>
          <p:nvPr/>
        </p:nvSpPr>
        <p:spPr>
          <a:xfrm rot="1402259">
            <a:off x="5358766" y="3426528"/>
            <a:ext cx="1368000" cy="468000"/>
          </a:xfrm>
          <a:prstGeom prst="ellipse">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83" name="矩形 82"/>
          <p:cNvSpPr/>
          <p:nvPr/>
        </p:nvSpPr>
        <p:spPr>
          <a:xfrm>
            <a:off x="539552" y="5589240"/>
            <a:ext cx="2382579" cy="338554"/>
          </a:xfrm>
          <a:prstGeom prst="rect">
            <a:avLst/>
          </a:prstGeom>
        </p:spPr>
        <p:txBody>
          <a:bodyPr wrap="square">
            <a:spAutoFit/>
          </a:bodyPr>
          <a:lstStyle/>
          <a:p>
            <a:r>
              <a:rPr lang="en-US" altLang="zh-HK" sz="1600" b="1" dirty="0"/>
              <a:t>(reproduced)</a:t>
            </a:r>
          </a:p>
        </p:txBody>
      </p:sp>
      <p:sp>
        <p:nvSpPr>
          <p:cNvPr id="86" name="矩形 85"/>
          <p:cNvSpPr/>
          <p:nvPr/>
        </p:nvSpPr>
        <p:spPr>
          <a:xfrm>
            <a:off x="4925725" y="5589240"/>
            <a:ext cx="2382579" cy="338554"/>
          </a:xfrm>
          <a:prstGeom prst="rect">
            <a:avLst/>
          </a:prstGeom>
        </p:spPr>
        <p:txBody>
          <a:bodyPr wrap="square">
            <a:spAutoFit/>
          </a:bodyPr>
          <a:lstStyle/>
          <a:p>
            <a:r>
              <a:rPr lang="en-US" altLang="zh-HK" sz="1600" b="1" dirty="0"/>
              <a:t>(reproduced)</a:t>
            </a:r>
          </a:p>
        </p:txBody>
      </p:sp>
    </p:spTree>
    <p:extLst>
      <p:ext uri="{BB962C8B-B14F-4D97-AF65-F5344CB8AC3E}">
        <p14:creationId xmlns:p14="http://schemas.microsoft.com/office/powerpoint/2010/main" val="44530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nSpc>
                <a:spcPts val="2400"/>
              </a:lnSpc>
            </a:pPr>
            <a:r>
              <a:rPr lang="en-US" altLang="zh-HK" dirty="0"/>
              <a:t>Learning tips 5.2 (cont’d)</a:t>
            </a:r>
            <a:br>
              <a:rPr lang="en-US" altLang="zh-HK" dirty="0"/>
            </a:br>
            <a:r>
              <a:rPr lang="en-US" altLang="zh-HK" sz="2400" dirty="0"/>
              <a:t>Showing the change in TR on a diagram when demand is elastic or inelastic</a:t>
            </a:r>
            <a:endParaRPr lang="zh-HK" altLang="en-US" sz="2400" dirty="0"/>
          </a:p>
        </p:txBody>
      </p:sp>
      <p:sp>
        <p:nvSpPr>
          <p:cNvPr id="3" name="內容版面配置區 2"/>
          <p:cNvSpPr>
            <a:spLocks noGrp="1"/>
          </p:cNvSpPr>
          <p:nvPr>
            <p:ph idx="1"/>
          </p:nvPr>
        </p:nvSpPr>
        <p:spPr>
          <a:xfrm>
            <a:off x="457200" y="1196752"/>
            <a:ext cx="8229600" cy="1274195"/>
          </a:xfrm>
        </p:spPr>
        <p:txBody>
          <a:bodyPr/>
          <a:lstStyle/>
          <a:p>
            <a:r>
              <a:rPr lang="en-US" altLang="zh-HK" dirty="0"/>
              <a:t>To show the change in TR when demand is </a:t>
            </a:r>
            <a:r>
              <a:rPr lang="en-US" altLang="zh-HK" b="1" dirty="0">
                <a:solidFill>
                  <a:srgbClr val="0070C0"/>
                </a:solidFill>
              </a:rPr>
              <a:t>inelastic</a:t>
            </a:r>
            <a:r>
              <a:rPr lang="en-US" altLang="zh-HK" dirty="0"/>
              <a:t>:</a:t>
            </a:r>
          </a:p>
          <a:p>
            <a:pPr>
              <a:tabLst>
                <a:tab pos="355600" algn="l"/>
              </a:tabLst>
            </a:pPr>
            <a:r>
              <a:rPr lang="en-US" altLang="zh-HK" dirty="0">
                <a:sym typeface="Wingdings" panose="05000000000000000000" pitchFamily="2" charset="2"/>
              </a:rPr>
              <a:t>	W</a:t>
            </a:r>
            <a:r>
              <a:rPr lang="en-US" altLang="zh-HK" dirty="0"/>
              <a:t>e may use the two points on the </a:t>
            </a:r>
            <a:r>
              <a:rPr lang="en-US" altLang="zh-HK" kern="100" dirty="0">
                <a:solidFill>
                  <a:srgbClr val="000000"/>
                </a:solidFill>
                <a:effectLst/>
                <a:latin typeface="Arial Unicode MS"/>
                <a:ea typeface="新細明體" panose="02020500000000000000" pitchFamily="18" charset="-120"/>
              </a:rPr>
              <a:t>demand curve</a:t>
            </a:r>
            <a:r>
              <a:rPr lang="en-US" altLang="zh-HK" dirty="0">
                <a:latin typeface="Arial Unicode MS"/>
              </a:rPr>
              <a:t> </a:t>
            </a:r>
            <a:r>
              <a:rPr lang="en-US" altLang="zh-HK" dirty="0"/>
              <a:t>which are </a:t>
            </a:r>
            <a:r>
              <a:rPr lang="en-US" altLang="zh-HK" b="1" dirty="0">
                <a:solidFill>
                  <a:srgbClr val="0070C0"/>
                </a:solidFill>
              </a:rPr>
              <a:t>below</a:t>
            </a:r>
            <a:r>
              <a:rPr lang="en-US" altLang="zh-HK" dirty="0"/>
              <a:t> the midpoint of the curve.</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75</a:t>
            </a:fld>
            <a:endParaRPr lang="zh-HK" altLang="en-US" dirty="0"/>
          </a:p>
        </p:txBody>
      </p:sp>
      <p:grpSp>
        <p:nvGrpSpPr>
          <p:cNvPr id="83" name="群組 1"/>
          <p:cNvGrpSpPr>
            <a:grpSpLocks/>
          </p:cNvGrpSpPr>
          <p:nvPr/>
        </p:nvGrpSpPr>
        <p:grpSpPr bwMode="auto">
          <a:xfrm>
            <a:off x="445720" y="2813719"/>
            <a:ext cx="4438650" cy="2703513"/>
            <a:chOff x="4438651" y="2336800"/>
            <a:chExt cx="4439079" cy="2703513"/>
          </a:xfrm>
        </p:grpSpPr>
        <p:sp>
          <p:nvSpPr>
            <p:cNvPr id="86" name="矩形 85"/>
            <p:cNvSpPr/>
            <p:nvPr/>
          </p:nvSpPr>
          <p:spPr>
            <a:xfrm>
              <a:off x="4967340" y="3757613"/>
              <a:ext cx="1549550" cy="31908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7" name="矩形 86"/>
            <p:cNvSpPr/>
            <p:nvPr/>
          </p:nvSpPr>
          <p:spPr>
            <a:xfrm>
              <a:off x="6529591" y="4084638"/>
              <a:ext cx="498523" cy="550862"/>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88" name="群組 9"/>
            <p:cNvGrpSpPr>
              <a:grpSpLocks/>
            </p:cNvGrpSpPr>
            <p:nvPr/>
          </p:nvGrpSpPr>
          <p:grpSpPr bwMode="auto">
            <a:xfrm>
              <a:off x="4438651" y="2336800"/>
              <a:ext cx="4439079" cy="2703513"/>
              <a:chOff x="4439095" y="2831156"/>
              <a:chExt cx="4438173" cy="2703022"/>
            </a:xfrm>
          </p:grpSpPr>
          <p:grpSp>
            <p:nvGrpSpPr>
              <p:cNvPr id="91" name="群組 10"/>
              <p:cNvGrpSpPr>
                <a:grpSpLocks/>
              </p:cNvGrpSpPr>
              <p:nvPr/>
            </p:nvGrpSpPr>
            <p:grpSpPr bwMode="auto">
              <a:xfrm>
                <a:off x="4439095" y="2831156"/>
                <a:ext cx="4438173" cy="2703022"/>
                <a:chOff x="1147119" y="3551237"/>
                <a:chExt cx="4438173" cy="2703022"/>
              </a:xfrm>
            </p:grpSpPr>
            <p:cxnSp>
              <p:nvCxnSpPr>
                <p:cNvPr id="95" name="直線接點 94"/>
                <p:cNvCxnSpPr/>
                <p:nvPr/>
              </p:nvCxnSpPr>
              <p:spPr>
                <a:xfrm>
                  <a:off x="1772527" y="4098826"/>
                  <a:ext cx="2293691" cy="137293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96" name="群組 68"/>
                <p:cNvGrpSpPr>
                  <a:grpSpLocks/>
                </p:cNvGrpSpPr>
                <p:nvPr/>
              </p:nvGrpSpPr>
              <p:grpSpPr bwMode="auto">
                <a:xfrm>
                  <a:off x="1147119" y="3551237"/>
                  <a:ext cx="4438173" cy="2703022"/>
                  <a:chOff x="686736" y="2166143"/>
                  <a:chExt cx="4438173" cy="2703022"/>
                </a:xfrm>
              </p:grpSpPr>
              <p:grpSp>
                <p:nvGrpSpPr>
                  <p:cNvPr id="97" name="群組 6"/>
                  <p:cNvGrpSpPr>
                    <a:grpSpLocks/>
                  </p:cNvGrpSpPr>
                  <p:nvPr/>
                </p:nvGrpSpPr>
                <p:grpSpPr bwMode="auto">
                  <a:xfrm>
                    <a:off x="686736" y="2166143"/>
                    <a:ext cx="4438173" cy="2703022"/>
                    <a:chOff x="2607622" y="3141658"/>
                    <a:chExt cx="4437355" cy="2702372"/>
                  </a:xfrm>
                </p:grpSpPr>
                <p:grpSp>
                  <p:nvGrpSpPr>
                    <p:cNvPr id="108" name="群組 1"/>
                    <p:cNvGrpSpPr>
                      <a:grpSpLocks/>
                    </p:cNvGrpSpPr>
                    <p:nvPr/>
                  </p:nvGrpSpPr>
                  <p:grpSpPr bwMode="auto">
                    <a:xfrm>
                      <a:off x="2607622" y="3141658"/>
                      <a:ext cx="3877131" cy="2696025"/>
                      <a:chOff x="2607622" y="3141658"/>
                      <a:chExt cx="3877131" cy="2696025"/>
                    </a:xfrm>
                  </p:grpSpPr>
                  <p:cxnSp>
                    <p:nvCxnSpPr>
                      <p:cNvPr id="110" name="直線接點 109"/>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文字方塊 111"/>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113" name="文字方塊 112"/>
                      <p:cNvSpPr txBox="1"/>
                      <p:nvPr/>
                    </p:nvSpPr>
                    <p:spPr bwMode="auto">
                      <a:xfrm>
                        <a:off x="6032447" y="5218819"/>
                        <a:ext cx="452306" cy="369731"/>
                      </a:xfrm>
                      <a:prstGeom prst="rect">
                        <a:avLst/>
                      </a:prstGeom>
                      <a:noFill/>
                    </p:spPr>
                    <p:txBody>
                      <a:bodyPr>
                        <a:spAutoFit/>
                      </a:bodyPr>
                      <a:lstStyle/>
                      <a:p>
                        <a:pPr>
                          <a:defRPr/>
                        </a:pPr>
                        <a:r>
                          <a:rPr lang="en-US" altLang="zh-HK" dirty="0"/>
                          <a:t>Q</a:t>
                        </a:r>
                        <a:endParaRPr lang="zh-HK" altLang="en-US" dirty="0"/>
                      </a:p>
                    </p:txBody>
                  </p:sp>
                  <p:sp>
                    <p:nvSpPr>
                      <p:cNvPr id="114" name="文字方塊 113"/>
                      <p:cNvSpPr txBox="1"/>
                      <p:nvPr/>
                    </p:nvSpPr>
                    <p:spPr bwMode="auto">
                      <a:xfrm>
                        <a:off x="2607622" y="3141658"/>
                        <a:ext cx="1269629" cy="368145"/>
                      </a:xfrm>
                      <a:prstGeom prst="rect">
                        <a:avLst/>
                      </a:prstGeom>
                      <a:noFill/>
                    </p:spPr>
                    <p:txBody>
                      <a:bodyPr>
                        <a:spAutoFit/>
                      </a:bodyPr>
                      <a:lstStyle/>
                      <a:p>
                        <a:pPr>
                          <a:defRPr/>
                        </a:pPr>
                        <a:r>
                          <a:rPr lang="en-US" altLang="zh-HK" dirty="0"/>
                          <a:t>P ($ / unit)</a:t>
                        </a:r>
                        <a:endParaRPr lang="zh-HK" altLang="en-US" dirty="0"/>
                      </a:p>
                    </p:txBody>
                  </p:sp>
                  <p:sp>
                    <p:nvSpPr>
                      <p:cNvPr id="115" name="文字方塊 114"/>
                      <p:cNvSpPr txBox="1"/>
                      <p:nvPr/>
                    </p:nvSpPr>
                    <p:spPr bwMode="auto">
                      <a:xfrm>
                        <a:off x="2690148" y="4312739"/>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116" name="文字方塊 115"/>
                      <p:cNvSpPr txBox="1"/>
                      <p:nvPr/>
                    </p:nvSpPr>
                    <p:spPr bwMode="auto">
                      <a:xfrm>
                        <a:off x="5475992" y="4898280"/>
                        <a:ext cx="452306" cy="368145"/>
                      </a:xfrm>
                      <a:prstGeom prst="rect">
                        <a:avLst/>
                      </a:prstGeom>
                      <a:noFill/>
                    </p:spPr>
                    <p:txBody>
                      <a:bodyPr>
                        <a:spAutoFit/>
                      </a:bodyPr>
                      <a:lstStyle/>
                      <a:p>
                        <a:pPr>
                          <a:defRPr/>
                        </a:pPr>
                        <a:r>
                          <a:rPr lang="en-US" altLang="zh-HK" dirty="0"/>
                          <a:t>D</a:t>
                        </a:r>
                        <a:endParaRPr lang="zh-HK" altLang="en-US" dirty="0"/>
                      </a:p>
                    </p:txBody>
                  </p:sp>
                  <p:sp>
                    <p:nvSpPr>
                      <p:cNvPr id="117" name="文字方塊 116"/>
                      <p:cNvSpPr txBox="1"/>
                      <p:nvPr/>
                    </p:nvSpPr>
                    <p:spPr bwMode="auto">
                      <a:xfrm>
                        <a:off x="2690148" y="4682471"/>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118" name="文字方塊 117"/>
                      <p:cNvSpPr txBox="1"/>
                      <p:nvPr/>
                    </p:nvSpPr>
                    <p:spPr bwMode="auto">
                      <a:xfrm>
                        <a:off x="4507305" y="5456844"/>
                        <a:ext cx="555463" cy="368145"/>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119" name="文字方塊 118"/>
                      <p:cNvSpPr txBox="1"/>
                      <p:nvPr/>
                    </p:nvSpPr>
                    <p:spPr bwMode="auto">
                      <a:xfrm>
                        <a:off x="4992938" y="5467951"/>
                        <a:ext cx="555463" cy="369732"/>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grpSp>
                <p:sp>
                  <p:nvSpPr>
                    <p:cNvPr id="109" name="文字方塊 108"/>
                    <p:cNvSpPr txBox="1"/>
                    <p:nvPr/>
                  </p:nvSpPr>
                  <p:spPr bwMode="auto">
                    <a:xfrm>
                      <a:off x="5403981" y="5474298"/>
                      <a:ext cx="1640996" cy="369732"/>
                    </a:xfrm>
                    <a:prstGeom prst="rect">
                      <a:avLst/>
                    </a:prstGeom>
                    <a:noFill/>
                  </p:spPr>
                  <p:txBody>
                    <a:bodyPr>
                      <a:spAutoFit/>
                    </a:bodyPr>
                    <a:lstStyle/>
                    <a:p>
                      <a:pPr marL="87313" indent="-87313">
                        <a:defRPr/>
                      </a:pPr>
                      <a:r>
                        <a:rPr lang="en-US" altLang="zh-HK" dirty="0"/>
                        <a:t> (units / period) </a:t>
                      </a:r>
                      <a:endParaRPr lang="zh-HK" altLang="en-US" dirty="0"/>
                    </a:p>
                  </p:txBody>
                </p:sp>
              </p:grpSp>
              <p:cxnSp>
                <p:nvCxnSpPr>
                  <p:cNvPr id="98" name="直線接點 97"/>
                  <p:cNvCxnSpPr/>
                  <p:nvPr/>
                </p:nvCxnSpPr>
                <p:spPr>
                  <a:xfrm flipV="1">
                    <a:off x="1204205" y="3586698"/>
                    <a:ext cx="1560345" cy="95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接點 98"/>
                  <p:cNvCxnSpPr/>
                  <p:nvPr/>
                </p:nvCxnSpPr>
                <p:spPr>
                  <a:xfrm>
                    <a:off x="3285195" y="3913664"/>
                    <a:ext cx="0" cy="5428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a:xfrm flipV="1">
                    <a:off x="1188332" y="3905727"/>
                    <a:ext cx="209686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a:xfrm>
                    <a:off x="2764551" y="3608919"/>
                    <a:ext cx="0" cy="8729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p:nvPr/>
                </p:nvCxnSpPr>
                <p:spPr>
                  <a:xfrm>
                    <a:off x="2947093" y="4710444"/>
                    <a:ext cx="187305"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a:off x="1016901" y="3707326"/>
                    <a:ext cx="0" cy="16189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p:nvPr/>
                </p:nvCxnSpPr>
                <p:spPr>
                  <a:xfrm>
                    <a:off x="2967729" y="3545430"/>
                    <a:ext cx="265084" cy="14443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5" name="橢圓 104"/>
                  <p:cNvSpPr/>
                  <p:nvPr/>
                </p:nvSpPr>
                <p:spPr bwMode="auto">
                  <a:xfrm>
                    <a:off x="1143887" y="3523209"/>
                    <a:ext cx="103177"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06" name="橢圓 105"/>
                  <p:cNvSpPr/>
                  <p:nvPr/>
                </p:nvSpPr>
                <p:spPr bwMode="auto">
                  <a:xfrm>
                    <a:off x="2696295" y="3521622"/>
                    <a:ext cx="103177"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07" name="橢圓 106"/>
                  <p:cNvSpPr/>
                  <p:nvPr/>
                </p:nvSpPr>
                <p:spPr bwMode="auto">
                  <a:xfrm>
                    <a:off x="2720105" y="4412048"/>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92" name="橢圓 91"/>
              <p:cNvSpPr/>
              <p:nvPr/>
            </p:nvSpPr>
            <p:spPr bwMode="auto">
              <a:xfrm>
                <a:off x="4896246" y="4518362"/>
                <a:ext cx="103177"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3" name="橢圓 92"/>
              <p:cNvSpPr/>
              <p:nvPr/>
            </p:nvSpPr>
            <p:spPr bwMode="auto">
              <a:xfrm>
                <a:off x="6985171" y="4516775"/>
                <a:ext cx="103177" cy="103169"/>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4" name="橢圓 93"/>
              <p:cNvSpPr/>
              <p:nvPr/>
            </p:nvSpPr>
            <p:spPr bwMode="auto">
              <a:xfrm>
                <a:off x="6985171" y="5077061"/>
                <a:ext cx="103177"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89" name="文字方塊 88"/>
            <p:cNvSpPr txBox="1"/>
            <p:nvPr/>
          </p:nvSpPr>
          <p:spPr bwMode="auto">
            <a:xfrm>
              <a:off x="5299134" y="3744913"/>
              <a:ext cx="928778" cy="369887"/>
            </a:xfrm>
            <a:prstGeom prst="rect">
              <a:avLst/>
            </a:prstGeom>
            <a:noFill/>
          </p:spPr>
          <p:txBody>
            <a:bodyPr>
              <a:spAutoFit/>
            </a:bodyPr>
            <a:lstStyle/>
            <a:p>
              <a:pPr algn="ctr">
                <a:defRPr/>
              </a:pPr>
              <a:r>
                <a:rPr lang="en-US" altLang="zh-HK" b="1" dirty="0"/>
                <a:t>Loss</a:t>
              </a:r>
              <a:endParaRPr lang="zh-HK" altLang="en-US" b="1" dirty="0"/>
            </a:p>
          </p:txBody>
        </p:sp>
        <p:sp>
          <p:nvSpPr>
            <p:cNvPr id="90" name="文字方塊 89"/>
            <p:cNvSpPr txBox="1"/>
            <p:nvPr/>
          </p:nvSpPr>
          <p:spPr bwMode="auto">
            <a:xfrm>
              <a:off x="6402579" y="4175125"/>
              <a:ext cx="750960" cy="369888"/>
            </a:xfrm>
            <a:prstGeom prst="rect">
              <a:avLst/>
            </a:prstGeom>
            <a:noFill/>
          </p:spPr>
          <p:txBody>
            <a:bodyPr>
              <a:spAutoFit/>
            </a:bodyPr>
            <a:lstStyle/>
            <a:p>
              <a:pPr algn="ctr">
                <a:defRPr/>
              </a:pPr>
              <a:r>
                <a:rPr lang="en-US" altLang="zh-HK" b="1" dirty="0"/>
                <a:t>Gain</a:t>
              </a:r>
              <a:endParaRPr lang="zh-HK" altLang="en-US" b="1" dirty="0"/>
            </a:p>
          </p:txBody>
        </p:sp>
      </p:grpSp>
      <p:grpSp>
        <p:nvGrpSpPr>
          <p:cNvPr id="120" name="群組 1"/>
          <p:cNvGrpSpPr>
            <a:grpSpLocks/>
          </p:cNvGrpSpPr>
          <p:nvPr/>
        </p:nvGrpSpPr>
        <p:grpSpPr bwMode="auto">
          <a:xfrm>
            <a:off x="4559952" y="2780928"/>
            <a:ext cx="4438650" cy="2703513"/>
            <a:chOff x="4438651" y="2336800"/>
            <a:chExt cx="4439079" cy="2703513"/>
          </a:xfrm>
        </p:grpSpPr>
        <p:sp>
          <p:nvSpPr>
            <p:cNvPr id="121" name="矩形 120"/>
            <p:cNvSpPr/>
            <p:nvPr/>
          </p:nvSpPr>
          <p:spPr>
            <a:xfrm>
              <a:off x="4967340" y="3757613"/>
              <a:ext cx="1549550" cy="31908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22" name="矩形 121"/>
            <p:cNvSpPr/>
            <p:nvPr/>
          </p:nvSpPr>
          <p:spPr>
            <a:xfrm>
              <a:off x="6529591" y="4084638"/>
              <a:ext cx="498523" cy="55086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123" name="群組 9"/>
            <p:cNvGrpSpPr>
              <a:grpSpLocks/>
            </p:cNvGrpSpPr>
            <p:nvPr/>
          </p:nvGrpSpPr>
          <p:grpSpPr bwMode="auto">
            <a:xfrm>
              <a:off x="4438651" y="2336800"/>
              <a:ext cx="4439079" cy="2703513"/>
              <a:chOff x="4439095" y="2831156"/>
              <a:chExt cx="4438173" cy="2703022"/>
            </a:xfrm>
          </p:grpSpPr>
          <p:grpSp>
            <p:nvGrpSpPr>
              <p:cNvPr id="126" name="群組 10"/>
              <p:cNvGrpSpPr>
                <a:grpSpLocks/>
              </p:cNvGrpSpPr>
              <p:nvPr/>
            </p:nvGrpSpPr>
            <p:grpSpPr bwMode="auto">
              <a:xfrm>
                <a:off x="4439095" y="2831156"/>
                <a:ext cx="4438173" cy="2703022"/>
                <a:chOff x="1147119" y="3551237"/>
                <a:chExt cx="4438173" cy="2703022"/>
              </a:xfrm>
            </p:grpSpPr>
            <p:cxnSp>
              <p:nvCxnSpPr>
                <p:cNvPr id="130" name="直線接點 129"/>
                <p:cNvCxnSpPr/>
                <p:nvPr/>
              </p:nvCxnSpPr>
              <p:spPr>
                <a:xfrm>
                  <a:off x="1772527" y="4098826"/>
                  <a:ext cx="2293691" cy="137293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31" name="群組 68"/>
                <p:cNvGrpSpPr>
                  <a:grpSpLocks/>
                </p:cNvGrpSpPr>
                <p:nvPr/>
              </p:nvGrpSpPr>
              <p:grpSpPr bwMode="auto">
                <a:xfrm>
                  <a:off x="1147119" y="3551237"/>
                  <a:ext cx="4438173" cy="2703022"/>
                  <a:chOff x="686736" y="2166143"/>
                  <a:chExt cx="4438173" cy="2703022"/>
                </a:xfrm>
              </p:grpSpPr>
              <p:grpSp>
                <p:nvGrpSpPr>
                  <p:cNvPr id="132" name="群組 6"/>
                  <p:cNvGrpSpPr>
                    <a:grpSpLocks/>
                  </p:cNvGrpSpPr>
                  <p:nvPr/>
                </p:nvGrpSpPr>
                <p:grpSpPr bwMode="auto">
                  <a:xfrm>
                    <a:off x="686736" y="2166143"/>
                    <a:ext cx="4438173" cy="2703022"/>
                    <a:chOff x="2607622" y="3141658"/>
                    <a:chExt cx="4437355" cy="2702372"/>
                  </a:xfrm>
                </p:grpSpPr>
                <p:grpSp>
                  <p:nvGrpSpPr>
                    <p:cNvPr id="143" name="群組 1"/>
                    <p:cNvGrpSpPr>
                      <a:grpSpLocks/>
                    </p:cNvGrpSpPr>
                    <p:nvPr/>
                  </p:nvGrpSpPr>
                  <p:grpSpPr bwMode="auto">
                    <a:xfrm>
                      <a:off x="2607622" y="3141658"/>
                      <a:ext cx="3877131" cy="2696025"/>
                      <a:chOff x="2607622" y="3141658"/>
                      <a:chExt cx="3877131" cy="2696025"/>
                    </a:xfrm>
                  </p:grpSpPr>
                  <p:cxnSp>
                    <p:nvCxnSpPr>
                      <p:cNvPr id="145" name="直線接點 144"/>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6" name="直線接點 145"/>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文字方塊 146"/>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148" name="文字方塊 147"/>
                      <p:cNvSpPr txBox="1"/>
                      <p:nvPr/>
                    </p:nvSpPr>
                    <p:spPr bwMode="auto">
                      <a:xfrm>
                        <a:off x="6032447" y="5218819"/>
                        <a:ext cx="452306" cy="369731"/>
                      </a:xfrm>
                      <a:prstGeom prst="rect">
                        <a:avLst/>
                      </a:prstGeom>
                      <a:noFill/>
                    </p:spPr>
                    <p:txBody>
                      <a:bodyPr>
                        <a:spAutoFit/>
                      </a:bodyPr>
                      <a:lstStyle/>
                      <a:p>
                        <a:pPr>
                          <a:defRPr/>
                        </a:pPr>
                        <a:r>
                          <a:rPr lang="en-US" altLang="zh-HK" dirty="0"/>
                          <a:t>Q</a:t>
                        </a:r>
                        <a:endParaRPr lang="zh-HK" altLang="en-US" dirty="0"/>
                      </a:p>
                    </p:txBody>
                  </p:sp>
                  <p:sp>
                    <p:nvSpPr>
                      <p:cNvPr id="149" name="文字方塊 148"/>
                      <p:cNvSpPr txBox="1"/>
                      <p:nvPr/>
                    </p:nvSpPr>
                    <p:spPr bwMode="auto">
                      <a:xfrm>
                        <a:off x="2607622" y="3141658"/>
                        <a:ext cx="1269629" cy="368145"/>
                      </a:xfrm>
                      <a:prstGeom prst="rect">
                        <a:avLst/>
                      </a:prstGeom>
                      <a:noFill/>
                    </p:spPr>
                    <p:txBody>
                      <a:bodyPr>
                        <a:spAutoFit/>
                      </a:bodyPr>
                      <a:lstStyle/>
                      <a:p>
                        <a:pPr>
                          <a:defRPr/>
                        </a:pPr>
                        <a:r>
                          <a:rPr lang="en-US" altLang="zh-HK" dirty="0"/>
                          <a:t>P ($ / unit)</a:t>
                        </a:r>
                        <a:endParaRPr lang="zh-HK" altLang="en-US" dirty="0"/>
                      </a:p>
                    </p:txBody>
                  </p:sp>
                  <p:sp>
                    <p:nvSpPr>
                      <p:cNvPr id="150" name="文字方塊 149"/>
                      <p:cNvSpPr txBox="1"/>
                      <p:nvPr/>
                    </p:nvSpPr>
                    <p:spPr bwMode="auto">
                      <a:xfrm>
                        <a:off x="2690148" y="4312739"/>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151" name="文字方塊 150"/>
                      <p:cNvSpPr txBox="1"/>
                      <p:nvPr/>
                    </p:nvSpPr>
                    <p:spPr bwMode="auto">
                      <a:xfrm>
                        <a:off x="5475992" y="4898280"/>
                        <a:ext cx="452306" cy="368145"/>
                      </a:xfrm>
                      <a:prstGeom prst="rect">
                        <a:avLst/>
                      </a:prstGeom>
                      <a:noFill/>
                    </p:spPr>
                    <p:txBody>
                      <a:bodyPr>
                        <a:spAutoFit/>
                      </a:bodyPr>
                      <a:lstStyle/>
                      <a:p>
                        <a:pPr>
                          <a:defRPr/>
                        </a:pPr>
                        <a:r>
                          <a:rPr lang="en-US" altLang="zh-HK" dirty="0"/>
                          <a:t>D</a:t>
                        </a:r>
                        <a:endParaRPr lang="zh-HK" altLang="en-US" dirty="0"/>
                      </a:p>
                    </p:txBody>
                  </p:sp>
                  <p:sp>
                    <p:nvSpPr>
                      <p:cNvPr id="152" name="文字方塊 151"/>
                      <p:cNvSpPr txBox="1"/>
                      <p:nvPr/>
                    </p:nvSpPr>
                    <p:spPr bwMode="auto">
                      <a:xfrm>
                        <a:off x="2690148" y="4682471"/>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153" name="文字方塊 152"/>
                      <p:cNvSpPr txBox="1"/>
                      <p:nvPr/>
                    </p:nvSpPr>
                    <p:spPr bwMode="auto">
                      <a:xfrm>
                        <a:off x="4507305" y="5456844"/>
                        <a:ext cx="555463" cy="368145"/>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154" name="文字方塊 153"/>
                      <p:cNvSpPr txBox="1"/>
                      <p:nvPr/>
                    </p:nvSpPr>
                    <p:spPr bwMode="auto">
                      <a:xfrm>
                        <a:off x="4992938" y="5467951"/>
                        <a:ext cx="555463" cy="369732"/>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grpSp>
                <p:sp>
                  <p:nvSpPr>
                    <p:cNvPr id="144" name="文字方塊 143"/>
                    <p:cNvSpPr txBox="1"/>
                    <p:nvPr/>
                  </p:nvSpPr>
                  <p:spPr bwMode="auto">
                    <a:xfrm>
                      <a:off x="5403981" y="5474298"/>
                      <a:ext cx="1640996" cy="369732"/>
                    </a:xfrm>
                    <a:prstGeom prst="rect">
                      <a:avLst/>
                    </a:prstGeom>
                    <a:noFill/>
                  </p:spPr>
                  <p:txBody>
                    <a:bodyPr>
                      <a:spAutoFit/>
                    </a:bodyPr>
                    <a:lstStyle/>
                    <a:p>
                      <a:pPr marL="87313" indent="-87313">
                        <a:defRPr/>
                      </a:pPr>
                      <a:r>
                        <a:rPr lang="en-US" altLang="zh-HK" dirty="0"/>
                        <a:t> (units / period) </a:t>
                      </a:r>
                      <a:endParaRPr lang="zh-HK" altLang="en-US" dirty="0"/>
                    </a:p>
                  </p:txBody>
                </p:sp>
              </p:grpSp>
              <p:cxnSp>
                <p:nvCxnSpPr>
                  <p:cNvPr id="133" name="直線接點 132"/>
                  <p:cNvCxnSpPr/>
                  <p:nvPr/>
                </p:nvCxnSpPr>
                <p:spPr>
                  <a:xfrm flipV="1">
                    <a:off x="1204205" y="3586698"/>
                    <a:ext cx="1560345" cy="95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線接點 133"/>
                  <p:cNvCxnSpPr/>
                  <p:nvPr/>
                </p:nvCxnSpPr>
                <p:spPr>
                  <a:xfrm>
                    <a:off x="3285195" y="3913664"/>
                    <a:ext cx="0" cy="5428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接點 134"/>
                  <p:cNvCxnSpPr/>
                  <p:nvPr/>
                </p:nvCxnSpPr>
                <p:spPr>
                  <a:xfrm flipV="1">
                    <a:off x="1188332" y="3905727"/>
                    <a:ext cx="209686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線接點 135"/>
                  <p:cNvCxnSpPr/>
                  <p:nvPr/>
                </p:nvCxnSpPr>
                <p:spPr>
                  <a:xfrm>
                    <a:off x="2764551" y="3608919"/>
                    <a:ext cx="0" cy="8729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直線單箭頭接點 136"/>
                  <p:cNvCxnSpPr/>
                  <p:nvPr/>
                </p:nvCxnSpPr>
                <p:spPr>
                  <a:xfrm>
                    <a:off x="2947093" y="4710444"/>
                    <a:ext cx="187305"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38" name="直線單箭頭接點 137"/>
                  <p:cNvCxnSpPr/>
                  <p:nvPr/>
                </p:nvCxnSpPr>
                <p:spPr>
                  <a:xfrm>
                    <a:off x="1016901" y="3707326"/>
                    <a:ext cx="0" cy="161896"/>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39" name="直線單箭頭接點 138"/>
                  <p:cNvCxnSpPr/>
                  <p:nvPr/>
                </p:nvCxnSpPr>
                <p:spPr>
                  <a:xfrm>
                    <a:off x="2967729" y="3545430"/>
                    <a:ext cx="265084" cy="144436"/>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40" name="橢圓 139"/>
                  <p:cNvSpPr/>
                  <p:nvPr/>
                </p:nvSpPr>
                <p:spPr bwMode="auto">
                  <a:xfrm>
                    <a:off x="1143887" y="3523209"/>
                    <a:ext cx="103177"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41" name="橢圓 140"/>
                  <p:cNvSpPr/>
                  <p:nvPr/>
                </p:nvSpPr>
                <p:spPr bwMode="auto">
                  <a:xfrm>
                    <a:off x="2696295" y="3521622"/>
                    <a:ext cx="103177"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42" name="橢圓 141"/>
                  <p:cNvSpPr/>
                  <p:nvPr/>
                </p:nvSpPr>
                <p:spPr bwMode="auto">
                  <a:xfrm>
                    <a:off x="2720105" y="4412048"/>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127" name="橢圓 126"/>
              <p:cNvSpPr/>
              <p:nvPr/>
            </p:nvSpPr>
            <p:spPr bwMode="auto">
              <a:xfrm>
                <a:off x="4896246" y="4518362"/>
                <a:ext cx="103177"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28" name="橢圓 127"/>
              <p:cNvSpPr/>
              <p:nvPr/>
            </p:nvSpPr>
            <p:spPr bwMode="auto">
              <a:xfrm>
                <a:off x="6985171" y="4516775"/>
                <a:ext cx="103177" cy="103169"/>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29" name="橢圓 128"/>
              <p:cNvSpPr/>
              <p:nvPr/>
            </p:nvSpPr>
            <p:spPr bwMode="auto">
              <a:xfrm>
                <a:off x="6985171" y="5077061"/>
                <a:ext cx="103177"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124" name="文字方塊 123"/>
            <p:cNvSpPr txBox="1"/>
            <p:nvPr/>
          </p:nvSpPr>
          <p:spPr bwMode="auto">
            <a:xfrm>
              <a:off x="5299134" y="3744913"/>
              <a:ext cx="928778" cy="369887"/>
            </a:xfrm>
            <a:prstGeom prst="rect">
              <a:avLst/>
            </a:prstGeom>
            <a:noFill/>
          </p:spPr>
          <p:txBody>
            <a:bodyPr>
              <a:spAutoFit/>
            </a:bodyPr>
            <a:lstStyle/>
            <a:p>
              <a:pPr algn="ctr">
                <a:defRPr/>
              </a:pPr>
              <a:r>
                <a:rPr lang="en-US" altLang="zh-HK" b="1" dirty="0"/>
                <a:t>Gain</a:t>
              </a:r>
              <a:endParaRPr lang="zh-HK" altLang="en-US" b="1" dirty="0"/>
            </a:p>
          </p:txBody>
        </p:sp>
        <p:sp>
          <p:nvSpPr>
            <p:cNvPr id="125" name="文字方塊 124"/>
            <p:cNvSpPr txBox="1"/>
            <p:nvPr/>
          </p:nvSpPr>
          <p:spPr bwMode="auto">
            <a:xfrm>
              <a:off x="6402579" y="4175125"/>
              <a:ext cx="750960" cy="369888"/>
            </a:xfrm>
            <a:prstGeom prst="rect">
              <a:avLst/>
            </a:prstGeom>
            <a:noFill/>
          </p:spPr>
          <p:txBody>
            <a:bodyPr>
              <a:spAutoFit/>
            </a:bodyPr>
            <a:lstStyle/>
            <a:p>
              <a:pPr algn="ctr">
                <a:defRPr/>
              </a:pPr>
              <a:r>
                <a:rPr lang="en-US" altLang="zh-HK" b="1" dirty="0"/>
                <a:t>Loss</a:t>
              </a:r>
              <a:endParaRPr lang="zh-HK" altLang="en-US" b="1" dirty="0"/>
            </a:p>
          </p:txBody>
        </p:sp>
      </p:grpSp>
      <p:sp>
        <p:nvSpPr>
          <p:cNvPr id="85" name="文字方塊 84"/>
          <p:cNvSpPr txBox="1"/>
          <p:nvPr/>
        </p:nvSpPr>
        <p:spPr>
          <a:xfrm rot="1402259">
            <a:off x="2111512" y="4103720"/>
            <a:ext cx="1368000" cy="468000"/>
          </a:xfrm>
          <a:prstGeom prst="ellipse">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84" name="文字方塊 83"/>
          <p:cNvSpPr txBox="1"/>
          <p:nvPr/>
        </p:nvSpPr>
        <p:spPr>
          <a:xfrm rot="1402259">
            <a:off x="6226996" y="4051122"/>
            <a:ext cx="1368000" cy="468000"/>
          </a:xfrm>
          <a:prstGeom prst="ellipse">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77" name="矩形 76"/>
          <p:cNvSpPr/>
          <p:nvPr/>
        </p:nvSpPr>
        <p:spPr>
          <a:xfrm>
            <a:off x="540000" y="5589240"/>
            <a:ext cx="2382579" cy="338554"/>
          </a:xfrm>
          <a:prstGeom prst="rect">
            <a:avLst/>
          </a:prstGeom>
        </p:spPr>
        <p:txBody>
          <a:bodyPr wrap="square">
            <a:spAutoFit/>
          </a:bodyPr>
          <a:lstStyle/>
          <a:p>
            <a:r>
              <a:rPr lang="en-US" altLang="zh-HK" sz="1600" b="1" dirty="0"/>
              <a:t>(reproduced)</a:t>
            </a:r>
          </a:p>
        </p:txBody>
      </p:sp>
      <p:sp>
        <p:nvSpPr>
          <p:cNvPr id="78" name="矩形 77"/>
          <p:cNvSpPr/>
          <p:nvPr/>
        </p:nvSpPr>
        <p:spPr>
          <a:xfrm>
            <a:off x="4925725" y="5589240"/>
            <a:ext cx="2382579" cy="338554"/>
          </a:xfrm>
          <a:prstGeom prst="rect">
            <a:avLst/>
          </a:prstGeom>
        </p:spPr>
        <p:txBody>
          <a:bodyPr wrap="square">
            <a:spAutoFit/>
          </a:bodyPr>
          <a:lstStyle/>
          <a:p>
            <a:r>
              <a:rPr lang="en-US" altLang="zh-HK" sz="1600" b="1" dirty="0"/>
              <a:t>(reproduced)</a:t>
            </a:r>
          </a:p>
        </p:txBody>
      </p:sp>
    </p:spTree>
    <p:extLst>
      <p:ext uri="{BB962C8B-B14F-4D97-AF65-F5344CB8AC3E}">
        <p14:creationId xmlns:p14="http://schemas.microsoft.com/office/powerpoint/2010/main" val="1380688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76</a:t>
            </a:fld>
            <a:endParaRPr lang="zh-HK" altLang="en-US" dirty="0"/>
          </a:p>
        </p:txBody>
      </p:sp>
      <p:sp>
        <p:nvSpPr>
          <p:cNvPr id="3" name="內容版面配置區 2"/>
          <p:cNvSpPr>
            <a:spLocks noGrp="1"/>
          </p:cNvSpPr>
          <p:nvPr>
            <p:ph idx="1"/>
          </p:nvPr>
        </p:nvSpPr>
        <p:spPr>
          <a:xfrm>
            <a:off x="457200" y="1196752"/>
            <a:ext cx="8229600" cy="2160591"/>
          </a:xfrm>
        </p:spPr>
        <p:txBody>
          <a:bodyPr/>
          <a:lstStyle/>
          <a:p>
            <a:r>
              <a:rPr lang="en-US" altLang="zh-HK" dirty="0"/>
              <a:t>More and closer substitutes available</a:t>
            </a:r>
          </a:p>
          <a:p>
            <a:pPr>
              <a:tabLst>
                <a:tab pos="355600" algn="l"/>
              </a:tabLst>
            </a:pPr>
            <a:r>
              <a:rPr lang="en-US" altLang="zh-HK" dirty="0">
                <a:sym typeface="Wingdings" panose="05000000000000000000" pitchFamily="2" charset="2"/>
              </a:rPr>
              <a:t>	Consumers can easily switch to substitutes when the 	price of a good increases.</a:t>
            </a:r>
          </a:p>
          <a:p>
            <a:pPr>
              <a:tabLst>
                <a:tab pos="355600" algn="l"/>
              </a:tabLst>
            </a:pPr>
            <a:r>
              <a:rPr lang="en-US" altLang="zh-HK" dirty="0">
                <a:sym typeface="Wingdings" panose="05000000000000000000" pitchFamily="2" charset="2"/>
              </a:rPr>
              <a:t> %</a:t>
            </a:r>
            <a:r>
              <a:rPr lang="en-US" altLang="zh-HK" dirty="0">
                <a:sym typeface="Wingdings 3"/>
              </a:rPr>
              <a:t> in price &lt; % in </a:t>
            </a:r>
            <a:r>
              <a:rPr lang="en-US" altLang="zh-HK" dirty="0" err="1">
                <a:sym typeface="Wingdings 3"/>
              </a:rPr>
              <a:t>Q</a:t>
            </a:r>
            <a:r>
              <a:rPr lang="en-US" altLang="zh-HK" baseline="-25000" dirty="0" err="1">
                <a:sym typeface="Wingdings 3"/>
              </a:rPr>
              <a:t>d</a:t>
            </a:r>
            <a:endParaRPr lang="en-US" altLang="zh-HK" baseline="-25000" dirty="0">
              <a:sym typeface="Wingdings 3"/>
            </a:endParaRPr>
          </a:p>
          <a:p>
            <a:pPr>
              <a:tabLst>
                <a:tab pos="355600" algn="l"/>
              </a:tabLst>
            </a:pPr>
            <a:r>
              <a:rPr lang="en-US" altLang="zh-HK" dirty="0">
                <a:sym typeface="Wingdings" panose="05000000000000000000" pitchFamily="2" charset="2"/>
              </a:rPr>
              <a:t>	Demand will tend to be </a:t>
            </a:r>
            <a:r>
              <a:rPr lang="en-US" altLang="zh-HK" b="1" dirty="0">
                <a:solidFill>
                  <a:srgbClr val="0070C0"/>
                </a:solidFill>
                <a:sym typeface="Wingdings" panose="05000000000000000000" pitchFamily="2" charset="2"/>
              </a:rPr>
              <a:t>more elastic</a:t>
            </a:r>
            <a:r>
              <a:rPr lang="en-US" altLang="zh-HK" dirty="0">
                <a:sym typeface="Wingdings" panose="05000000000000000000" pitchFamily="2" charset="2"/>
              </a:rPr>
              <a:t>.</a:t>
            </a:r>
            <a:endParaRPr lang="zh-HK" altLang="en-US" dirty="0"/>
          </a:p>
        </p:txBody>
      </p:sp>
      <p:sp>
        <p:nvSpPr>
          <p:cNvPr id="4" name="標題 3"/>
          <p:cNvSpPr>
            <a:spLocks noGrp="1"/>
          </p:cNvSpPr>
          <p:nvPr>
            <p:ph type="title"/>
          </p:nvPr>
        </p:nvSpPr>
        <p:spPr/>
        <p:txBody>
          <a:bodyPr/>
          <a:lstStyle/>
          <a:p>
            <a:r>
              <a:rPr lang="en-US" altLang="zh-HK" dirty="0"/>
              <a:t>B.	Availability of close substitutes</a:t>
            </a:r>
            <a:endParaRPr lang="zh-HK" altLang="en-US" dirty="0"/>
          </a:p>
        </p:txBody>
      </p:sp>
      <p:grpSp>
        <p:nvGrpSpPr>
          <p:cNvPr id="5" name="群組 3"/>
          <p:cNvGrpSpPr>
            <a:grpSpLocks/>
          </p:cNvGrpSpPr>
          <p:nvPr/>
        </p:nvGrpSpPr>
        <p:grpSpPr bwMode="auto">
          <a:xfrm>
            <a:off x="2267744" y="3573016"/>
            <a:ext cx="4968551" cy="1008112"/>
            <a:chOff x="843476" y="2225809"/>
            <a:chExt cx="4515856" cy="894896"/>
          </a:xfrm>
        </p:grpSpPr>
        <p:sp>
          <p:nvSpPr>
            <p:cNvPr id="6" name="矩形 5"/>
            <p:cNvSpPr/>
            <p:nvPr/>
          </p:nvSpPr>
          <p:spPr>
            <a:xfrm>
              <a:off x="843476" y="2225809"/>
              <a:ext cx="4449856" cy="8948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908923" y="2318294"/>
              <a:ext cx="3272360" cy="73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en-US" altLang="zh-HK" sz="2400" dirty="0"/>
                <a:t>Number and closeness of substitutes </a:t>
              </a:r>
              <a:r>
                <a:rPr lang="en-US" altLang="zh-HK" sz="2400" dirty="0">
                  <a:sym typeface="Wingdings 3"/>
                </a:rPr>
                <a:t></a:t>
              </a:r>
              <a:endParaRPr lang="zh-HK" altLang="en-US" sz="2400" dirty="0"/>
            </a:p>
          </p:txBody>
        </p:sp>
        <p:sp>
          <p:nvSpPr>
            <p:cNvPr id="8" name="矩形 8"/>
            <p:cNvSpPr>
              <a:spLocks noChangeArrowheads="1"/>
            </p:cNvSpPr>
            <p:nvPr/>
          </p:nvSpPr>
          <p:spPr bwMode="auto">
            <a:xfrm>
              <a:off x="3984941" y="2481493"/>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p>
          </p:txBody>
        </p:sp>
      </p:grpSp>
    </p:spTree>
    <p:extLst>
      <p:ext uri="{BB962C8B-B14F-4D97-AF65-F5344CB8AC3E}">
        <p14:creationId xmlns:p14="http://schemas.microsoft.com/office/powerpoint/2010/main" val="3763697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77</a:t>
            </a:fld>
            <a:endParaRPr lang="zh-HK" altLang="en-US" dirty="0"/>
          </a:p>
        </p:txBody>
      </p:sp>
      <p:sp>
        <p:nvSpPr>
          <p:cNvPr id="3" name="內容版面配置區 2"/>
          <p:cNvSpPr>
            <a:spLocks noGrp="1"/>
          </p:cNvSpPr>
          <p:nvPr>
            <p:ph idx="1"/>
          </p:nvPr>
        </p:nvSpPr>
        <p:spPr>
          <a:xfrm>
            <a:off x="457200" y="1196752"/>
            <a:ext cx="8229600" cy="461665"/>
          </a:xfrm>
        </p:spPr>
        <p:txBody>
          <a:bodyPr/>
          <a:lstStyle/>
          <a:p>
            <a:r>
              <a:rPr lang="en-US" altLang="zh-HK" dirty="0"/>
              <a:t>Examples:</a:t>
            </a:r>
          </a:p>
        </p:txBody>
      </p:sp>
      <p:sp>
        <p:nvSpPr>
          <p:cNvPr id="4" name="標題 3"/>
          <p:cNvSpPr>
            <a:spLocks noGrp="1"/>
          </p:cNvSpPr>
          <p:nvPr>
            <p:ph type="title"/>
          </p:nvPr>
        </p:nvSpPr>
        <p:spPr/>
        <p:txBody>
          <a:bodyPr/>
          <a:lstStyle/>
          <a:p>
            <a:r>
              <a:rPr lang="en-US" altLang="zh-HK" dirty="0"/>
              <a:t>B.	Availability of close substitutes</a:t>
            </a:r>
            <a:endParaRPr lang="zh-HK" altLang="en-US" dirty="0"/>
          </a:p>
        </p:txBody>
      </p:sp>
      <p:pic>
        <p:nvPicPr>
          <p:cNvPr id="10" name="圖片 9"/>
          <p:cNvPicPr>
            <a:picLocks noChangeAspect="1"/>
          </p:cNvPicPr>
          <p:nvPr/>
        </p:nvPicPr>
        <p:blipFill rotWithShape="1">
          <a:blip r:embed="rId2" cstate="print">
            <a:extLst>
              <a:ext uri="{28A0092B-C50C-407E-A947-70E740481C1C}">
                <a14:useLocalDpi xmlns:a14="http://schemas.microsoft.com/office/drawing/2010/main" val="0"/>
              </a:ext>
            </a:extLst>
          </a:blip>
          <a:srcRect t="7427" r="27464" b="8320"/>
          <a:stretch/>
        </p:blipFill>
        <p:spPr>
          <a:xfrm>
            <a:off x="709178" y="1934566"/>
            <a:ext cx="3574790" cy="2333105"/>
          </a:xfrm>
          <a:prstGeom prst="rect">
            <a:avLst/>
          </a:prstGeom>
        </p:spPr>
      </p:pic>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2872" y="1934566"/>
            <a:ext cx="3567936" cy="2378624"/>
          </a:xfrm>
          <a:prstGeom prst="rect">
            <a:avLst/>
          </a:prstGeom>
        </p:spPr>
      </p:pic>
      <p:sp>
        <p:nvSpPr>
          <p:cNvPr id="13" name="內容版面配置區 2"/>
          <p:cNvSpPr txBox="1">
            <a:spLocks/>
          </p:cNvSpPr>
          <p:nvPr/>
        </p:nvSpPr>
        <p:spPr>
          <a:xfrm>
            <a:off x="4760496" y="4221088"/>
            <a:ext cx="3744000" cy="1446550"/>
          </a:xfrm>
          <a:prstGeom prst="rect">
            <a:avLst/>
          </a:prstGeom>
          <a:solidFill>
            <a:schemeClr val="accent2">
              <a:lumMod val="20000"/>
              <a:lumOff val="80000"/>
            </a:schemeClr>
          </a:solid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sz="2200" dirty="0"/>
              <a:t>The demand for a particular type of vegetable is more elastic than the demand for vegetable as a whole.</a:t>
            </a:r>
          </a:p>
        </p:txBody>
      </p:sp>
      <p:sp>
        <p:nvSpPr>
          <p:cNvPr id="9" name="內容版面配置區 2"/>
          <p:cNvSpPr txBox="1">
            <a:spLocks/>
          </p:cNvSpPr>
          <p:nvPr/>
        </p:nvSpPr>
        <p:spPr>
          <a:xfrm>
            <a:off x="611560" y="4221088"/>
            <a:ext cx="3744416" cy="1446550"/>
          </a:xfrm>
          <a:prstGeom prst="rect">
            <a:avLst/>
          </a:prstGeom>
          <a:solidFill>
            <a:schemeClr val="accent2">
              <a:lumMod val="20000"/>
              <a:lumOff val="80000"/>
            </a:schemeClr>
          </a:solid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sz="2200" dirty="0"/>
              <a:t>The demand for electricity tends to be inelastic as there are very few close substitutes.</a:t>
            </a:r>
          </a:p>
        </p:txBody>
      </p:sp>
    </p:spTree>
    <p:extLst>
      <p:ext uri="{BB962C8B-B14F-4D97-AF65-F5344CB8AC3E}">
        <p14:creationId xmlns:p14="http://schemas.microsoft.com/office/powerpoint/2010/main" val="1976626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78</a:t>
            </a:fld>
            <a:endParaRPr lang="zh-HK" altLang="en-US" dirty="0"/>
          </a:p>
        </p:txBody>
      </p:sp>
      <p:sp>
        <p:nvSpPr>
          <p:cNvPr id="3" name="內容版面配置區 2"/>
          <p:cNvSpPr>
            <a:spLocks noGrp="1"/>
          </p:cNvSpPr>
          <p:nvPr>
            <p:ph idx="1"/>
          </p:nvPr>
        </p:nvSpPr>
        <p:spPr>
          <a:xfrm>
            <a:off x="457200" y="1196752"/>
            <a:ext cx="8229600" cy="830997"/>
          </a:xfrm>
        </p:spPr>
        <p:txBody>
          <a:bodyPr/>
          <a:lstStyle/>
          <a:p>
            <a:r>
              <a:rPr lang="en-US" altLang="zh-HK" dirty="0"/>
              <a:t>In general, elasticity of demand decreases with the degree of necessity.</a:t>
            </a:r>
            <a:endParaRPr lang="zh-HK" altLang="en-US" dirty="0"/>
          </a:p>
        </p:txBody>
      </p:sp>
      <p:sp>
        <p:nvSpPr>
          <p:cNvPr id="4" name="標題 3"/>
          <p:cNvSpPr>
            <a:spLocks noGrp="1"/>
          </p:cNvSpPr>
          <p:nvPr>
            <p:ph type="title"/>
          </p:nvPr>
        </p:nvSpPr>
        <p:spPr/>
        <p:txBody>
          <a:bodyPr/>
          <a:lstStyle/>
          <a:p>
            <a:r>
              <a:rPr lang="en-US" altLang="zh-HK" dirty="0"/>
              <a:t>C.	Degree of necessity</a:t>
            </a:r>
            <a:endParaRPr lang="zh-HK" altLang="en-US" dirty="0"/>
          </a:p>
        </p:txBody>
      </p:sp>
      <p:grpSp>
        <p:nvGrpSpPr>
          <p:cNvPr id="5" name="群組 3"/>
          <p:cNvGrpSpPr>
            <a:grpSpLocks/>
          </p:cNvGrpSpPr>
          <p:nvPr/>
        </p:nvGrpSpPr>
        <p:grpSpPr bwMode="auto">
          <a:xfrm>
            <a:off x="1979712" y="2092970"/>
            <a:ext cx="4860541" cy="615950"/>
            <a:chOff x="744750" y="2225809"/>
            <a:chExt cx="4417685" cy="546776"/>
          </a:xfrm>
        </p:grpSpPr>
        <p:sp>
          <p:nvSpPr>
            <p:cNvPr id="6" name="矩形 5"/>
            <p:cNvSpPr/>
            <p:nvPr/>
          </p:nvSpPr>
          <p:spPr>
            <a:xfrm>
              <a:off x="810197" y="2225809"/>
              <a:ext cx="4220874" cy="546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744750" y="2289646"/>
              <a:ext cx="3370530"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en-US" altLang="zh-HK" sz="2400" dirty="0"/>
                <a:t>Degree of necessity </a:t>
              </a:r>
              <a:r>
                <a:rPr lang="en-US" altLang="zh-HK" sz="2400" dirty="0">
                  <a:sym typeface="Wingdings 3"/>
                </a:rPr>
                <a:t></a:t>
              </a:r>
              <a:endParaRPr lang="zh-HK" altLang="en-US" sz="2400" dirty="0"/>
            </a:p>
          </p:txBody>
        </p:sp>
        <p:sp>
          <p:nvSpPr>
            <p:cNvPr id="8" name="矩形 8"/>
            <p:cNvSpPr>
              <a:spLocks noChangeArrowheads="1"/>
            </p:cNvSpPr>
            <p:nvPr/>
          </p:nvSpPr>
          <p:spPr bwMode="auto">
            <a:xfrm>
              <a:off x="3788044" y="2277313"/>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p>
          </p:txBody>
        </p:sp>
      </p:grpSp>
      <p:sp>
        <p:nvSpPr>
          <p:cNvPr id="9" name="內容版面配置區 2"/>
          <p:cNvSpPr txBox="1">
            <a:spLocks/>
          </p:cNvSpPr>
          <p:nvPr/>
        </p:nvSpPr>
        <p:spPr>
          <a:xfrm>
            <a:off x="457200" y="2886035"/>
            <a:ext cx="8229600" cy="2240613"/>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tabLst>
                <a:tab pos="355600" algn="l"/>
              </a:tabLst>
            </a:pPr>
            <a:r>
              <a:rPr lang="en-US" altLang="zh-HK" dirty="0"/>
              <a:t>Necessities are essential in satisfying people’s basic needs.</a:t>
            </a:r>
          </a:p>
          <a:p>
            <a:pPr>
              <a:tabLst>
                <a:tab pos="355600" algn="l"/>
              </a:tabLst>
            </a:pPr>
            <a:r>
              <a:rPr lang="en-US" altLang="zh-HK" dirty="0">
                <a:sym typeface="Wingdings" panose="05000000000000000000" pitchFamily="2" charset="2"/>
              </a:rPr>
              <a:t>	</a:t>
            </a:r>
            <a:r>
              <a:rPr lang="en-US" altLang="zh-HK" dirty="0"/>
              <a:t>People have little ability to reduce their consumption of 	necessities when prices for them increase.</a:t>
            </a:r>
          </a:p>
          <a:p>
            <a:pPr>
              <a:tabLst>
                <a:tab pos="355600" algn="l"/>
              </a:tabLst>
            </a:pPr>
            <a:r>
              <a:rPr lang="en-US" altLang="zh-HK" dirty="0">
                <a:sym typeface="Wingdings" panose="05000000000000000000" pitchFamily="2" charset="2"/>
              </a:rPr>
              <a:t> </a:t>
            </a:r>
            <a:r>
              <a:rPr lang="en-US" altLang="zh-HK" dirty="0"/>
              <a:t>The demand for necessities tends to be </a:t>
            </a:r>
            <a:r>
              <a:rPr lang="en-US" altLang="zh-HK" b="1" dirty="0">
                <a:solidFill>
                  <a:srgbClr val="0070C0"/>
                </a:solidFill>
              </a:rPr>
              <a:t>inelastic</a:t>
            </a:r>
            <a:r>
              <a:rPr lang="en-US" altLang="zh-HK" dirty="0"/>
              <a:t>.</a:t>
            </a:r>
          </a:p>
          <a:p>
            <a:pPr>
              <a:spcBef>
                <a:spcPts val="1200"/>
              </a:spcBef>
              <a:tabLst>
                <a:tab pos="355600" algn="l"/>
              </a:tabLst>
            </a:pPr>
            <a:r>
              <a:rPr lang="en-US" altLang="zh-HK" dirty="0"/>
              <a:t>Examples of necessities: food and clothing</a:t>
            </a:r>
            <a:endParaRPr lang="zh-HK" altLang="en-US" dirty="0"/>
          </a:p>
        </p:txBody>
      </p:sp>
    </p:spTree>
    <p:extLst>
      <p:ext uri="{BB962C8B-B14F-4D97-AF65-F5344CB8AC3E}">
        <p14:creationId xmlns:p14="http://schemas.microsoft.com/office/powerpoint/2010/main" val="721295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79</a:t>
            </a:fld>
            <a:endParaRPr lang="zh-HK" altLang="en-US" dirty="0"/>
          </a:p>
        </p:txBody>
      </p:sp>
      <p:sp>
        <p:nvSpPr>
          <p:cNvPr id="3" name="內容版面配置區 2"/>
          <p:cNvSpPr>
            <a:spLocks noGrp="1"/>
          </p:cNvSpPr>
          <p:nvPr>
            <p:ph idx="1"/>
          </p:nvPr>
        </p:nvSpPr>
        <p:spPr>
          <a:xfrm>
            <a:off x="457200" y="1196752"/>
            <a:ext cx="8229600" cy="2456057"/>
          </a:xfrm>
        </p:spPr>
        <p:txBody>
          <a:bodyPr/>
          <a:lstStyle/>
          <a:p>
            <a:r>
              <a:rPr lang="en-US" altLang="zh-HK" dirty="0"/>
              <a:t>When people develop a habit of consuming a good, they find it difficult to reduce their consumption even when the price increases. </a:t>
            </a:r>
          </a:p>
          <a:p>
            <a:pPr>
              <a:tabLst>
                <a:tab pos="355600" algn="l"/>
              </a:tabLst>
            </a:pPr>
            <a:r>
              <a:rPr lang="en-US" altLang="zh-HK" dirty="0">
                <a:sym typeface="Wingdings" panose="05000000000000000000" pitchFamily="2" charset="2"/>
              </a:rPr>
              <a:t>	</a:t>
            </a:r>
            <a:r>
              <a:rPr lang="en-US" altLang="zh-HK" dirty="0"/>
              <a:t>It takes time for them to change their habits and switch 	to substitutes.</a:t>
            </a:r>
          </a:p>
          <a:p>
            <a:pPr>
              <a:tabLst>
                <a:tab pos="355600" algn="l"/>
              </a:tabLst>
            </a:pPr>
            <a:r>
              <a:rPr lang="en-US" altLang="zh-HK" dirty="0">
                <a:sym typeface="Wingdings" panose="05000000000000000000" pitchFamily="2" charset="2"/>
              </a:rPr>
              <a:t> </a:t>
            </a:r>
            <a:r>
              <a:rPr lang="en-US" altLang="zh-HK" dirty="0"/>
              <a:t>Their demand for the good tends to be </a:t>
            </a:r>
            <a:r>
              <a:rPr lang="en-US" altLang="zh-HK" b="1" dirty="0">
                <a:solidFill>
                  <a:srgbClr val="0070C0"/>
                </a:solidFill>
              </a:rPr>
              <a:t>inelastic</a:t>
            </a:r>
            <a:r>
              <a:rPr lang="en-US" altLang="zh-HK" dirty="0"/>
              <a:t>.</a:t>
            </a:r>
            <a:endParaRPr lang="zh-HK" altLang="en-US" dirty="0"/>
          </a:p>
        </p:txBody>
      </p:sp>
      <p:sp>
        <p:nvSpPr>
          <p:cNvPr id="4" name="標題 3"/>
          <p:cNvSpPr>
            <a:spLocks noGrp="1"/>
          </p:cNvSpPr>
          <p:nvPr>
            <p:ph type="title"/>
          </p:nvPr>
        </p:nvSpPr>
        <p:spPr/>
        <p:txBody>
          <a:bodyPr/>
          <a:lstStyle/>
          <a:p>
            <a:r>
              <a:rPr lang="en-US" altLang="zh-HK" dirty="0"/>
              <a:t>D.	Consumption habits</a:t>
            </a:r>
            <a:endParaRPr lang="zh-HK" altLang="en-US" dirty="0"/>
          </a:p>
        </p:txBody>
      </p:sp>
      <p:grpSp>
        <p:nvGrpSpPr>
          <p:cNvPr id="5" name="群組 3"/>
          <p:cNvGrpSpPr>
            <a:grpSpLocks/>
          </p:cNvGrpSpPr>
          <p:nvPr/>
        </p:nvGrpSpPr>
        <p:grpSpPr bwMode="auto">
          <a:xfrm>
            <a:off x="1619671" y="3789041"/>
            <a:ext cx="5400601" cy="648072"/>
            <a:chOff x="58108" y="2225809"/>
            <a:chExt cx="4908540" cy="575290"/>
          </a:xfrm>
        </p:grpSpPr>
        <p:sp>
          <p:nvSpPr>
            <p:cNvPr id="6" name="矩形 5"/>
            <p:cNvSpPr/>
            <p:nvPr/>
          </p:nvSpPr>
          <p:spPr>
            <a:xfrm>
              <a:off x="58108" y="2225809"/>
              <a:ext cx="4843093" cy="5752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58108" y="2301984"/>
              <a:ext cx="3730490"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en-US" altLang="zh-HK" sz="2400" dirty="0"/>
                <a:t>Habit of consuming a good</a:t>
              </a:r>
              <a:endParaRPr lang="zh-HK" altLang="en-US" sz="2400" dirty="0"/>
            </a:p>
          </p:txBody>
        </p:sp>
        <p:sp>
          <p:nvSpPr>
            <p:cNvPr id="8" name="矩形 8"/>
            <p:cNvSpPr>
              <a:spLocks noChangeArrowheads="1"/>
            </p:cNvSpPr>
            <p:nvPr/>
          </p:nvSpPr>
          <p:spPr bwMode="auto">
            <a:xfrm>
              <a:off x="3592257" y="2313588"/>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p>
          </p:txBody>
        </p:sp>
      </p:grpSp>
    </p:spTree>
    <p:extLst>
      <p:ext uri="{BB962C8B-B14F-4D97-AF65-F5344CB8AC3E}">
        <p14:creationId xmlns:p14="http://schemas.microsoft.com/office/powerpoint/2010/main" val="1956219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8</a:t>
            </a:fld>
            <a:endParaRPr lang="zh-HK" altLang="en-US" dirty="0"/>
          </a:p>
        </p:txBody>
      </p:sp>
      <p:sp>
        <p:nvSpPr>
          <p:cNvPr id="3" name="內容版面配置區 2"/>
          <p:cNvSpPr>
            <a:spLocks noGrp="1"/>
          </p:cNvSpPr>
          <p:nvPr>
            <p:ph idx="1"/>
          </p:nvPr>
        </p:nvSpPr>
        <p:spPr>
          <a:xfrm>
            <a:off x="457200" y="1196752"/>
            <a:ext cx="8229600" cy="461665"/>
          </a:xfrm>
        </p:spPr>
        <p:txBody>
          <a:bodyPr/>
          <a:lstStyle/>
          <a:p>
            <a:r>
              <a:rPr lang="en-US" altLang="zh-HK" dirty="0"/>
              <a:t>Formulae for calculating the price elasticity of demand </a:t>
            </a:r>
            <a:r>
              <a:rPr lang="en-US" altLang="zh-TW" dirty="0"/>
              <a:t>(E</a:t>
            </a:r>
            <a:r>
              <a:rPr lang="en-US" altLang="zh-TW" baseline="-25000" dirty="0"/>
              <a:t>d</a:t>
            </a:r>
            <a:r>
              <a:rPr lang="en-US" altLang="zh-TW" dirty="0"/>
              <a:t>)</a:t>
            </a:r>
            <a:r>
              <a:rPr lang="en-US" altLang="zh-HK" dirty="0"/>
              <a:t>: </a:t>
            </a:r>
          </a:p>
        </p:txBody>
      </p:sp>
      <p:sp>
        <p:nvSpPr>
          <p:cNvPr id="4" name="標題 3"/>
          <p:cNvSpPr>
            <a:spLocks noGrp="1"/>
          </p:cNvSpPr>
          <p:nvPr>
            <p:ph type="title"/>
          </p:nvPr>
        </p:nvSpPr>
        <p:spPr/>
        <p:txBody>
          <a:bodyPr/>
          <a:lstStyle/>
          <a:p>
            <a:r>
              <a:rPr lang="en-US" altLang="zh-HK" dirty="0"/>
              <a:t>A.	Definition</a:t>
            </a:r>
            <a:endParaRPr lang="zh-HK" altLang="en-US" dirty="0"/>
          </a:p>
        </p:txBody>
      </p:sp>
      <p:grpSp>
        <p:nvGrpSpPr>
          <p:cNvPr id="5" name="群組 4"/>
          <p:cNvGrpSpPr/>
          <p:nvPr/>
        </p:nvGrpSpPr>
        <p:grpSpPr>
          <a:xfrm>
            <a:off x="396000" y="1772816"/>
            <a:ext cx="8351552" cy="1368000"/>
            <a:chOff x="396000" y="4004936"/>
            <a:chExt cx="8351552" cy="1368000"/>
          </a:xfrm>
        </p:grpSpPr>
        <p:sp>
          <p:nvSpPr>
            <p:cNvPr id="6" name="矩形 5"/>
            <p:cNvSpPr/>
            <p:nvPr/>
          </p:nvSpPr>
          <p:spPr>
            <a:xfrm>
              <a:off x="539552" y="4004936"/>
              <a:ext cx="8208000" cy="136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2400" dirty="0"/>
            </a:p>
          </p:txBody>
        </p:sp>
        <p:sp>
          <p:nvSpPr>
            <p:cNvPr id="7" name="文字方塊 6"/>
            <p:cNvSpPr txBox="1"/>
            <p:nvPr/>
          </p:nvSpPr>
          <p:spPr>
            <a:xfrm>
              <a:off x="396000" y="4402877"/>
              <a:ext cx="1080000" cy="460800"/>
            </a:xfrm>
            <a:prstGeom prst="rect">
              <a:avLst/>
            </a:prstGeom>
            <a:noFill/>
          </p:spPr>
          <p:txBody>
            <a:bodyPr wrap="none" rtlCol="0">
              <a:spAutoFit/>
            </a:bodyPr>
            <a:lstStyle/>
            <a:p>
              <a:pPr algn="ctr"/>
              <a:r>
                <a:rPr lang="en-GB" altLang="zh-HK" sz="2400" dirty="0">
                  <a:latin typeface="Arial" panose="020B0604020202020204" pitchFamily="34" charset="0"/>
                  <a:cs typeface="Arial" panose="020B0604020202020204" pitchFamily="34" charset="0"/>
                </a:rPr>
                <a:t>E</a:t>
              </a:r>
              <a:r>
                <a:rPr lang="en-GB" altLang="zh-HK" sz="2400" baseline="-25000" dirty="0">
                  <a:latin typeface="Arial" panose="020B0604020202020204" pitchFamily="34" charset="0"/>
                  <a:cs typeface="Arial" panose="020B0604020202020204" pitchFamily="34" charset="0"/>
                </a:rPr>
                <a:t>d</a:t>
              </a:r>
              <a:endParaRPr lang="zh-HK" altLang="en-US" sz="2400" dirty="0">
                <a:latin typeface="Arial" panose="020B0604020202020204" pitchFamily="34" charset="0"/>
                <a:cs typeface="Arial" panose="020B0604020202020204" pitchFamily="34" charset="0"/>
              </a:endParaRPr>
            </a:p>
          </p:txBody>
        </p:sp>
        <p:sp>
          <p:nvSpPr>
            <p:cNvPr id="8" name="文字方塊 7"/>
            <p:cNvSpPr txBox="1"/>
            <p:nvPr/>
          </p:nvSpPr>
          <p:spPr>
            <a:xfrm>
              <a:off x="1111454" y="4403748"/>
              <a:ext cx="364202" cy="461665"/>
            </a:xfrm>
            <a:prstGeom prst="rect">
              <a:avLst/>
            </a:prstGeom>
            <a:noFill/>
          </p:spPr>
          <p:txBody>
            <a:bodyPr wrap="none" rtlCol="0">
              <a:spAutoFit/>
            </a:bodyPr>
            <a:lstStyle/>
            <a:p>
              <a:r>
                <a:rPr lang="en-US" altLang="zh-HK" sz="2400" dirty="0">
                  <a:latin typeface="Arial" panose="020B0604020202020204" pitchFamily="34" charset="0"/>
                  <a:cs typeface="Arial" panose="020B0604020202020204" pitchFamily="34" charset="0"/>
                </a:rPr>
                <a:t>=</a:t>
              </a:r>
              <a:endParaRPr lang="zh-HK" altLang="en-US" sz="2400" dirty="0">
                <a:latin typeface="Arial" panose="020B0604020202020204" pitchFamily="34" charset="0"/>
                <a:cs typeface="Arial" panose="020B0604020202020204" pitchFamily="34" charset="0"/>
              </a:endParaRPr>
            </a:p>
          </p:txBody>
        </p:sp>
        <p:sp>
          <p:nvSpPr>
            <p:cNvPr id="9" name="文字方塊 8"/>
            <p:cNvSpPr txBox="1"/>
            <p:nvPr/>
          </p:nvSpPr>
          <p:spPr>
            <a:xfrm>
              <a:off x="1462128" y="4121818"/>
              <a:ext cx="6926296" cy="461665"/>
            </a:xfrm>
            <a:prstGeom prst="rect">
              <a:avLst/>
            </a:prstGeom>
            <a:noFill/>
          </p:spPr>
          <p:txBody>
            <a:bodyPr wrap="square" rtlCol="0">
              <a:spAutoFit/>
            </a:bodyPr>
            <a:lstStyle/>
            <a:p>
              <a:pPr algn="ctr"/>
              <a:r>
                <a:rPr lang="en-US" altLang="zh-HK" sz="2400" dirty="0">
                  <a:latin typeface="Arial" panose="020B0604020202020204" pitchFamily="34" charset="0"/>
                  <a:cs typeface="Arial" panose="020B0604020202020204" pitchFamily="34" charset="0"/>
                </a:rPr>
                <a:t>Percentage change in quantity demanded (%</a:t>
              </a:r>
              <a:r>
                <a:rPr lang="el-GR" altLang="zh-HK" sz="2400" dirty="0">
                  <a:latin typeface="Arial" panose="020B0604020202020204" pitchFamily="34" charset="0"/>
                  <a:cs typeface="Arial" panose="020B0604020202020204" pitchFamily="34" charset="0"/>
                </a:rPr>
                <a:t>Δ</a:t>
              </a:r>
              <a:r>
                <a:rPr lang="en-US" altLang="zh-HK" sz="2400" dirty="0" err="1">
                  <a:latin typeface="Arial" panose="020B0604020202020204" pitchFamily="34" charset="0"/>
                  <a:cs typeface="Arial" panose="020B0604020202020204" pitchFamily="34" charset="0"/>
                </a:rPr>
                <a:t>Q</a:t>
              </a:r>
              <a:r>
                <a:rPr lang="en-US" altLang="zh-HK" sz="2400" baseline="-25000" dirty="0" err="1">
                  <a:latin typeface="Arial" panose="020B0604020202020204" pitchFamily="34" charset="0"/>
                  <a:cs typeface="Arial" panose="020B0604020202020204" pitchFamily="34" charset="0"/>
                </a:rPr>
                <a:t>d</a:t>
              </a:r>
              <a:r>
                <a:rPr lang="en-US" altLang="zh-HK" sz="2400" dirty="0">
                  <a:latin typeface="Arial" panose="020B0604020202020204" pitchFamily="34" charset="0"/>
                  <a:cs typeface="Arial" panose="020B0604020202020204" pitchFamily="34" charset="0"/>
                </a:rPr>
                <a:t>)</a:t>
              </a:r>
              <a:endParaRPr lang="zh-HK" altLang="en-US" sz="2400" dirty="0">
                <a:latin typeface="Arial" panose="020B0604020202020204" pitchFamily="34" charset="0"/>
                <a:cs typeface="Arial" panose="020B0604020202020204" pitchFamily="34" charset="0"/>
              </a:endParaRPr>
            </a:p>
          </p:txBody>
        </p:sp>
        <p:sp>
          <p:nvSpPr>
            <p:cNvPr id="10" name="文字方塊 9"/>
            <p:cNvSpPr txBox="1"/>
            <p:nvPr/>
          </p:nvSpPr>
          <p:spPr>
            <a:xfrm>
              <a:off x="2267744" y="4721525"/>
              <a:ext cx="4968552" cy="461665"/>
            </a:xfrm>
            <a:prstGeom prst="rect">
              <a:avLst/>
            </a:prstGeom>
            <a:noFill/>
          </p:spPr>
          <p:txBody>
            <a:bodyPr wrap="square" rtlCol="0">
              <a:spAutoFit/>
            </a:bodyPr>
            <a:lstStyle/>
            <a:p>
              <a:pPr algn="ctr"/>
              <a:r>
                <a:rPr lang="en-US" altLang="zh-HK" sz="2400" dirty="0">
                  <a:latin typeface="Arial" panose="020B0604020202020204" pitchFamily="34" charset="0"/>
                  <a:cs typeface="Arial" panose="020B0604020202020204" pitchFamily="34" charset="0"/>
                </a:rPr>
                <a:t>Percentage change in price (%</a:t>
              </a:r>
              <a:r>
                <a:rPr lang="el-GR" altLang="zh-HK" sz="2400" dirty="0">
                  <a:latin typeface="Arial" panose="020B0604020202020204" pitchFamily="34" charset="0"/>
                  <a:cs typeface="Arial" panose="020B0604020202020204" pitchFamily="34" charset="0"/>
                </a:rPr>
                <a:t>Δ</a:t>
              </a:r>
              <a:r>
                <a:rPr lang="en-US" altLang="zh-HK" sz="2400" dirty="0">
                  <a:latin typeface="Arial" panose="020B0604020202020204" pitchFamily="34" charset="0"/>
                  <a:cs typeface="Arial" panose="020B0604020202020204" pitchFamily="34" charset="0"/>
                </a:rPr>
                <a:t>P)</a:t>
              </a:r>
              <a:endParaRPr lang="zh-HK" altLang="en-US" sz="2400" dirty="0">
                <a:latin typeface="Arial" panose="020B0604020202020204" pitchFamily="34" charset="0"/>
                <a:cs typeface="Arial" panose="020B0604020202020204" pitchFamily="34" charset="0"/>
              </a:endParaRPr>
            </a:p>
          </p:txBody>
        </p:sp>
        <p:cxnSp>
          <p:nvCxnSpPr>
            <p:cNvPr id="11" name="直線接點 10"/>
            <p:cNvCxnSpPr/>
            <p:nvPr/>
          </p:nvCxnSpPr>
          <p:spPr>
            <a:xfrm>
              <a:off x="1475656" y="4649389"/>
              <a:ext cx="698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群組 1"/>
          <p:cNvGrpSpPr>
            <a:grpSpLocks/>
          </p:cNvGrpSpPr>
          <p:nvPr/>
        </p:nvGrpSpPr>
        <p:grpSpPr bwMode="auto">
          <a:xfrm>
            <a:off x="395536" y="3501240"/>
            <a:ext cx="4896544" cy="2088000"/>
            <a:chOff x="867134" y="3211652"/>
            <a:chExt cx="4897099" cy="2089199"/>
          </a:xfrm>
        </p:grpSpPr>
        <p:sp>
          <p:nvSpPr>
            <p:cNvPr id="13" name="矩形 12"/>
            <p:cNvSpPr/>
            <p:nvPr/>
          </p:nvSpPr>
          <p:spPr>
            <a:xfrm>
              <a:off x="1010547" y="3211652"/>
              <a:ext cx="4753686" cy="20891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sz="2400">
                <a:latin typeface="Arial" panose="020B0604020202020204" pitchFamily="34" charset="0"/>
                <a:cs typeface="Arial" panose="020B0604020202020204" pitchFamily="34" charset="0"/>
              </a:endParaRPr>
            </a:p>
          </p:txBody>
        </p:sp>
        <p:sp>
          <p:nvSpPr>
            <p:cNvPr id="14" name="內容版面配置區 2"/>
            <p:cNvSpPr txBox="1">
              <a:spLocks/>
            </p:cNvSpPr>
            <p:nvPr/>
          </p:nvSpPr>
          <p:spPr bwMode="auto">
            <a:xfrm>
              <a:off x="867134" y="4005262"/>
              <a:ext cx="1079622" cy="9355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E</a:t>
              </a:r>
              <a:r>
                <a:rPr lang="en-US" altLang="zh-HK" baseline="-25000" dirty="0">
                  <a:latin typeface="Arial" panose="020B0604020202020204" pitchFamily="34" charset="0"/>
                  <a:cs typeface="Arial" panose="020B0604020202020204" pitchFamily="34" charset="0"/>
                </a:rPr>
                <a:t>d</a:t>
              </a:r>
              <a:endParaRPr lang="en-US" altLang="zh-HK" kern="0" dirty="0">
                <a:latin typeface="Arial" panose="020B0604020202020204" pitchFamily="34" charset="0"/>
                <a:cs typeface="Arial" panose="020B0604020202020204" pitchFamily="34" charset="0"/>
              </a:endParaRPr>
            </a:p>
          </p:txBody>
        </p:sp>
        <p:sp>
          <p:nvSpPr>
            <p:cNvPr id="15" name="內容版面配置區 2"/>
            <p:cNvSpPr txBox="1">
              <a:spLocks/>
            </p:cNvSpPr>
            <p:nvPr/>
          </p:nvSpPr>
          <p:spPr bwMode="auto">
            <a:xfrm>
              <a:off x="1584079" y="4016182"/>
              <a:ext cx="363641" cy="46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ts val="1200"/>
                </a:spcBef>
                <a:buFontTx/>
                <a:buNone/>
              </a:pPr>
              <a:r>
                <a:rPr lang="en-US" altLang="zh-HK" sz="2400" dirty="0">
                  <a:latin typeface="Arial" panose="020B0604020202020204" pitchFamily="34" charset="0"/>
                  <a:cs typeface="Arial" panose="020B0604020202020204" pitchFamily="34" charset="0"/>
                </a:rPr>
                <a:t>=</a:t>
              </a:r>
            </a:p>
          </p:txBody>
        </p:sp>
        <p:grpSp>
          <p:nvGrpSpPr>
            <p:cNvPr id="16" name="群組 9"/>
            <p:cNvGrpSpPr>
              <a:grpSpLocks/>
            </p:cNvGrpSpPr>
            <p:nvPr/>
          </p:nvGrpSpPr>
          <p:grpSpPr bwMode="auto">
            <a:xfrm>
              <a:off x="1731328" y="3326728"/>
              <a:ext cx="3812813" cy="965431"/>
              <a:chOff x="1731328" y="3326728"/>
              <a:chExt cx="3812813" cy="965431"/>
            </a:xfrm>
          </p:grpSpPr>
          <p:sp>
            <p:nvSpPr>
              <p:cNvPr id="24" name="內容版面配置區 2"/>
              <p:cNvSpPr txBox="1">
                <a:spLocks/>
              </p:cNvSpPr>
              <p:nvPr/>
            </p:nvSpPr>
            <p:spPr bwMode="auto">
              <a:xfrm>
                <a:off x="4035845" y="3499617"/>
                <a:ext cx="1508296" cy="57500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sym typeface="Wingdings 2"/>
                  </a:rPr>
                  <a:t>× 100%</a:t>
                </a:r>
                <a:endParaRPr lang="en-US" altLang="zh-HK" kern="0" dirty="0">
                  <a:latin typeface="Arial" panose="020B0604020202020204" pitchFamily="34" charset="0"/>
                  <a:cs typeface="Arial" panose="020B0604020202020204" pitchFamily="34" charset="0"/>
                </a:endParaRPr>
              </a:p>
            </p:txBody>
          </p:sp>
          <p:grpSp>
            <p:nvGrpSpPr>
              <p:cNvPr id="25" name="群組 8"/>
              <p:cNvGrpSpPr>
                <a:grpSpLocks/>
              </p:cNvGrpSpPr>
              <p:nvPr/>
            </p:nvGrpSpPr>
            <p:grpSpPr bwMode="auto">
              <a:xfrm>
                <a:off x="1731328" y="3326728"/>
                <a:ext cx="2675241" cy="965431"/>
                <a:chOff x="1731328" y="3619770"/>
                <a:chExt cx="2675241" cy="965431"/>
              </a:xfrm>
            </p:grpSpPr>
            <p:sp>
              <p:nvSpPr>
                <p:cNvPr id="26" name="內容版面配置區 2"/>
                <p:cNvSpPr txBox="1">
                  <a:spLocks/>
                </p:cNvSpPr>
                <p:nvPr/>
              </p:nvSpPr>
              <p:spPr bwMode="auto">
                <a:xfrm>
                  <a:off x="2129042" y="3619770"/>
                  <a:ext cx="1906803" cy="60518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Q</a:t>
                  </a:r>
                  <a:r>
                    <a:rPr lang="en-US" altLang="zh-HK" baseline="-25000" dirty="0">
                      <a:latin typeface="Arial" panose="020B0604020202020204" pitchFamily="34" charset="0"/>
                      <a:cs typeface="Arial" panose="020B0604020202020204" pitchFamily="34" charset="0"/>
                    </a:rPr>
                    <a:t>d2</a:t>
                  </a:r>
                  <a:r>
                    <a:rPr lang="en-US" altLang="zh-HK" dirty="0">
                      <a:latin typeface="Arial" panose="020B0604020202020204" pitchFamily="34" charset="0"/>
                      <a:cs typeface="Arial" panose="020B0604020202020204" pitchFamily="34" charset="0"/>
                    </a:rPr>
                    <a:t> ‒ Q</a:t>
                  </a:r>
                  <a:r>
                    <a:rPr lang="en-US" altLang="zh-HK" baseline="-25000" dirty="0">
                      <a:latin typeface="Arial" panose="020B0604020202020204" pitchFamily="34" charset="0"/>
                      <a:cs typeface="Arial" panose="020B0604020202020204" pitchFamily="34" charset="0"/>
                    </a:rPr>
                    <a:t>d1 </a:t>
                  </a:r>
                  <a:endParaRPr lang="en-US" altLang="zh-HK" kern="0" dirty="0">
                    <a:latin typeface="Arial" panose="020B0604020202020204" pitchFamily="34" charset="0"/>
                    <a:cs typeface="Arial" panose="020B0604020202020204" pitchFamily="34" charset="0"/>
                  </a:endParaRPr>
                </a:p>
              </p:txBody>
            </p:sp>
            <p:sp>
              <p:nvSpPr>
                <p:cNvPr id="27" name="內容版面配置區 2"/>
                <p:cNvSpPr txBox="1">
                  <a:spLocks/>
                </p:cNvSpPr>
                <p:nvPr/>
              </p:nvSpPr>
              <p:spPr bwMode="auto">
                <a:xfrm>
                  <a:off x="1731328" y="4067379"/>
                  <a:ext cx="2675241" cy="517822"/>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(Q</a:t>
                  </a:r>
                  <a:r>
                    <a:rPr lang="en-US" altLang="zh-HK" baseline="-25000" dirty="0">
                      <a:latin typeface="Arial" panose="020B0604020202020204" pitchFamily="34" charset="0"/>
                      <a:cs typeface="Arial" panose="020B0604020202020204" pitchFamily="34" charset="0"/>
                    </a:rPr>
                    <a:t>d1 </a:t>
                  </a:r>
                  <a:r>
                    <a:rPr lang="en-US" altLang="zh-HK" dirty="0">
                      <a:latin typeface="Arial" panose="020B0604020202020204" pitchFamily="34" charset="0"/>
                      <a:cs typeface="Arial" panose="020B0604020202020204" pitchFamily="34" charset="0"/>
                    </a:rPr>
                    <a:t>+ Q</a:t>
                  </a:r>
                  <a:r>
                    <a:rPr lang="en-US" altLang="zh-HK" baseline="-25000" dirty="0">
                      <a:latin typeface="Arial" panose="020B0604020202020204" pitchFamily="34" charset="0"/>
                      <a:cs typeface="Arial" panose="020B0604020202020204" pitchFamily="34" charset="0"/>
                    </a:rPr>
                    <a:t>d2</a:t>
                  </a:r>
                  <a:r>
                    <a:rPr lang="en-US" altLang="zh-HK" dirty="0">
                      <a:latin typeface="Arial" panose="020B0604020202020204" pitchFamily="34" charset="0"/>
                      <a:cs typeface="Arial" panose="020B0604020202020204" pitchFamily="34" charset="0"/>
                    </a:rPr>
                    <a:t>)/2</a:t>
                  </a:r>
                  <a:r>
                    <a:rPr lang="en-US" altLang="zh-HK" baseline="-25000"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cxnSp>
              <p:nvCxnSpPr>
                <p:cNvPr id="28" name="直線接點 27"/>
                <p:cNvCxnSpPr/>
                <p:nvPr/>
              </p:nvCxnSpPr>
              <p:spPr>
                <a:xfrm>
                  <a:off x="2019392" y="4080856"/>
                  <a:ext cx="21602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 name="群組 10"/>
            <p:cNvGrpSpPr>
              <a:grpSpLocks/>
            </p:cNvGrpSpPr>
            <p:nvPr/>
          </p:nvGrpSpPr>
          <p:grpSpPr bwMode="auto">
            <a:xfrm>
              <a:off x="1695282" y="4263603"/>
              <a:ext cx="3924918" cy="965431"/>
              <a:chOff x="1691822" y="4582045"/>
              <a:chExt cx="3924918" cy="965431"/>
            </a:xfrm>
          </p:grpSpPr>
          <p:grpSp>
            <p:nvGrpSpPr>
              <p:cNvPr id="19" name="群組 26"/>
              <p:cNvGrpSpPr>
                <a:grpSpLocks/>
              </p:cNvGrpSpPr>
              <p:nvPr/>
            </p:nvGrpSpPr>
            <p:grpSpPr bwMode="auto">
              <a:xfrm>
                <a:off x="1691822" y="4582045"/>
                <a:ext cx="2700644" cy="965431"/>
                <a:chOff x="1691822" y="3476525"/>
                <a:chExt cx="2700644" cy="965431"/>
              </a:xfrm>
            </p:grpSpPr>
            <p:sp>
              <p:nvSpPr>
                <p:cNvPr id="21" name="內容版面配置區 2"/>
                <p:cNvSpPr txBox="1">
                  <a:spLocks/>
                </p:cNvSpPr>
                <p:nvPr/>
              </p:nvSpPr>
              <p:spPr bwMode="auto">
                <a:xfrm>
                  <a:off x="2159965" y="3476525"/>
                  <a:ext cx="1908391" cy="60518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P</a:t>
                  </a:r>
                  <a:r>
                    <a:rPr lang="en-US" altLang="zh-HK" baseline="-25000" dirty="0">
                      <a:latin typeface="Arial" panose="020B0604020202020204" pitchFamily="34" charset="0"/>
                      <a:cs typeface="Arial" panose="020B0604020202020204" pitchFamily="34" charset="0"/>
                    </a:rPr>
                    <a:t>2 </a:t>
                  </a:r>
                  <a:r>
                    <a:rPr lang="en-US" altLang="zh-HK" dirty="0">
                      <a:latin typeface="Arial" panose="020B0604020202020204" pitchFamily="34" charset="0"/>
                      <a:cs typeface="Arial" panose="020B0604020202020204" pitchFamily="34" charset="0"/>
                    </a:rPr>
                    <a:t>‒ P</a:t>
                  </a:r>
                  <a:r>
                    <a:rPr lang="en-US" altLang="zh-HK" baseline="-25000" dirty="0">
                      <a:latin typeface="Arial" panose="020B0604020202020204" pitchFamily="34" charset="0"/>
                      <a:cs typeface="Arial" panose="020B0604020202020204" pitchFamily="34" charset="0"/>
                    </a:rPr>
                    <a:t>1 </a:t>
                  </a:r>
                  <a:endParaRPr lang="en-US" altLang="zh-HK" kern="0" dirty="0">
                    <a:latin typeface="Arial" panose="020B0604020202020204" pitchFamily="34" charset="0"/>
                    <a:cs typeface="Arial" panose="020B0604020202020204" pitchFamily="34" charset="0"/>
                  </a:endParaRPr>
                </a:p>
              </p:txBody>
            </p:sp>
            <p:sp>
              <p:nvSpPr>
                <p:cNvPr id="22" name="內容版面配置區 2"/>
                <p:cNvSpPr txBox="1">
                  <a:spLocks/>
                </p:cNvSpPr>
                <p:nvPr/>
              </p:nvSpPr>
              <p:spPr bwMode="auto">
                <a:xfrm>
                  <a:off x="1691822" y="3924134"/>
                  <a:ext cx="2700644" cy="517822"/>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(P</a:t>
                  </a:r>
                  <a:r>
                    <a:rPr lang="en-US" altLang="zh-HK" baseline="-25000" dirty="0">
                      <a:latin typeface="Arial" panose="020B0604020202020204" pitchFamily="34" charset="0"/>
                      <a:cs typeface="Arial" panose="020B0604020202020204" pitchFamily="34" charset="0"/>
                    </a:rPr>
                    <a:t>1 </a:t>
                  </a:r>
                  <a:r>
                    <a:rPr lang="en-US" altLang="zh-HK" dirty="0">
                      <a:latin typeface="Arial" panose="020B0604020202020204" pitchFamily="34" charset="0"/>
                      <a:cs typeface="Arial" panose="020B0604020202020204" pitchFamily="34" charset="0"/>
                    </a:rPr>
                    <a:t>+ P</a:t>
                  </a:r>
                  <a:r>
                    <a:rPr lang="en-US" altLang="zh-HK" baseline="-25000" dirty="0">
                      <a:latin typeface="Arial" panose="020B0604020202020204" pitchFamily="34" charset="0"/>
                      <a:cs typeface="Arial" panose="020B0604020202020204" pitchFamily="34" charset="0"/>
                    </a:rPr>
                    <a:t>2</a:t>
                  </a:r>
                  <a:r>
                    <a:rPr lang="en-US" altLang="zh-HK" dirty="0">
                      <a:latin typeface="Arial" panose="020B0604020202020204" pitchFamily="34" charset="0"/>
                      <a:cs typeface="Arial" panose="020B0604020202020204" pitchFamily="34" charset="0"/>
                    </a:rPr>
                    <a:t>)/2</a:t>
                  </a:r>
                  <a:r>
                    <a:rPr lang="en-US" altLang="zh-HK" baseline="-25000"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cxnSp>
              <p:nvCxnSpPr>
                <p:cNvPr id="23" name="直線接點 22"/>
                <p:cNvCxnSpPr/>
                <p:nvPr/>
              </p:nvCxnSpPr>
              <p:spPr>
                <a:xfrm>
                  <a:off x="2051655" y="3937611"/>
                  <a:ext cx="21242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內容版面配置區 2"/>
              <p:cNvSpPr txBox="1">
                <a:spLocks/>
              </p:cNvSpPr>
              <p:nvPr/>
            </p:nvSpPr>
            <p:spPr bwMode="auto">
              <a:xfrm>
                <a:off x="4035411" y="4754933"/>
                <a:ext cx="1581329" cy="57500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sym typeface="Wingdings 2"/>
                  </a:rPr>
                  <a:t>× 100% </a:t>
                </a:r>
                <a:endParaRPr lang="en-US" altLang="zh-HK" kern="0" dirty="0">
                  <a:latin typeface="Arial" panose="020B0604020202020204" pitchFamily="34" charset="0"/>
                  <a:cs typeface="Arial" panose="020B0604020202020204" pitchFamily="34" charset="0"/>
                </a:endParaRPr>
              </a:p>
            </p:txBody>
          </p:sp>
        </p:grpSp>
        <p:cxnSp>
          <p:nvCxnSpPr>
            <p:cNvPr id="18" name="直線接點 17"/>
            <p:cNvCxnSpPr/>
            <p:nvPr/>
          </p:nvCxnSpPr>
          <p:spPr>
            <a:xfrm flipV="1">
              <a:off x="1947376" y="4292566"/>
              <a:ext cx="34923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內容版面配置區 2"/>
          <p:cNvSpPr txBox="1">
            <a:spLocks/>
          </p:cNvSpPr>
          <p:nvPr/>
        </p:nvSpPr>
        <p:spPr>
          <a:xfrm>
            <a:off x="5436096" y="3356992"/>
            <a:ext cx="3312368" cy="2973122"/>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where</a:t>
            </a:r>
          </a:p>
          <a:p>
            <a:pPr>
              <a:tabLst>
                <a:tab pos="803275" algn="l"/>
              </a:tabLst>
            </a:pPr>
            <a:r>
              <a:rPr lang="en-US" altLang="zh-HK" dirty="0"/>
              <a:t>Q</a:t>
            </a:r>
            <a:r>
              <a:rPr lang="en-US" altLang="zh-HK" baseline="-25000" dirty="0"/>
              <a:t>d2</a:t>
            </a:r>
            <a:r>
              <a:rPr lang="en-US" altLang="zh-HK" dirty="0"/>
              <a:t> = New quantity 	demanded;</a:t>
            </a:r>
          </a:p>
          <a:p>
            <a:pPr>
              <a:tabLst>
                <a:tab pos="803275" algn="l"/>
              </a:tabLst>
            </a:pPr>
            <a:r>
              <a:rPr lang="en-US" altLang="zh-HK" dirty="0"/>
              <a:t>Q</a:t>
            </a:r>
            <a:r>
              <a:rPr lang="en-US" altLang="zh-HK" baseline="-25000" dirty="0"/>
              <a:t>d1</a:t>
            </a:r>
            <a:r>
              <a:rPr lang="en-US" altLang="zh-HK" dirty="0"/>
              <a:t> = Original quantity 	demanded;</a:t>
            </a:r>
          </a:p>
          <a:p>
            <a:r>
              <a:rPr lang="en-US" altLang="zh-HK" dirty="0"/>
              <a:t>P</a:t>
            </a:r>
            <a:r>
              <a:rPr lang="en-US" altLang="zh-HK" baseline="-25000" dirty="0"/>
              <a:t>2</a:t>
            </a:r>
            <a:r>
              <a:rPr lang="en-US" altLang="zh-HK" dirty="0"/>
              <a:t> = New price;</a:t>
            </a:r>
          </a:p>
          <a:p>
            <a:r>
              <a:rPr lang="en-US" altLang="zh-HK" dirty="0"/>
              <a:t>P</a:t>
            </a:r>
            <a:r>
              <a:rPr lang="en-US" altLang="zh-HK" baseline="-25000" dirty="0"/>
              <a:t>1</a:t>
            </a:r>
            <a:r>
              <a:rPr lang="en-US" altLang="zh-HK" dirty="0"/>
              <a:t> = Original price.</a:t>
            </a:r>
          </a:p>
        </p:txBody>
      </p:sp>
    </p:spTree>
    <p:extLst>
      <p:ext uri="{BB962C8B-B14F-4D97-AF65-F5344CB8AC3E}">
        <p14:creationId xmlns:p14="http://schemas.microsoft.com/office/powerpoint/2010/main" val="113608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80</a:t>
            </a:fld>
            <a:endParaRPr lang="zh-HK" altLang="en-US" dirty="0"/>
          </a:p>
        </p:txBody>
      </p:sp>
      <p:sp>
        <p:nvSpPr>
          <p:cNvPr id="3" name="內容版面配置區 2"/>
          <p:cNvSpPr>
            <a:spLocks noGrp="1"/>
          </p:cNvSpPr>
          <p:nvPr>
            <p:ph idx="1"/>
          </p:nvPr>
        </p:nvSpPr>
        <p:spPr>
          <a:xfrm>
            <a:off x="457200" y="1196752"/>
            <a:ext cx="8229600" cy="1274195"/>
          </a:xfrm>
        </p:spPr>
        <p:txBody>
          <a:bodyPr/>
          <a:lstStyle/>
          <a:p>
            <a:r>
              <a:rPr lang="en-US" altLang="zh-HK" dirty="0"/>
              <a:t>Example:</a:t>
            </a:r>
          </a:p>
          <a:p>
            <a:r>
              <a:rPr lang="en-US" altLang="zh-HK" dirty="0"/>
              <a:t>It is difficult for some smokers to reduce or quit smoking, so the demand for cigarettes tends to be inelastic.</a:t>
            </a:r>
            <a:endParaRPr lang="zh-HK" altLang="en-US" dirty="0"/>
          </a:p>
        </p:txBody>
      </p:sp>
      <p:sp>
        <p:nvSpPr>
          <p:cNvPr id="4" name="標題 3"/>
          <p:cNvSpPr>
            <a:spLocks noGrp="1"/>
          </p:cNvSpPr>
          <p:nvPr>
            <p:ph type="title"/>
          </p:nvPr>
        </p:nvSpPr>
        <p:spPr/>
        <p:txBody>
          <a:bodyPr/>
          <a:lstStyle/>
          <a:p>
            <a:r>
              <a:rPr lang="en-US" altLang="zh-HK" dirty="0"/>
              <a:t>D.	Consumption habits</a:t>
            </a:r>
            <a:endParaRPr lang="zh-HK" altLang="en-US" dirty="0"/>
          </a:p>
        </p:txBody>
      </p:sp>
      <p:pic>
        <p:nvPicPr>
          <p:cNvPr id="9" name="圖片 8"/>
          <p:cNvPicPr>
            <a:picLocks noChangeAspect="1"/>
          </p:cNvPicPr>
          <p:nvPr/>
        </p:nvPicPr>
        <p:blipFill rotWithShape="1">
          <a:blip r:embed="rId2" cstate="print">
            <a:extLst>
              <a:ext uri="{28A0092B-C50C-407E-A947-70E740481C1C}">
                <a14:useLocalDpi xmlns:a14="http://schemas.microsoft.com/office/drawing/2010/main" val="0"/>
              </a:ext>
            </a:extLst>
          </a:blip>
          <a:srcRect t="37926" b="12889"/>
          <a:stretch/>
        </p:blipFill>
        <p:spPr>
          <a:xfrm>
            <a:off x="2843808" y="2852936"/>
            <a:ext cx="3420767" cy="2543080"/>
          </a:xfrm>
          <a:prstGeom prst="rect">
            <a:avLst/>
          </a:prstGeom>
        </p:spPr>
      </p:pic>
    </p:spTree>
    <p:extLst>
      <p:ext uri="{BB962C8B-B14F-4D97-AF65-F5344CB8AC3E}">
        <p14:creationId xmlns:p14="http://schemas.microsoft.com/office/powerpoint/2010/main" val="4203658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81</a:t>
            </a:fld>
            <a:endParaRPr lang="zh-HK" altLang="en-US" dirty="0"/>
          </a:p>
        </p:txBody>
      </p:sp>
      <p:sp>
        <p:nvSpPr>
          <p:cNvPr id="3" name="內容版面配置區 2"/>
          <p:cNvSpPr>
            <a:spLocks noGrp="1"/>
          </p:cNvSpPr>
          <p:nvPr>
            <p:ph idx="1"/>
          </p:nvPr>
        </p:nvSpPr>
        <p:spPr>
          <a:xfrm>
            <a:off x="457200" y="1196752"/>
            <a:ext cx="8229600" cy="1200329"/>
          </a:xfrm>
        </p:spPr>
        <p:txBody>
          <a:bodyPr/>
          <a:lstStyle/>
          <a:p>
            <a:r>
              <a:rPr lang="en-US" altLang="zh-HK" dirty="0"/>
              <a:t>The demand for goods that take up a large proportion of income is </a:t>
            </a:r>
            <a:r>
              <a:rPr lang="en-US" altLang="zh-HK" b="1" dirty="0">
                <a:solidFill>
                  <a:srgbClr val="0070C0"/>
                </a:solidFill>
              </a:rPr>
              <a:t>more elastic </a:t>
            </a:r>
            <a:r>
              <a:rPr lang="en-US" altLang="zh-HK" dirty="0"/>
              <a:t>than the demand for goods that account for a small proportion of income.</a:t>
            </a:r>
            <a:endParaRPr lang="zh-HK" altLang="en-US" dirty="0"/>
          </a:p>
        </p:txBody>
      </p:sp>
      <p:sp>
        <p:nvSpPr>
          <p:cNvPr id="4" name="標題 3"/>
          <p:cNvSpPr>
            <a:spLocks noGrp="1"/>
          </p:cNvSpPr>
          <p:nvPr>
            <p:ph type="title"/>
          </p:nvPr>
        </p:nvSpPr>
        <p:spPr/>
        <p:txBody>
          <a:bodyPr/>
          <a:lstStyle/>
          <a:p>
            <a:r>
              <a:rPr lang="en-US" altLang="zh-HK" sz="3200" dirty="0"/>
              <a:t>E.	Proportion of expenditure to income</a:t>
            </a:r>
            <a:endParaRPr lang="zh-HK" altLang="en-US" sz="3200" dirty="0"/>
          </a:p>
        </p:txBody>
      </p:sp>
      <p:grpSp>
        <p:nvGrpSpPr>
          <p:cNvPr id="9" name="群組 3"/>
          <p:cNvGrpSpPr>
            <a:grpSpLocks/>
          </p:cNvGrpSpPr>
          <p:nvPr/>
        </p:nvGrpSpPr>
        <p:grpSpPr bwMode="auto">
          <a:xfrm>
            <a:off x="2051720" y="2564904"/>
            <a:ext cx="5111960" cy="1008112"/>
            <a:chOff x="909476" y="2225809"/>
            <a:chExt cx="4646198" cy="894896"/>
          </a:xfrm>
        </p:grpSpPr>
        <p:sp>
          <p:nvSpPr>
            <p:cNvPr id="10" name="矩形 9"/>
            <p:cNvSpPr/>
            <p:nvPr/>
          </p:nvSpPr>
          <p:spPr>
            <a:xfrm>
              <a:off x="909476" y="2225809"/>
              <a:ext cx="4580752" cy="8948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1" name="矩形 8"/>
            <p:cNvSpPr>
              <a:spLocks noChangeArrowheads="1"/>
            </p:cNvSpPr>
            <p:nvPr/>
          </p:nvSpPr>
          <p:spPr bwMode="auto">
            <a:xfrm>
              <a:off x="1039817" y="2318294"/>
              <a:ext cx="3272360" cy="73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en-US" altLang="zh-HK" sz="2400" dirty="0"/>
                <a:t>Proportion of expenditure to income </a:t>
              </a:r>
              <a:r>
                <a:rPr lang="en-US" altLang="zh-HK" sz="2400" dirty="0">
                  <a:sym typeface="Wingdings 3"/>
                </a:rPr>
                <a:t></a:t>
              </a:r>
              <a:endParaRPr lang="zh-HK" altLang="en-US" sz="2400" dirty="0"/>
            </a:p>
          </p:txBody>
        </p:sp>
        <p:sp>
          <p:nvSpPr>
            <p:cNvPr id="12" name="矩形 8"/>
            <p:cNvSpPr>
              <a:spLocks noChangeArrowheads="1"/>
            </p:cNvSpPr>
            <p:nvPr/>
          </p:nvSpPr>
          <p:spPr bwMode="auto">
            <a:xfrm>
              <a:off x="4181283" y="2481493"/>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p>
          </p:txBody>
        </p:sp>
      </p:grpSp>
      <p:sp>
        <p:nvSpPr>
          <p:cNvPr id="14" name="內容版面配置區 2"/>
          <p:cNvSpPr txBox="1">
            <a:spLocks/>
          </p:cNvSpPr>
          <p:nvPr/>
        </p:nvSpPr>
        <p:spPr>
          <a:xfrm>
            <a:off x="457200" y="3884855"/>
            <a:ext cx="8229600" cy="2456057"/>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Example:</a:t>
            </a:r>
          </a:p>
          <a:p>
            <a:r>
              <a:rPr lang="en-US" altLang="zh-HK" dirty="0"/>
              <a:t>When people spend a large proportion of their income on private cars, a change in car prices will have a great impact on their budget.</a:t>
            </a:r>
          </a:p>
          <a:p>
            <a:pPr>
              <a:tabLst>
                <a:tab pos="355600" algn="l"/>
              </a:tabLst>
            </a:pPr>
            <a:r>
              <a:rPr lang="en-US" altLang="zh-HK" dirty="0">
                <a:sym typeface="Wingdings" panose="05000000000000000000" pitchFamily="2" charset="2"/>
              </a:rPr>
              <a:t>	They will be more sensitive to a price change in private 	cars.</a:t>
            </a:r>
            <a:endParaRPr lang="en-US" altLang="zh-HK" dirty="0"/>
          </a:p>
        </p:txBody>
      </p:sp>
    </p:spTree>
    <p:extLst>
      <p:ext uri="{BB962C8B-B14F-4D97-AF65-F5344CB8AC3E}">
        <p14:creationId xmlns:p14="http://schemas.microsoft.com/office/powerpoint/2010/main" val="208870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82</a:t>
            </a:fld>
            <a:endParaRPr lang="zh-HK" altLang="en-US" dirty="0"/>
          </a:p>
        </p:txBody>
      </p:sp>
      <p:sp>
        <p:nvSpPr>
          <p:cNvPr id="3" name="內容版面配置區 2"/>
          <p:cNvSpPr>
            <a:spLocks noGrp="1"/>
          </p:cNvSpPr>
          <p:nvPr>
            <p:ph idx="1"/>
          </p:nvPr>
        </p:nvSpPr>
        <p:spPr>
          <a:xfrm>
            <a:off x="457200" y="1196752"/>
            <a:ext cx="8229600" cy="830997"/>
          </a:xfrm>
        </p:spPr>
        <p:txBody>
          <a:bodyPr/>
          <a:lstStyle/>
          <a:p>
            <a:r>
              <a:rPr lang="en-US" altLang="zh-HK" dirty="0"/>
              <a:t>If a good has many uses, the demand for it tends to be more elastic.</a:t>
            </a:r>
            <a:endParaRPr lang="zh-HK" altLang="en-US" dirty="0"/>
          </a:p>
        </p:txBody>
      </p:sp>
      <p:sp>
        <p:nvSpPr>
          <p:cNvPr id="4" name="標題 3"/>
          <p:cNvSpPr>
            <a:spLocks noGrp="1"/>
          </p:cNvSpPr>
          <p:nvPr>
            <p:ph type="title"/>
          </p:nvPr>
        </p:nvSpPr>
        <p:spPr/>
        <p:txBody>
          <a:bodyPr/>
          <a:lstStyle/>
          <a:p>
            <a:r>
              <a:rPr lang="en-US" altLang="zh-HK" dirty="0"/>
              <a:t>F.	Number of uses</a:t>
            </a:r>
            <a:endParaRPr lang="zh-HK" altLang="en-US" dirty="0"/>
          </a:p>
        </p:txBody>
      </p:sp>
      <p:grpSp>
        <p:nvGrpSpPr>
          <p:cNvPr id="5" name="群組 3"/>
          <p:cNvGrpSpPr>
            <a:grpSpLocks/>
          </p:cNvGrpSpPr>
          <p:nvPr/>
        </p:nvGrpSpPr>
        <p:grpSpPr bwMode="auto">
          <a:xfrm>
            <a:off x="2087723" y="2092970"/>
            <a:ext cx="4356485" cy="615950"/>
            <a:chOff x="1202880" y="2225809"/>
            <a:chExt cx="3959555" cy="546776"/>
          </a:xfrm>
        </p:grpSpPr>
        <p:sp>
          <p:nvSpPr>
            <p:cNvPr id="6" name="矩形 5"/>
            <p:cNvSpPr/>
            <p:nvPr/>
          </p:nvSpPr>
          <p:spPr>
            <a:xfrm>
              <a:off x="1399222" y="2225809"/>
              <a:ext cx="3631849" cy="546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1202880" y="2289646"/>
              <a:ext cx="2945123"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en-US" altLang="zh-HK" sz="2400" dirty="0"/>
                <a:t>Number of uses </a:t>
              </a:r>
              <a:r>
                <a:rPr lang="en-US" altLang="zh-HK" sz="2400" dirty="0">
                  <a:sym typeface="Wingdings 3"/>
                </a:rPr>
                <a:t></a:t>
              </a:r>
              <a:endParaRPr lang="zh-HK" altLang="en-US" sz="2400" dirty="0"/>
            </a:p>
          </p:txBody>
        </p:sp>
        <p:sp>
          <p:nvSpPr>
            <p:cNvPr id="8" name="矩形 8"/>
            <p:cNvSpPr>
              <a:spLocks noChangeArrowheads="1"/>
            </p:cNvSpPr>
            <p:nvPr/>
          </p:nvSpPr>
          <p:spPr bwMode="auto">
            <a:xfrm>
              <a:off x="3788044" y="2277313"/>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endParaRPr lang="zh-HK" altLang="en-US" sz="2400" dirty="0"/>
            </a:p>
          </p:txBody>
        </p:sp>
      </p:grpSp>
      <p:sp>
        <p:nvSpPr>
          <p:cNvPr id="9" name="內容版面配置區 2"/>
          <p:cNvSpPr txBox="1">
            <a:spLocks/>
          </p:cNvSpPr>
          <p:nvPr/>
        </p:nvSpPr>
        <p:spPr>
          <a:xfrm>
            <a:off x="457200" y="2886035"/>
            <a:ext cx="8229600" cy="1791260"/>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For example, timber has many uses:</a:t>
            </a:r>
          </a:p>
          <a:p>
            <a:pPr>
              <a:tabLst>
                <a:tab pos="355600" algn="l"/>
              </a:tabLst>
            </a:pPr>
            <a:r>
              <a:rPr lang="en-US" altLang="zh-HK" dirty="0">
                <a:sym typeface="Wingdings" panose="05000000000000000000" pitchFamily="2" charset="2"/>
              </a:rPr>
              <a:t>	</a:t>
            </a:r>
            <a:r>
              <a:rPr lang="en-US" altLang="zh-HK" dirty="0"/>
              <a:t>When its price </a:t>
            </a:r>
            <a:r>
              <a:rPr lang="en-US" altLang="zh-HK" dirty="0">
                <a:sym typeface="Wingdings 3"/>
              </a:rPr>
              <a:t></a:t>
            </a:r>
            <a:r>
              <a:rPr lang="en-US" altLang="zh-HK" dirty="0"/>
              <a:t>, users will buy more of it</a:t>
            </a:r>
          </a:p>
          <a:p>
            <a:pPr>
              <a:tabLst>
                <a:tab pos="355600" algn="l"/>
              </a:tabLst>
            </a:pPr>
            <a:r>
              <a:rPr lang="en-US" altLang="zh-HK" dirty="0">
                <a:sym typeface="Wingdings" panose="05000000000000000000" pitchFamily="2" charset="2"/>
              </a:rPr>
              <a:t></a:t>
            </a:r>
            <a:r>
              <a:rPr lang="en-US" altLang="zh-HK" dirty="0">
                <a:sym typeface="Wingdings 3"/>
              </a:rPr>
              <a:t>	</a:t>
            </a:r>
            <a:r>
              <a:rPr lang="en-US" altLang="zh-HK" dirty="0"/>
              <a:t>Greater %</a:t>
            </a:r>
            <a:r>
              <a:rPr lang="en-US" altLang="zh-HK" dirty="0">
                <a:sym typeface="Wingdings 3"/>
              </a:rPr>
              <a:t> in </a:t>
            </a:r>
            <a:r>
              <a:rPr lang="en-US" altLang="zh-HK" dirty="0" err="1">
                <a:sym typeface="Wingdings 3"/>
              </a:rPr>
              <a:t>Q</a:t>
            </a:r>
            <a:r>
              <a:rPr lang="en-US" altLang="zh-HK" baseline="-25000" dirty="0" err="1">
                <a:sym typeface="Wingdings 3"/>
              </a:rPr>
              <a:t>d</a:t>
            </a:r>
            <a:endParaRPr lang="en-US" altLang="zh-HK" baseline="-25000" dirty="0"/>
          </a:p>
          <a:p>
            <a:pPr>
              <a:tabLst>
                <a:tab pos="355600" algn="l"/>
              </a:tabLst>
            </a:pPr>
            <a:r>
              <a:rPr lang="en-US" altLang="zh-HK" dirty="0">
                <a:sym typeface="Wingdings" panose="05000000000000000000" pitchFamily="2" charset="2"/>
              </a:rPr>
              <a:t>	</a:t>
            </a:r>
            <a:r>
              <a:rPr lang="en-US" altLang="zh-HK" dirty="0"/>
              <a:t>Demand tends to be </a:t>
            </a:r>
            <a:r>
              <a:rPr lang="en-US" altLang="zh-HK" b="1" dirty="0">
                <a:solidFill>
                  <a:srgbClr val="0070C0"/>
                </a:solidFill>
              </a:rPr>
              <a:t>more elastic</a:t>
            </a:r>
            <a:r>
              <a:rPr lang="en-US" altLang="zh-HK" dirty="0"/>
              <a:t>.</a:t>
            </a:r>
            <a:endParaRPr lang="zh-HK" altLang="en-US" b="1" dirty="0">
              <a:solidFill>
                <a:srgbClr val="0070C0"/>
              </a:solidFill>
            </a:endParaRPr>
          </a:p>
        </p:txBody>
      </p:sp>
      <p:pic>
        <p:nvPicPr>
          <p:cNvPr id="1029" name="Picture 5" descr="C:\Program Files (x86)\Microsoft Office\MEDIA\CAGCAT10\j014940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005064"/>
            <a:ext cx="1851177" cy="220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61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500"/>
                                        <p:tgtEl>
                                          <p:spTgt spid="10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83</a:t>
            </a:fld>
            <a:endParaRPr lang="zh-HK" altLang="en-US" dirty="0"/>
          </a:p>
        </p:txBody>
      </p:sp>
      <p:sp>
        <p:nvSpPr>
          <p:cNvPr id="3" name="內容版面配置區 2"/>
          <p:cNvSpPr>
            <a:spLocks noGrp="1"/>
          </p:cNvSpPr>
          <p:nvPr>
            <p:ph idx="1"/>
          </p:nvPr>
        </p:nvSpPr>
        <p:spPr>
          <a:xfrm>
            <a:off x="457200" y="1196752"/>
            <a:ext cx="8229600" cy="3508653"/>
          </a:xfrm>
        </p:spPr>
        <p:txBody>
          <a:bodyPr/>
          <a:lstStyle/>
          <a:p>
            <a:r>
              <a:rPr lang="en-US" altLang="zh-HK" dirty="0"/>
              <a:t>It takes time for people to change their consumption habits and find substitutes when the price changes.</a:t>
            </a:r>
          </a:p>
          <a:p>
            <a:pPr>
              <a:spcBef>
                <a:spcPts val="1200"/>
              </a:spcBef>
            </a:pPr>
            <a:r>
              <a:rPr lang="en-US" altLang="zh-HK" dirty="0"/>
              <a:t>Initially, as people have limited time to adjust their consumption of a good, the demand for it tends to be less elastic. </a:t>
            </a:r>
          </a:p>
          <a:p>
            <a:pPr>
              <a:spcBef>
                <a:spcPts val="1200"/>
              </a:spcBef>
            </a:pPr>
            <a:r>
              <a:rPr lang="en-US" altLang="zh-HK" dirty="0"/>
              <a:t>However, after a certain period of time, they are able to find substitutes and switch. </a:t>
            </a:r>
          </a:p>
          <a:p>
            <a:pPr>
              <a:spcBef>
                <a:spcPts val="1200"/>
              </a:spcBef>
              <a:tabLst>
                <a:tab pos="355600" algn="l"/>
              </a:tabLst>
            </a:pPr>
            <a:r>
              <a:rPr lang="en-US" altLang="zh-HK" dirty="0">
                <a:sym typeface="Wingdings" panose="05000000000000000000" pitchFamily="2" charset="2"/>
              </a:rPr>
              <a:t>	D</a:t>
            </a:r>
            <a:r>
              <a:rPr lang="en-US" altLang="zh-HK" dirty="0"/>
              <a:t>emand become </a:t>
            </a:r>
            <a:r>
              <a:rPr lang="en-US" altLang="zh-HK" b="1" dirty="0">
                <a:solidFill>
                  <a:srgbClr val="0070C0"/>
                </a:solidFill>
              </a:rPr>
              <a:t>more elastic</a:t>
            </a:r>
            <a:r>
              <a:rPr lang="en-US" altLang="zh-HK" dirty="0"/>
              <a:t>.</a:t>
            </a:r>
            <a:endParaRPr lang="zh-HK" altLang="en-US" b="1" dirty="0">
              <a:solidFill>
                <a:srgbClr val="0070C0"/>
              </a:solidFill>
            </a:endParaRPr>
          </a:p>
        </p:txBody>
      </p:sp>
      <p:sp>
        <p:nvSpPr>
          <p:cNvPr id="4" name="標題 3"/>
          <p:cNvSpPr>
            <a:spLocks noGrp="1"/>
          </p:cNvSpPr>
          <p:nvPr>
            <p:ph type="title"/>
          </p:nvPr>
        </p:nvSpPr>
        <p:spPr>
          <a:xfrm>
            <a:off x="457200" y="188640"/>
            <a:ext cx="6707088" cy="720080"/>
          </a:xfrm>
        </p:spPr>
        <p:txBody>
          <a:bodyPr/>
          <a:lstStyle/>
          <a:p>
            <a:r>
              <a:rPr lang="en-US" altLang="zh-HK" sz="3200" dirty="0"/>
              <a:t>G.	Time available to adjust consumption</a:t>
            </a:r>
            <a:endParaRPr lang="zh-HK" altLang="en-US" sz="3200" dirty="0"/>
          </a:p>
        </p:txBody>
      </p:sp>
      <p:grpSp>
        <p:nvGrpSpPr>
          <p:cNvPr id="5" name="群組 3"/>
          <p:cNvGrpSpPr>
            <a:grpSpLocks/>
          </p:cNvGrpSpPr>
          <p:nvPr/>
        </p:nvGrpSpPr>
        <p:grpSpPr bwMode="auto">
          <a:xfrm>
            <a:off x="2051720" y="4869160"/>
            <a:ext cx="5111960" cy="1008112"/>
            <a:chOff x="909476" y="2225809"/>
            <a:chExt cx="4646198" cy="894896"/>
          </a:xfrm>
        </p:grpSpPr>
        <p:sp>
          <p:nvSpPr>
            <p:cNvPr id="6" name="矩形 5"/>
            <p:cNvSpPr/>
            <p:nvPr/>
          </p:nvSpPr>
          <p:spPr>
            <a:xfrm>
              <a:off x="909476" y="2225809"/>
              <a:ext cx="4580752" cy="8948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1039817" y="2318294"/>
              <a:ext cx="3272360" cy="73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en-US" altLang="zh-HK" sz="2400" dirty="0"/>
                <a:t>Time available to adjust consumption </a:t>
              </a:r>
              <a:r>
                <a:rPr lang="en-US" altLang="zh-HK" sz="2400" dirty="0">
                  <a:sym typeface="Wingdings 3"/>
                </a:rPr>
                <a:t></a:t>
              </a:r>
              <a:endParaRPr lang="zh-HK" altLang="en-US" sz="2400" dirty="0"/>
            </a:p>
          </p:txBody>
        </p:sp>
        <p:sp>
          <p:nvSpPr>
            <p:cNvPr id="8" name="矩形 8"/>
            <p:cNvSpPr>
              <a:spLocks noChangeArrowheads="1"/>
            </p:cNvSpPr>
            <p:nvPr/>
          </p:nvSpPr>
          <p:spPr bwMode="auto">
            <a:xfrm>
              <a:off x="4181283" y="2481493"/>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p>
          </p:txBody>
        </p:sp>
      </p:grpSp>
    </p:spTree>
    <p:extLst>
      <p:ext uri="{BB962C8B-B14F-4D97-AF65-F5344CB8AC3E}">
        <p14:creationId xmlns:p14="http://schemas.microsoft.com/office/powerpoint/2010/main" val="2584110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84</a:t>
            </a:fld>
            <a:endParaRPr lang="zh-HK" altLang="en-US" dirty="0"/>
          </a:p>
        </p:txBody>
      </p:sp>
      <p:sp>
        <p:nvSpPr>
          <p:cNvPr id="3" name="內容版面配置區 2"/>
          <p:cNvSpPr>
            <a:spLocks noGrp="1"/>
          </p:cNvSpPr>
          <p:nvPr>
            <p:ph idx="1"/>
          </p:nvPr>
        </p:nvSpPr>
        <p:spPr>
          <a:xfrm>
            <a:off x="457200" y="1196752"/>
            <a:ext cx="8229600" cy="2160591"/>
          </a:xfrm>
        </p:spPr>
        <p:txBody>
          <a:bodyPr/>
          <a:lstStyle/>
          <a:p>
            <a:r>
              <a:rPr lang="en-US" altLang="zh-HK" dirty="0"/>
              <a:t>Durable goods can be used for a long time. </a:t>
            </a:r>
          </a:p>
          <a:p>
            <a:pPr>
              <a:tabLst>
                <a:tab pos="355600" algn="l"/>
              </a:tabLst>
            </a:pPr>
            <a:r>
              <a:rPr lang="en-US" altLang="zh-HK" dirty="0">
                <a:sym typeface="Wingdings" panose="05000000000000000000" pitchFamily="2" charset="2"/>
              </a:rPr>
              <a:t>	</a:t>
            </a:r>
            <a:r>
              <a:rPr lang="en-US" altLang="zh-HK" dirty="0"/>
              <a:t>When their prices </a:t>
            </a:r>
            <a:r>
              <a:rPr lang="en-US" altLang="zh-HK" dirty="0">
                <a:sym typeface="Wingdings 3"/>
              </a:rPr>
              <a:t></a:t>
            </a:r>
            <a:r>
              <a:rPr lang="en-US" altLang="zh-HK" dirty="0"/>
              <a:t>, people can continue to use their 	current ones and postpone buying new ones. </a:t>
            </a:r>
          </a:p>
          <a:p>
            <a:pPr>
              <a:tabLst>
                <a:tab pos="355600" algn="l"/>
              </a:tabLst>
            </a:pPr>
            <a:r>
              <a:rPr lang="en-US" altLang="zh-HK" dirty="0">
                <a:sym typeface="Wingdings" panose="05000000000000000000" pitchFamily="2" charset="2"/>
              </a:rPr>
              <a:t></a:t>
            </a:r>
            <a:r>
              <a:rPr lang="en-US" altLang="zh-HK" dirty="0">
                <a:sym typeface="Wingdings 3"/>
              </a:rPr>
              <a:t> </a:t>
            </a:r>
            <a:r>
              <a:rPr lang="en-US" altLang="zh-HK" dirty="0"/>
              <a:t>The decrease in their (present) </a:t>
            </a:r>
            <a:r>
              <a:rPr lang="en-US" altLang="zh-HK" dirty="0" err="1">
                <a:sym typeface="Wingdings 3"/>
              </a:rPr>
              <a:t>Q</a:t>
            </a:r>
            <a:r>
              <a:rPr lang="en-US" altLang="zh-HK" baseline="-25000" dirty="0" err="1">
                <a:sym typeface="Wingdings 3"/>
              </a:rPr>
              <a:t>d</a:t>
            </a:r>
            <a:r>
              <a:rPr lang="en-US" altLang="zh-HK" baseline="-25000" dirty="0">
                <a:sym typeface="Wingdings 3"/>
              </a:rPr>
              <a:t> </a:t>
            </a:r>
            <a:r>
              <a:rPr lang="en-US" altLang="zh-HK" dirty="0"/>
              <a:t>will be relatively larger. </a:t>
            </a:r>
          </a:p>
          <a:p>
            <a:pPr>
              <a:tabLst>
                <a:tab pos="355600" algn="l"/>
              </a:tabLst>
            </a:pPr>
            <a:r>
              <a:rPr lang="en-US" altLang="zh-HK" dirty="0">
                <a:sym typeface="Wingdings" panose="05000000000000000000" pitchFamily="2" charset="2"/>
              </a:rPr>
              <a:t> </a:t>
            </a:r>
            <a:r>
              <a:rPr lang="en-US" altLang="zh-HK" dirty="0"/>
              <a:t>Demand tends to be </a:t>
            </a:r>
            <a:r>
              <a:rPr lang="en-US" altLang="zh-HK" b="1" dirty="0">
                <a:solidFill>
                  <a:srgbClr val="0070C0"/>
                </a:solidFill>
              </a:rPr>
              <a:t>more elastic</a:t>
            </a:r>
            <a:r>
              <a:rPr lang="en-US" altLang="zh-HK" dirty="0"/>
              <a:t>.</a:t>
            </a:r>
            <a:endParaRPr lang="zh-HK" altLang="en-US" dirty="0"/>
          </a:p>
        </p:txBody>
      </p:sp>
      <p:sp>
        <p:nvSpPr>
          <p:cNvPr id="4" name="標題 3"/>
          <p:cNvSpPr>
            <a:spLocks noGrp="1"/>
          </p:cNvSpPr>
          <p:nvPr>
            <p:ph type="title"/>
          </p:nvPr>
        </p:nvSpPr>
        <p:spPr/>
        <p:txBody>
          <a:bodyPr/>
          <a:lstStyle/>
          <a:p>
            <a:r>
              <a:rPr lang="en-US" altLang="zh-HK" dirty="0"/>
              <a:t>H.	Durability</a:t>
            </a:r>
            <a:endParaRPr lang="zh-HK" altLang="en-US" dirty="0"/>
          </a:p>
        </p:txBody>
      </p:sp>
      <p:grpSp>
        <p:nvGrpSpPr>
          <p:cNvPr id="5" name="群組 3"/>
          <p:cNvGrpSpPr>
            <a:grpSpLocks/>
          </p:cNvGrpSpPr>
          <p:nvPr/>
        </p:nvGrpSpPr>
        <p:grpSpPr bwMode="auto">
          <a:xfrm>
            <a:off x="2411760" y="3429000"/>
            <a:ext cx="3708410" cy="615950"/>
            <a:chOff x="1791907" y="2225809"/>
            <a:chExt cx="3370528" cy="546776"/>
          </a:xfrm>
        </p:grpSpPr>
        <p:sp>
          <p:nvSpPr>
            <p:cNvPr id="6" name="矩形 5"/>
            <p:cNvSpPr/>
            <p:nvPr/>
          </p:nvSpPr>
          <p:spPr>
            <a:xfrm>
              <a:off x="2151866" y="2225809"/>
              <a:ext cx="2879205" cy="546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1791907" y="2289646"/>
              <a:ext cx="2585163"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en-US" altLang="zh-HK" sz="2400" dirty="0"/>
                <a:t>Durability </a:t>
              </a:r>
              <a:r>
                <a:rPr lang="en-US" altLang="zh-HK" sz="2400" dirty="0">
                  <a:sym typeface="Wingdings 3"/>
                </a:rPr>
                <a:t></a:t>
              </a:r>
              <a:endParaRPr lang="zh-HK" altLang="en-US" sz="2400" dirty="0"/>
            </a:p>
          </p:txBody>
        </p:sp>
        <p:sp>
          <p:nvSpPr>
            <p:cNvPr id="8" name="矩形 8"/>
            <p:cNvSpPr>
              <a:spLocks noChangeArrowheads="1"/>
            </p:cNvSpPr>
            <p:nvPr/>
          </p:nvSpPr>
          <p:spPr bwMode="auto">
            <a:xfrm>
              <a:off x="3788044" y="2277313"/>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endParaRPr lang="zh-HK" altLang="en-US" sz="2400" dirty="0"/>
            </a:p>
          </p:txBody>
        </p:sp>
      </p:gr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170" y="4104818"/>
            <a:ext cx="2988334" cy="1988478"/>
          </a:xfrm>
          <a:prstGeom prst="rect">
            <a:avLst/>
          </a:prstGeom>
        </p:spPr>
      </p:pic>
    </p:spTree>
    <p:extLst>
      <p:ext uri="{BB962C8B-B14F-4D97-AF65-F5344CB8AC3E}">
        <p14:creationId xmlns:p14="http://schemas.microsoft.com/office/powerpoint/2010/main" val="3040081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dirty="0"/>
              <a:t>Test yourself 5.7</a:t>
            </a:r>
            <a:endParaRPr lang="zh-HK" altLang="en-US" sz="3300" dirty="0"/>
          </a:p>
        </p:txBody>
      </p:sp>
      <p:sp>
        <p:nvSpPr>
          <p:cNvPr id="3" name="內容版面配置區 2"/>
          <p:cNvSpPr>
            <a:spLocks noGrp="1"/>
          </p:cNvSpPr>
          <p:nvPr>
            <p:ph idx="1"/>
          </p:nvPr>
        </p:nvSpPr>
        <p:spPr>
          <a:xfrm>
            <a:off x="457200" y="1196752"/>
            <a:ext cx="8229600" cy="1274195"/>
          </a:xfrm>
        </p:spPr>
        <p:txBody>
          <a:bodyPr/>
          <a:lstStyle/>
          <a:p>
            <a:r>
              <a:rPr lang="en-US" altLang="zh-HK" dirty="0"/>
              <a:t>Explain if the following statements are true or false.</a:t>
            </a:r>
          </a:p>
          <a:p>
            <a:pPr>
              <a:tabLst>
                <a:tab pos="361950" algn="l"/>
              </a:tabLst>
            </a:pPr>
            <a:r>
              <a:rPr lang="en-US" altLang="zh-HK" dirty="0"/>
              <a:t>a.	The demand for meat tends to be more elastic than the 	demand for pork.</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85</a:t>
            </a:fld>
            <a:endParaRPr lang="zh-HK" altLang="en-US" dirty="0"/>
          </a:p>
        </p:txBody>
      </p:sp>
      <p:sp>
        <p:nvSpPr>
          <p:cNvPr id="5" name="文字方塊 4"/>
          <p:cNvSpPr txBox="1"/>
          <p:nvPr/>
        </p:nvSpPr>
        <p:spPr>
          <a:xfrm>
            <a:off x="827584" y="2492896"/>
            <a:ext cx="7848872" cy="1200329"/>
          </a:xfrm>
          <a:prstGeom prst="rect">
            <a:avLst/>
          </a:prstGeom>
          <a:noFill/>
        </p:spPr>
        <p:txBody>
          <a:bodyPr wrap="square" rtlCol="0">
            <a:spAutoFit/>
          </a:bodyPr>
          <a:lstStyle/>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False. The demand for meat tends to be less elastic than the demand for pork as there are fewer substitutes for meat as a whole.</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714867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dirty="0"/>
              <a:t>Test yourself 5.7</a:t>
            </a:r>
            <a:endParaRPr lang="zh-HK" altLang="en-US" sz="3300" dirty="0"/>
          </a:p>
        </p:txBody>
      </p:sp>
      <p:sp>
        <p:nvSpPr>
          <p:cNvPr id="3" name="內容版面配置區 2"/>
          <p:cNvSpPr>
            <a:spLocks noGrp="1"/>
          </p:cNvSpPr>
          <p:nvPr>
            <p:ph idx="1"/>
          </p:nvPr>
        </p:nvSpPr>
        <p:spPr>
          <a:xfrm>
            <a:off x="457200" y="1196752"/>
            <a:ext cx="8229600" cy="1274195"/>
          </a:xfrm>
        </p:spPr>
        <p:txBody>
          <a:bodyPr/>
          <a:lstStyle/>
          <a:p>
            <a:r>
              <a:rPr lang="en-US" altLang="zh-HK" dirty="0"/>
              <a:t>Explain if the following statements are true or false.</a:t>
            </a:r>
          </a:p>
          <a:p>
            <a:pPr>
              <a:tabLst>
                <a:tab pos="361950" algn="l"/>
              </a:tabLst>
            </a:pPr>
            <a:r>
              <a:rPr lang="en-US" altLang="zh-HK" dirty="0"/>
              <a:t>b.	The demand for new hi-tech products tends to be more 	elastic than the demand for food.</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86</a:t>
            </a:fld>
            <a:endParaRPr lang="zh-HK" altLang="en-US" dirty="0"/>
          </a:p>
        </p:txBody>
      </p:sp>
      <p:sp>
        <p:nvSpPr>
          <p:cNvPr id="5" name="文字方塊 4"/>
          <p:cNvSpPr txBox="1"/>
          <p:nvPr/>
        </p:nvSpPr>
        <p:spPr>
          <a:xfrm>
            <a:off x="827584" y="2492896"/>
            <a:ext cx="7848872" cy="1200329"/>
          </a:xfrm>
          <a:prstGeom prst="rect">
            <a:avLst/>
          </a:prstGeom>
          <a:noFill/>
        </p:spPr>
        <p:txBody>
          <a:bodyPr wrap="square" rtlCol="0">
            <a:spAutoFit/>
          </a:bodyPr>
          <a:lstStyle/>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True. This is because new hi-tech products are not</a:t>
            </a:r>
          </a:p>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necessities or expenditures on them usually take up a</a:t>
            </a:r>
          </a:p>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large proportion of a person’s income.</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91882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dirty="0"/>
              <a:t>Test yourself 5.7</a:t>
            </a:r>
            <a:endParaRPr lang="zh-HK" altLang="en-US" sz="3300" dirty="0"/>
          </a:p>
        </p:txBody>
      </p:sp>
      <p:sp>
        <p:nvSpPr>
          <p:cNvPr id="3" name="內容版面配置區 2"/>
          <p:cNvSpPr>
            <a:spLocks noGrp="1"/>
          </p:cNvSpPr>
          <p:nvPr>
            <p:ph idx="1"/>
          </p:nvPr>
        </p:nvSpPr>
        <p:spPr>
          <a:xfrm>
            <a:off x="457200" y="1196752"/>
            <a:ext cx="8229600" cy="1274195"/>
          </a:xfrm>
        </p:spPr>
        <p:txBody>
          <a:bodyPr/>
          <a:lstStyle/>
          <a:p>
            <a:r>
              <a:rPr lang="en-US" altLang="zh-HK" dirty="0"/>
              <a:t>Explain if the following statements are true or false.</a:t>
            </a:r>
          </a:p>
          <a:p>
            <a:pPr>
              <a:tabLst>
                <a:tab pos="361950" algn="l"/>
              </a:tabLst>
            </a:pPr>
            <a:r>
              <a:rPr lang="en-US" altLang="zh-HK" dirty="0"/>
              <a:t>c.	The demand for electricity tends to be less elastic than 	the demand for soft drinks.</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87</a:t>
            </a:fld>
            <a:endParaRPr lang="zh-HK" altLang="en-US" dirty="0"/>
          </a:p>
        </p:txBody>
      </p:sp>
      <p:sp>
        <p:nvSpPr>
          <p:cNvPr id="5" name="文字方塊 4"/>
          <p:cNvSpPr txBox="1"/>
          <p:nvPr/>
        </p:nvSpPr>
        <p:spPr>
          <a:xfrm>
            <a:off x="827584" y="2492896"/>
            <a:ext cx="7848872" cy="1200329"/>
          </a:xfrm>
          <a:prstGeom prst="rect">
            <a:avLst/>
          </a:prstGeom>
          <a:noFill/>
        </p:spPr>
        <p:txBody>
          <a:bodyPr wrap="square" rtlCol="0">
            <a:spAutoFit/>
          </a:bodyPr>
          <a:lstStyle/>
          <a:p>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True. This is because electricity is a necessity or there are no close substitutes available, while soft drinks are not necessities and have more substitutes.</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33022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5.5	Price elasticity of supply</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88</a:t>
            </a:fld>
            <a:endParaRPr lang="zh-HK" altLang="en-US" dirty="0"/>
          </a:p>
        </p:txBody>
      </p:sp>
    </p:spTree>
    <p:extLst>
      <p:ext uri="{BB962C8B-B14F-4D97-AF65-F5344CB8AC3E}">
        <p14:creationId xmlns:p14="http://schemas.microsoft.com/office/powerpoint/2010/main" val="9310428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89</a:t>
            </a:fld>
            <a:endParaRPr lang="zh-HK" altLang="en-US" dirty="0"/>
          </a:p>
        </p:txBody>
      </p:sp>
      <p:sp>
        <p:nvSpPr>
          <p:cNvPr id="3" name="內容版面配置區 2"/>
          <p:cNvSpPr>
            <a:spLocks noGrp="1"/>
          </p:cNvSpPr>
          <p:nvPr>
            <p:ph idx="1"/>
          </p:nvPr>
        </p:nvSpPr>
        <p:spPr>
          <a:xfrm>
            <a:off x="457200" y="1196752"/>
            <a:ext cx="8229600" cy="1200329"/>
          </a:xfrm>
        </p:spPr>
        <p:txBody>
          <a:bodyPr/>
          <a:lstStyle/>
          <a:p>
            <a:r>
              <a:rPr lang="en-US" altLang="zh-HK" dirty="0"/>
              <a:t>The price elasticity of supply (E</a:t>
            </a:r>
            <a:r>
              <a:rPr lang="en-US" altLang="zh-HK" baseline="-25000" dirty="0"/>
              <a:t>S</a:t>
            </a:r>
            <a:r>
              <a:rPr lang="en-US" altLang="zh-HK" dirty="0"/>
              <a:t>) measures the responsiveness of the quantity supplied of a good to a change in its price.</a:t>
            </a:r>
          </a:p>
        </p:txBody>
      </p:sp>
      <p:sp>
        <p:nvSpPr>
          <p:cNvPr id="4" name="標題 3"/>
          <p:cNvSpPr>
            <a:spLocks noGrp="1"/>
          </p:cNvSpPr>
          <p:nvPr>
            <p:ph type="title"/>
          </p:nvPr>
        </p:nvSpPr>
        <p:spPr/>
        <p:txBody>
          <a:bodyPr/>
          <a:lstStyle/>
          <a:p>
            <a:r>
              <a:rPr lang="en-US" altLang="zh-HK" dirty="0"/>
              <a:t>A.	Definition</a:t>
            </a:r>
            <a:endParaRPr lang="zh-HK" altLang="en-US" dirty="0"/>
          </a:p>
        </p:txBody>
      </p:sp>
      <p:pic>
        <p:nvPicPr>
          <p:cNvPr id="5" name="Picture 2" descr="C:\Users\uwanem\Documents\02 Teaching materials\3rd ed\PPT\Master Graphics (transparent)\MG02b_ECON_3E_SB - 61006183-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05224"/>
            <a:ext cx="1721526" cy="2340000"/>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p:cNvSpPr/>
          <p:nvPr/>
        </p:nvSpPr>
        <p:spPr>
          <a:xfrm>
            <a:off x="2483768" y="2708920"/>
            <a:ext cx="4572000" cy="1736646"/>
          </a:xfrm>
          <a:prstGeom prst="wedgeRoundRectCallout">
            <a:avLst>
              <a:gd name="adj1" fmla="val -59490"/>
              <a:gd name="adj2" fmla="val 29450"/>
              <a:gd name="adj3" fmla="val 16667"/>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r>
              <a:rPr lang="en-US" altLang="zh-HK" sz="2400" dirty="0"/>
              <a:t>The price elasticity of supply (E</a:t>
            </a:r>
            <a:r>
              <a:rPr lang="en-US" altLang="zh-HK" sz="2400" baseline="-25000" dirty="0"/>
              <a:t>S</a:t>
            </a:r>
            <a:r>
              <a:rPr lang="en-US" altLang="zh-HK" sz="2400" dirty="0"/>
              <a:t>) is also known as:</a:t>
            </a:r>
          </a:p>
          <a:p>
            <a:pPr marL="342900" indent="-342900">
              <a:buFont typeface="Arial" panose="020B0604020202020204" pitchFamily="34" charset="0"/>
              <a:buChar char="•"/>
            </a:pPr>
            <a:r>
              <a:rPr lang="en-US" altLang="zh-HK" sz="2400" dirty="0"/>
              <a:t>elasticity of supply</a:t>
            </a:r>
          </a:p>
          <a:p>
            <a:pPr marL="342900" indent="-342900">
              <a:buFont typeface="Arial" panose="020B0604020202020204" pitchFamily="34" charset="0"/>
              <a:buChar char="•"/>
            </a:pPr>
            <a:r>
              <a:rPr lang="en-US" altLang="zh-HK" sz="2400" dirty="0"/>
              <a:t>supply elasticity</a:t>
            </a:r>
            <a:endParaRPr lang="zh-HK" altLang="en-US" sz="2400" dirty="0"/>
          </a:p>
        </p:txBody>
      </p:sp>
    </p:spTree>
    <p:extLst>
      <p:ext uri="{BB962C8B-B14F-4D97-AF65-F5344CB8AC3E}">
        <p14:creationId xmlns:p14="http://schemas.microsoft.com/office/powerpoint/2010/main" val="1472779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a:t>
            </a:fld>
            <a:endParaRPr lang="zh-HK" altLang="en-US" dirty="0"/>
          </a:p>
        </p:txBody>
      </p:sp>
      <p:sp>
        <p:nvSpPr>
          <p:cNvPr id="3" name="內容版面配置區 2"/>
          <p:cNvSpPr>
            <a:spLocks noGrp="1"/>
          </p:cNvSpPr>
          <p:nvPr>
            <p:ph idx="1"/>
          </p:nvPr>
        </p:nvSpPr>
        <p:spPr>
          <a:xfrm>
            <a:off x="457200" y="1196752"/>
            <a:ext cx="5482951" cy="1200329"/>
          </a:xfrm>
        </p:spPr>
        <p:txBody>
          <a:bodyPr/>
          <a:lstStyle/>
          <a:p>
            <a:r>
              <a:rPr lang="en-US" altLang="zh-HK" dirty="0"/>
              <a:t>When the price of potato chips </a:t>
            </a:r>
            <a:r>
              <a:rPr lang="en-US" altLang="zh-HK" dirty="0">
                <a:sym typeface="Wingdings 3"/>
              </a:rPr>
              <a:t></a:t>
            </a:r>
            <a:r>
              <a:rPr lang="en-US" altLang="zh-HK" dirty="0"/>
              <a:t> from $5 to $4, the quantity demanded </a:t>
            </a:r>
            <a:r>
              <a:rPr lang="en-US" altLang="zh-HK" dirty="0">
                <a:sym typeface="Wingdings 3"/>
              </a:rPr>
              <a:t></a:t>
            </a:r>
            <a:r>
              <a:rPr lang="en-US" altLang="zh-HK" dirty="0"/>
              <a:t> from 4 to 6 units. </a:t>
            </a:r>
            <a:endParaRPr lang="zh-HK" altLang="en-US" dirty="0"/>
          </a:p>
        </p:txBody>
      </p:sp>
      <p:sp>
        <p:nvSpPr>
          <p:cNvPr id="4" name="標題 3"/>
          <p:cNvSpPr>
            <a:spLocks noGrp="1"/>
          </p:cNvSpPr>
          <p:nvPr>
            <p:ph type="title"/>
          </p:nvPr>
        </p:nvSpPr>
        <p:spPr/>
        <p:txBody>
          <a:bodyPr/>
          <a:lstStyle/>
          <a:p>
            <a:r>
              <a:rPr lang="en-US" altLang="zh-HK" dirty="0"/>
              <a:t>B.	Numerical example</a:t>
            </a:r>
            <a:endParaRPr lang="zh-HK" altLang="en-US" dirty="0"/>
          </a:p>
        </p:txBody>
      </p:sp>
      <p:graphicFrame>
        <p:nvGraphicFramePr>
          <p:cNvPr id="8" name="表格 7"/>
          <p:cNvGraphicFramePr>
            <a:graphicFrameLocks noGrp="1"/>
          </p:cNvGraphicFramePr>
          <p:nvPr>
            <p:extLst>
              <p:ext uri="{D42A27DB-BD31-4B8C-83A1-F6EECF244321}">
                <p14:modId xmlns:p14="http://schemas.microsoft.com/office/powerpoint/2010/main" val="3805822711"/>
              </p:ext>
            </p:extLst>
          </p:nvPr>
        </p:nvGraphicFramePr>
        <p:xfrm>
          <a:off x="539552" y="2636911"/>
          <a:ext cx="5616000" cy="3312369"/>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0000"/>
                    </a:ext>
                  </a:extLst>
                </a:gridCol>
                <a:gridCol w="3816000">
                  <a:extLst>
                    <a:ext uri="{9D8B030D-6E8A-4147-A177-3AD203B41FA5}">
                      <a16:colId xmlns:a16="http://schemas.microsoft.com/office/drawing/2014/main" val="20001"/>
                    </a:ext>
                  </a:extLst>
                </a:gridCol>
              </a:tblGrid>
              <a:tr h="1104123">
                <a:tc>
                  <a:txBody>
                    <a:bodyPr/>
                    <a:lstStyle/>
                    <a:p>
                      <a:r>
                        <a:rPr lang="en-GB" altLang="zh-HK" sz="2400" b="1" i="0" u="none" strike="noStrike" kern="1200" baseline="0" dirty="0">
                          <a:solidFill>
                            <a:schemeClr val="tx1"/>
                          </a:solidFill>
                          <a:latin typeface="+mn-lt"/>
                          <a:ea typeface="+mn-ea"/>
                          <a:cs typeface="+mn-cs"/>
                        </a:rPr>
                        <a:t>Percentage</a:t>
                      </a:r>
                    </a:p>
                    <a:p>
                      <a:r>
                        <a:rPr lang="en-GB" altLang="zh-HK" sz="2400" b="1" i="0" u="none" strike="noStrike" kern="1200" baseline="0" dirty="0">
                          <a:solidFill>
                            <a:schemeClr val="tx1"/>
                          </a:solidFill>
                          <a:latin typeface="+mn-lt"/>
                          <a:ea typeface="+mn-ea"/>
                          <a:cs typeface="+mn-cs"/>
                        </a:rPr>
                        <a:t>change in </a:t>
                      </a:r>
                      <a:r>
                        <a:rPr lang="en-GB" altLang="zh-HK" sz="2400" b="1" i="0" u="none" strike="noStrike" kern="1200" baseline="0" dirty="0" err="1">
                          <a:solidFill>
                            <a:schemeClr val="tx1"/>
                          </a:solidFill>
                          <a:latin typeface="+mn-lt"/>
                          <a:ea typeface="+mn-ea"/>
                          <a:cs typeface="+mn-cs"/>
                        </a:rPr>
                        <a:t>Q</a:t>
                      </a:r>
                      <a:r>
                        <a:rPr lang="en-GB" altLang="zh-HK" sz="2400" b="1" i="0" u="none" strike="noStrike" kern="1200" baseline="-25000" dirty="0" err="1">
                          <a:solidFill>
                            <a:schemeClr val="tx1"/>
                          </a:solidFill>
                          <a:latin typeface="+mn-lt"/>
                          <a:ea typeface="+mn-ea"/>
                          <a:cs typeface="+mn-cs"/>
                        </a:rPr>
                        <a:t>d</a:t>
                      </a:r>
                      <a:endParaRPr lang="zh-HK" altLang="en-US" sz="2400" b="1" baseline="-25000"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US" altLang="zh-HK" sz="2400" dirty="0">
                        <a:solidFill>
                          <a:schemeClr val="tx1"/>
                        </a:solidFill>
                      </a:endParaRPr>
                    </a:p>
                    <a:p>
                      <a:pPr algn="ctr"/>
                      <a:r>
                        <a:rPr lang="en-US" altLang="zh-HK" sz="2400" baseline="0" dirty="0">
                          <a:solidFill>
                            <a:schemeClr val="tx1"/>
                          </a:solidFill>
                        </a:rPr>
                        <a:t> </a:t>
                      </a:r>
                      <a:endParaRPr lang="en-US" altLang="zh-HK" sz="240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0"/>
                  </a:ext>
                </a:extLst>
              </a:tr>
              <a:tr h="1104123">
                <a:tc>
                  <a:txBody>
                    <a:bodyPr/>
                    <a:lstStyle/>
                    <a:p>
                      <a:r>
                        <a:rPr lang="en-US" altLang="zh-HK" sz="2400" b="1" dirty="0">
                          <a:solidFill>
                            <a:schemeClr val="tx1"/>
                          </a:solidFill>
                          <a:latin typeface="+mn-lt"/>
                        </a:rPr>
                        <a:t>Percentage</a:t>
                      </a:r>
                    </a:p>
                    <a:p>
                      <a:r>
                        <a:rPr lang="en-US" altLang="zh-HK" sz="2400" b="1" dirty="0">
                          <a:solidFill>
                            <a:schemeClr val="tx1"/>
                          </a:solidFill>
                          <a:latin typeface="+mn-lt"/>
                        </a:rPr>
                        <a:t>change in P</a:t>
                      </a:r>
                      <a:endParaRPr lang="zh-HK" altLang="en-US" sz="2400" b="1"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HK" sz="2400" b="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1"/>
                  </a:ext>
                </a:extLst>
              </a:tr>
              <a:tr h="1104123">
                <a:tc>
                  <a:txBody>
                    <a:bodyPr/>
                    <a:lstStyle/>
                    <a:p>
                      <a:r>
                        <a:rPr lang="en-GB" altLang="zh-HK" sz="2400" b="1" dirty="0">
                          <a:latin typeface="+mn-lt"/>
                          <a:cs typeface="Arial" panose="020B0604020202020204" pitchFamily="34" charset="0"/>
                        </a:rPr>
                        <a:t>E</a:t>
                      </a:r>
                      <a:r>
                        <a:rPr lang="en-GB" altLang="zh-HK" sz="2400" b="1" baseline="-25000" dirty="0">
                          <a:latin typeface="+mn-lt"/>
                          <a:cs typeface="Arial" panose="020B0604020202020204" pitchFamily="34" charset="0"/>
                        </a:rPr>
                        <a:t>d</a:t>
                      </a:r>
                      <a:endParaRPr lang="zh-HK" altLang="en-US" sz="2400" b="1"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HK" sz="2400" b="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zh-HK" altLang="en-US" sz="2400" b="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2"/>
                  </a:ext>
                </a:extLst>
              </a:tr>
            </a:tbl>
          </a:graphicData>
        </a:graphic>
      </p:graphicFrame>
      <p:grpSp>
        <p:nvGrpSpPr>
          <p:cNvPr id="19" name="群組 18"/>
          <p:cNvGrpSpPr/>
          <p:nvPr/>
        </p:nvGrpSpPr>
        <p:grpSpPr>
          <a:xfrm>
            <a:off x="2303607" y="2752155"/>
            <a:ext cx="3708271" cy="892869"/>
            <a:chOff x="1367785" y="3688258"/>
            <a:chExt cx="3708271" cy="892869"/>
          </a:xfrm>
        </p:grpSpPr>
        <p:sp>
          <p:nvSpPr>
            <p:cNvPr id="37" name="內容版面配置區 2"/>
            <p:cNvSpPr txBox="1">
              <a:spLocks/>
            </p:cNvSpPr>
            <p:nvPr/>
          </p:nvSpPr>
          <p:spPr bwMode="auto">
            <a:xfrm>
              <a:off x="2559819" y="3832274"/>
              <a:ext cx="2516237"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sym typeface="Wingdings 2"/>
                </a:rPr>
                <a:t>× 100% = +40%</a:t>
              </a:r>
              <a:endParaRPr lang="en-US" altLang="zh-HK" kern="0" dirty="0">
                <a:cs typeface="Arial" panose="020B0604020202020204" pitchFamily="34" charset="0"/>
              </a:endParaRPr>
            </a:p>
          </p:txBody>
        </p:sp>
        <p:sp>
          <p:nvSpPr>
            <p:cNvPr id="38" name="內容版面配置區 2"/>
            <p:cNvSpPr txBox="1">
              <a:spLocks/>
            </p:cNvSpPr>
            <p:nvPr/>
          </p:nvSpPr>
          <p:spPr bwMode="auto">
            <a:xfrm>
              <a:off x="1621438" y="3688258"/>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6 ‒ 4</a:t>
              </a:r>
              <a:r>
                <a:rPr lang="en-US" altLang="zh-HK" baseline="-25000" dirty="0">
                  <a:cs typeface="Arial" panose="020B0604020202020204" pitchFamily="34" charset="0"/>
                </a:rPr>
                <a:t> </a:t>
              </a:r>
              <a:endParaRPr lang="en-US" altLang="zh-HK" kern="0" dirty="0">
                <a:cs typeface="Arial" panose="020B0604020202020204" pitchFamily="34" charset="0"/>
              </a:endParaRPr>
            </a:p>
          </p:txBody>
        </p:sp>
        <p:sp>
          <p:nvSpPr>
            <p:cNvPr id="39" name="內容版面配置區 2"/>
            <p:cNvSpPr txBox="1">
              <a:spLocks/>
            </p:cNvSpPr>
            <p:nvPr/>
          </p:nvSpPr>
          <p:spPr bwMode="auto">
            <a:xfrm>
              <a:off x="1367785"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(4</a:t>
              </a:r>
              <a:r>
                <a:rPr lang="en-US" altLang="zh-HK" baseline="-25000" dirty="0">
                  <a:cs typeface="Arial" panose="020B0604020202020204" pitchFamily="34" charset="0"/>
                </a:rPr>
                <a:t> </a:t>
              </a:r>
              <a:r>
                <a:rPr lang="en-US" altLang="zh-HK" dirty="0">
                  <a:cs typeface="Arial" panose="020B0604020202020204" pitchFamily="34" charset="0"/>
                </a:rPr>
                <a:t>+ 6)/2</a:t>
              </a:r>
              <a:r>
                <a:rPr lang="en-US" altLang="zh-HK" baseline="-25000" dirty="0">
                  <a:cs typeface="Arial" panose="020B0604020202020204" pitchFamily="34" charset="0"/>
                </a:rPr>
                <a:t> </a:t>
              </a:r>
              <a:endParaRPr lang="en-US" altLang="zh-HK" kern="0" dirty="0">
                <a:cs typeface="Arial" panose="020B0604020202020204" pitchFamily="34" charset="0"/>
              </a:endParaRPr>
            </a:p>
          </p:txBody>
        </p:sp>
        <p:cxnSp>
          <p:nvCxnSpPr>
            <p:cNvPr id="40" name="直線接點 39"/>
            <p:cNvCxnSpPr/>
            <p:nvPr/>
          </p:nvCxnSpPr>
          <p:spPr bwMode="auto">
            <a:xfrm>
              <a:off x="1547663" y="4077071"/>
              <a:ext cx="126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群組 40"/>
          <p:cNvGrpSpPr/>
          <p:nvPr/>
        </p:nvGrpSpPr>
        <p:grpSpPr>
          <a:xfrm>
            <a:off x="2375615" y="3832274"/>
            <a:ext cx="3888595" cy="921643"/>
            <a:chOff x="1439793" y="3659484"/>
            <a:chExt cx="3888595" cy="921643"/>
          </a:xfrm>
        </p:grpSpPr>
        <p:sp>
          <p:nvSpPr>
            <p:cNvPr id="42" name="內容版面配置區 2"/>
            <p:cNvSpPr txBox="1">
              <a:spLocks/>
            </p:cNvSpPr>
            <p:nvPr/>
          </p:nvSpPr>
          <p:spPr bwMode="auto">
            <a:xfrm>
              <a:off x="2811988" y="3833663"/>
              <a:ext cx="2516400"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sym typeface="Wingdings 2"/>
                </a:rPr>
                <a:t>× 100% = −22.2%</a:t>
              </a:r>
              <a:endParaRPr lang="en-US" altLang="zh-HK" kern="0" dirty="0">
                <a:cs typeface="Arial" panose="020B0604020202020204" pitchFamily="34" charset="0"/>
              </a:endParaRPr>
            </a:p>
          </p:txBody>
        </p:sp>
        <p:sp>
          <p:nvSpPr>
            <p:cNvPr id="43" name="內容版面配置區 2"/>
            <p:cNvSpPr txBox="1">
              <a:spLocks/>
            </p:cNvSpPr>
            <p:nvPr/>
          </p:nvSpPr>
          <p:spPr bwMode="auto">
            <a:xfrm>
              <a:off x="1655817" y="3659484"/>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$4 ‒ $5</a:t>
              </a:r>
              <a:r>
                <a:rPr lang="en-US" altLang="zh-HK" baseline="-25000" dirty="0">
                  <a:cs typeface="Arial" panose="020B0604020202020204" pitchFamily="34" charset="0"/>
                </a:rPr>
                <a:t> </a:t>
              </a:r>
              <a:endParaRPr lang="en-US" altLang="zh-HK" kern="0" dirty="0">
                <a:cs typeface="Arial" panose="020B0604020202020204" pitchFamily="34" charset="0"/>
              </a:endParaRPr>
            </a:p>
          </p:txBody>
        </p:sp>
        <p:sp>
          <p:nvSpPr>
            <p:cNvPr id="44" name="內容版面配置區 2"/>
            <p:cNvSpPr txBox="1">
              <a:spLocks/>
            </p:cNvSpPr>
            <p:nvPr/>
          </p:nvSpPr>
          <p:spPr bwMode="auto">
            <a:xfrm>
              <a:off x="1439793"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($5</a:t>
              </a:r>
              <a:r>
                <a:rPr lang="en-US" altLang="zh-HK" baseline="-25000" dirty="0">
                  <a:cs typeface="Arial" panose="020B0604020202020204" pitchFamily="34" charset="0"/>
                </a:rPr>
                <a:t> </a:t>
              </a:r>
              <a:r>
                <a:rPr lang="en-US" altLang="zh-HK" dirty="0">
                  <a:cs typeface="Arial" panose="020B0604020202020204" pitchFamily="34" charset="0"/>
                </a:rPr>
                <a:t>+ $4)/2</a:t>
              </a:r>
              <a:r>
                <a:rPr lang="en-US" altLang="zh-HK" baseline="-25000" dirty="0">
                  <a:cs typeface="Arial" panose="020B0604020202020204" pitchFamily="34" charset="0"/>
                </a:rPr>
                <a:t> </a:t>
              </a:r>
              <a:endParaRPr lang="en-US" altLang="zh-HK" kern="0" dirty="0">
                <a:cs typeface="Arial" panose="020B0604020202020204" pitchFamily="34" charset="0"/>
              </a:endParaRPr>
            </a:p>
          </p:txBody>
        </p:sp>
        <p:cxnSp>
          <p:nvCxnSpPr>
            <p:cNvPr id="45" name="直線接點 44"/>
            <p:cNvCxnSpPr/>
            <p:nvPr/>
          </p:nvCxnSpPr>
          <p:spPr bwMode="auto">
            <a:xfrm>
              <a:off x="1547663" y="4077071"/>
              <a:ext cx="136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群組 45"/>
          <p:cNvGrpSpPr/>
          <p:nvPr/>
        </p:nvGrpSpPr>
        <p:grpSpPr>
          <a:xfrm>
            <a:off x="2267744" y="4941168"/>
            <a:ext cx="2699975" cy="892869"/>
            <a:chOff x="1331922" y="3688258"/>
            <a:chExt cx="2699975" cy="892869"/>
          </a:xfrm>
        </p:grpSpPr>
        <p:sp>
          <p:nvSpPr>
            <p:cNvPr id="47" name="內容版面配置區 2"/>
            <p:cNvSpPr txBox="1">
              <a:spLocks/>
            </p:cNvSpPr>
            <p:nvPr/>
          </p:nvSpPr>
          <p:spPr bwMode="auto">
            <a:xfrm>
              <a:off x="2375897" y="3832274"/>
              <a:ext cx="1656000"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sym typeface="Wingdings 2"/>
                </a:rPr>
                <a:t>= −1.8</a:t>
              </a:r>
              <a:endParaRPr lang="en-US" altLang="zh-HK" kern="0" dirty="0">
                <a:cs typeface="Arial" panose="020B0604020202020204" pitchFamily="34" charset="0"/>
              </a:endParaRPr>
            </a:p>
          </p:txBody>
        </p:sp>
        <p:sp>
          <p:nvSpPr>
            <p:cNvPr id="48" name="內容版面配置區 2"/>
            <p:cNvSpPr txBox="1">
              <a:spLocks/>
            </p:cNvSpPr>
            <p:nvPr/>
          </p:nvSpPr>
          <p:spPr bwMode="auto">
            <a:xfrm>
              <a:off x="1583809" y="3688258"/>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40%</a:t>
              </a:r>
              <a:endParaRPr lang="en-US" altLang="zh-HK" kern="0" dirty="0">
                <a:cs typeface="Arial" panose="020B0604020202020204" pitchFamily="34" charset="0"/>
              </a:endParaRPr>
            </a:p>
          </p:txBody>
        </p:sp>
        <p:sp>
          <p:nvSpPr>
            <p:cNvPr id="49" name="內容版面配置區 2"/>
            <p:cNvSpPr txBox="1">
              <a:spLocks/>
            </p:cNvSpPr>
            <p:nvPr/>
          </p:nvSpPr>
          <p:spPr bwMode="auto">
            <a:xfrm>
              <a:off x="1331922"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sym typeface="Wingdings 2"/>
                </a:rPr>
                <a:t>−22.2%</a:t>
              </a:r>
              <a:endParaRPr lang="en-US" altLang="zh-HK" kern="0" dirty="0">
                <a:cs typeface="Arial" panose="020B0604020202020204" pitchFamily="34" charset="0"/>
              </a:endParaRPr>
            </a:p>
          </p:txBody>
        </p:sp>
        <p:cxnSp>
          <p:nvCxnSpPr>
            <p:cNvPr id="50" name="直線接點 49"/>
            <p:cNvCxnSpPr/>
            <p:nvPr/>
          </p:nvCxnSpPr>
          <p:spPr bwMode="auto">
            <a:xfrm>
              <a:off x="1547663" y="4077071"/>
              <a:ext cx="11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87"/>
          <p:cNvGrpSpPr>
            <a:grpSpLocks noChangeAspect="1"/>
          </p:cNvGrpSpPr>
          <p:nvPr/>
        </p:nvGrpSpPr>
        <p:grpSpPr bwMode="auto">
          <a:xfrm>
            <a:off x="6098809" y="1195200"/>
            <a:ext cx="2734726" cy="2765789"/>
            <a:chOff x="1251018" y="3456037"/>
            <a:chExt cx="3783214" cy="3824828"/>
          </a:xfrm>
        </p:grpSpPr>
        <p:cxnSp>
          <p:nvCxnSpPr>
            <p:cNvPr id="53" name="直線接點 52"/>
            <p:cNvCxnSpPr/>
            <p:nvPr/>
          </p:nvCxnSpPr>
          <p:spPr>
            <a:xfrm>
              <a:off x="2335211" y="4025712"/>
              <a:ext cx="2109795" cy="100770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54" name="群組 68"/>
            <p:cNvGrpSpPr>
              <a:grpSpLocks/>
            </p:cNvGrpSpPr>
            <p:nvPr/>
          </p:nvGrpSpPr>
          <p:grpSpPr bwMode="auto">
            <a:xfrm>
              <a:off x="1251018" y="3456037"/>
              <a:ext cx="3783214" cy="3824828"/>
              <a:chOff x="790635" y="2070943"/>
              <a:chExt cx="3783214" cy="3824828"/>
            </a:xfrm>
          </p:grpSpPr>
          <p:grpSp>
            <p:nvGrpSpPr>
              <p:cNvPr id="55" name="群組 1"/>
              <p:cNvGrpSpPr>
                <a:grpSpLocks/>
              </p:cNvGrpSpPr>
              <p:nvPr/>
            </p:nvGrpSpPr>
            <p:grpSpPr bwMode="auto">
              <a:xfrm>
                <a:off x="808708" y="2070943"/>
                <a:ext cx="3765141" cy="3824828"/>
                <a:chOff x="2729562" y="3046483"/>
                <a:chExt cx="3764450" cy="3823909"/>
              </a:xfrm>
            </p:grpSpPr>
            <p:cxnSp>
              <p:nvCxnSpPr>
                <p:cNvPr id="65" name="直線接點 64"/>
                <p:cNvCxnSpPr/>
                <p:nvPr/>
              </p:nvCxnSpPr>
              <p:spPr bwMode="auto">
                <a:xfrm>
                  <a:off x="3124097" y="3468469"/>
                  <a:ext cx="0" cy="198002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bwMode="auto">
                <a:xfrm flipH="1">
                  <a:off x="3124097" y="5440562"/>
                  <a:ext cx="2788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文字方塊 96"/>
                <p:cNvSpPr txBox="1"/>
                <p:nvPr/>
              </p:nvSpPr>
              <p:spPr bwMode="auto">
                <a:xfrm>
                  <a:off x="2827049" y="5307900"/>
                  <a:ext cx="526956" cy="371254"/>
                </a:xfrm>
                <a:prstGeom prst="rect">
                  <a:avLst/>
                </a:prstGeom>
                <a:noFill/>
              </p:spPr>
              <p:txBody>
                <a:bodyPr>
                  <a:spAutoFit/>
                </a:bodyPr>
                <a:lstStyle/>
                <a:p>
                  <a:pPr>
                    <a:defRPr/>
                  </a:pPr>
                  <a:r>
                    <a:rPr lang="en-US" altLang="zh-HK" dirty="0"/>
                    <a:t>0</a:t>
                  </a:r>
                  <a:endParaRPr lang="zh-HK" altLang="en-US" dirty="0"/>
                </a:p>
              </p:txBody>
            </p:sp>
            <p:sp>
              <p:nvSpPr>
                <p:cNvPr id="98" name="文字方塊 97"/>
                <p:cNvSpPr txBox="1"/>
                <p:nvPr/>
              </p:nvSpPr>
              <p:spPr bwMode="auto">
                <a:xfrm>
                  <a:off x="5834186" y="5168525"/>
                  <a:ext cx="497932" cy="510629"/>
                </a:xfrm>
                <a:prstGeom prst="rect">
                  <a:avLst/>
                </a:prstGeom>
                <a:noFill/>
              </p:spPr>
              <p:txBody>
                <a:bodyPr wrap="square">
                  <a:spAutoFit/>
                </a:bodyPr>
                <a:lstStyle/>
                <a:p>
                  <a:pPr>
                    <a:tabLst>
                      <a:tab pos="274638" algn="l"/>
                    </a:tabLst>
                    <a:defRPr/>
                  </a:pPr>
                  <a:r>
                    <a:rPr lang="en-US" altLang="zh-HK" dirty="0"/>
                    <a:t>Q </a:t>
                  </a:r>
                  <a:endParaRPr lang="zh-HK" altLang="en-US" dirty="0"/>
                </a:p>
              </p:txBody>
            </p:sp>
            <p:sp>
              <p:nvSpPr>
                <p:cNvPr id="99" name="文字方塊 98"/>
                <p:cNvSpPr txBox="1"/>
                <p:nvPr/>
              </p:nvSpPr>
              <p:spPr bwMode="auto">
                <a:xfrm>
                  <a:off x="2946824" y="3046483"/>
                  <a:ext cx="778712" cy="510629"/>
                </a:xfrm>
                <a:prstGeom prst="rect">
                  <a:avLst/>
                </a:prstGeom>
                <a:noFill/>
              </p:spPr>
              <p:txBody>
                <a:bodyPr wrap="square">
                  <a:spAutoFit/>
                </a:bodyPr>
                <a:lstStyle/>
                <a:p>
                  <a:pPr>
                    <a:defRPr/>
                  </a:pPr>
                  <a:r>
                    <a:rPr lang="en-US" altLang="zh-HK" dirty="0"/>
                    <a:t>P</a:t>
                  </a:r>
                  <a:endParaRPr lang="zh-HK" altLang="en-US" dirty="0"/>
                </a:p>
              </p:txBody>
            </p:sp>
            <p:cxnSp>
              <p:nvCxnSpPr>
                <p:cNvPr id="100" name="直線接點 99"/>
                <p:cNvCxnSpPr/>
                <p:nvPr/>
              </p:nvCxnSpPr>
              <p:spPr bwMode="auto">
                <a:xfrm flipH="1">
                  <a:off x="3047911" y="4374394"/>
                  <a:ext cx="7142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bwMode="auto">
                <a:xfrm flipH="1">
                  <a:off x="3051085" y="3968234"/>
                  <a:ext cx="73012"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2" name="文字方塊 101"/>
                <p:cNvSpPr txBox="1"/>
                <p:nvPr/>
              </p:nvSpPr>
              <p:spPr bwMode="auto">
                <a:xfrm>
                  <a:off x="2729562" y="4095899"/>
                  <a:ext cx="390455" cy="369669"/>
                </a:xfrm>
                <a:prstGeom prst="rect">
                  <a:avLst/>
                </a:prstGeom>
                <a:noFill/>
              </p:spPr>
              <p:txBody>
                <a:bodyPr>
                  <a:spAutoFit/>
                </a:bodyPr>
                <a:lstStyle/>
                <a:p>
                  <a:pPr>
                    <a:defRPr/>
                  </a:pPr>
                  <a:r>
                    <a:rPr lang="en-US" altLang="zh-HK" dirty="0"/>
                    <a:t>4</a:t>
                  </a:r>
                  <a:endParaRPr lang="zh-HK" altLang="en-US" dirty="0"/>
                </a:p>
              </p:txBody>
            </p:sp>
            <p:sp>
              <p:nvSpPr>
                <p:cNvPr id="103" name="文字方塊 102"/>
                <p:cNvSpPr txBox="1"/>
                <p:nvPr/>
              </p:nvSpPr>
              <p:spPr bwMode="auto">
                <a:xfrm>
                  <a:off x="2729562" y="3716712"/>
                  <a:ext cx="390455" cy="368081"/>
                </a:xfrm>
                <a:prstGeom prst="rect">
                  <a:avLst/>
                </a:prstGeom>
                <a:noFill/>
              </p:spPr>
              <p:txBody>
                <a:bodyPr>
                  <a:spAutoFit/>
                </a:bodyPr>
                <a:lstStyle/>
                <a:p>
                  <a:pPr>
                    <a:defRPr/>
                  </a:pPr>
                  <a:r>
                    <a:rPr lang="en-US" altLang="zh-HK" dirty="0"/>
                    <a:t>5</a:t>
                  </a:r>
                  <a:endParaRPr lang="zh-HK" altLang="en-US" dirty="0"/>
                </a:p>
              </p:txBody>
            </p:sp>
            <p:cxnSp>
              <p:nvCxnSpPr>
                <p:cNvPr id="104" name="直線接點 103"/>
                <p:cNvCxnSpPr/>
                <p:nvPr/>
              </p:nvCxnSpPr>
              <p:spPr bwMode="auto">
                <a:xfrm flipH="1">
                  <a:off x="4466880" y="5446908"/>
                  <a:ext cx="0" cy="7139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5" name="直線接點 104"/>
                <p:cNvCxnSpPr/>
                <p:nvPr/>
              </p:nvCxnSpPr>
              <p:spPr bwMode="auto">
                <a:xfrm flipH="1">
                  <a:off x="5396988" y="5446908"/>
                  <a:ext cx="0" cy="7139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6" name="文字方塊 105"/>
                <p:cNvSpPr txBox="1"/>
                <p:nvPr/>
              </p:nvSpPr>
              <p:spPr bwMode="auto">
                <a:xfrm>
                  <a:off x="4287895" y="5467535"/>
                  <a:ext cx="403152" cy="368081"/>
                </a:xfrm>
                <a:prstGeom prst="rect">
                  <a:avLst/>
                </a:prstGeom>
                <a:noFill/>
              </p:spPr>
              <p:txBody>
                <a:bodyPr>
                  <a:spAutoFit/>
                </a:bodyPr>
                <a:lstStyle/>
                <a:p>
                  <a:pPr>
                    <a:defRPr/>
                  </a:pPr>
                  <a:r>
                    <a:rPr lang="en-US" altLang="zh-HK" dirty="0"/>
                    <a:t>4</a:t>
                  </a:r>
                  <a:endParaRPr lang="zh-HK" altLang="en-US" baseline="-25000" dirty="0"/>
                </a:p>
              </p:txBody>
            </p:sp>
            <p:sp>
              <p:nvSpPr>
                <p:cNvPr id="107" name="文字方塊 106"/>
                <p:cNvSpPr txBox="1"/>
                <p:nvPr/>
              </p:nvSpPr>
              <p:spPr bwMode="auto">
                <a:xfrm>
                  <a:off x="5208479" y="5454841"/>
                  <a:ext cx="412676" cy="369669"/>
                </a:xfrm>
                <a:prstGeom prst="rect">
                  <a:avLst/>
                </a:prstGeom>
                <a:noFill/>
              </p:spPr>
              <p:txBody>
                <a:bodyPr>
                  <a:spAutoFit/>
                </a:bodyPr>
                <a:lstStyle/>
                <a:p>
                  <a:pPr>
                    <a:defRPr/>
                  </a:pPr>
                  <a:r>
                    <a:rPr lang="en-US" altLang="zh-HK" dirty="0"/>
                    <a:t>6</a:t>
                  </a:r>
                  <a:endParaRPr lang="zh-HK" altLang="en-US" baseline="-25000" dirty="0"/>
                </a:p>
              </p:txBody>
            </p:sp>
            <p:sp>
              <p:nvSpPr>
                <p:cNvPr id="108" name="文字方塊 107"/>
                <p:cNvSpPr txBox="1"/>
                <p:nvPr/>
              </p:nvSpPr>
              <p:spPr bwMode="auto">
                <a:xfrm>
                  <a:off x="4374213" y="3495810"/>
                  <a:ext cx="415850" cy="369669"/>
                </a:xfrm>
                <a:prstGeom prst="rect">
                  <a:avLst/>
                </a:prstGeom>
                <a:noFill/>
              </p:spPr>
              <p:txBody>
                <a:bodyPr>
                  <a:spAutoFit/>
                </a:bodyPr>
                <a:lstStyle/>
                <a:p>
                  <a:pPr>
                    <a:defRPr/>
                  </a:pPr>
                  <a:r>
                    <a:rPr lang="en-US" altLang="zh-HK" dirty="0"/>
                    <a:t>A</a:t>
                  </a:r>
                  <a:endParaRPr lang="zh-HK" altLang="en-US" baseline="-25000" dirty="0"/>
                </a:p>
              </p:txBody>
            </p:sp>
            <p:sp>
              <p:nvSpPr>
                <p:cNvPr id="109" name="文字方塊 108"/>
                <p:cNvSpPr txBox="1"/>
                <p:nvPr/>
              </p:nvSpPr>
              <p:spPr bwMode="auto">
                <a:xfrm>
                  <a:off x="5237657" y="3919421"/>
                  <a:ext cx="415850" cy="369669"/>
                </a:xfrm>
                <a:prstGeom prst="rect">
                  <a:avLst/>
                </a:prstGeom>
                <a:noFill/>
              </p:spPr>
              <p:txBody>
                <a:bodyPr>
                  <a:spAutoFit/>
                </a:bodyPr>
                <a:lstStyle/>
                <a:p>
                  <a:pPr>
                    <a:defRPr/>
                  </a:pPr>
                  <a:r>
                    <a:rPr lang="en-US" altLang="zh-HK" dirty="0"/>
                    <a:t>B</a:t>
                  </a:r>
                  <a:endParaRPr lang="zh-HK" altLang="en-US" baseline="-25000" dirty="0"/>
                </a:p>
              </p:txBody>
            </p:sp>
            <p:sp>
              <p:nvSpPr>
                <p:cNvPr id="110" name="文字方塊 109"/>
                <p:cNvSpPr txBox="1"/>
                <p:nvPr/>
              </p:nvSpPr>
              <p:spPr bwMode="auto">
                <a:xfrm>
                  <a:off x="5866803" y="4417231"/>
                  <a:ext cx="452356" cy="369668"/>
                </a:xfrm>
                <a:prstGeom prst="rect">
                  <a:avLst/>
                </a:prstGeom>
                <a:noFill/>
              </p:spPr>
              <p:txBody>
                <a:bodyPr>
                  <a:spAutoFit/>
                </a:bodyPr>
                <a:lstStyle/>
                <a:p>
                  <a:pPr>
                    <a:defRPr/>
                  </a:pPr>
                  <a:r>
                    <a:rPr lang="en-US" altLang="zh-HK" dirty="0"/>
                    <a:t>D</a:t>
                  </a:r>
                  <a:endParaRPr lang="zh-HK" altLang="en-US" dirty="0"/>
                </a:p>
              </p:txBody>
            </p:sp>
            <p:sp>
              <p:nvSpPr>
                <p:cNvPr id="111" name="文字方塊 110"/>
                <p:cNvSpPr txBox="1"/>
                <p:nvPr/>
              </p:nvSpPr>
              <p:spPr bwMode="auto">
                <a:xfrm>
                  <a:off x="2859110" y="5976791"/>
                  <a:ext cx="3634902" cy="893601"/>
                </a:xfrm>
                <a:prstGeom prst="rect">
                  <a:avLst/>
                </a:prstGeom>
                <a:noFill/>
              </p:spPr>
              <p:txBody>
                <a:bodyPr wrap="square">
                  <a:spAutoFit/>
                </a:bodyPr>
                <a:lstStyle/>
                <a:p>
                  <a:r>
                    <a:rPr lang="en-US" altLang="zh-HK" b="1" dirty="0"/>
                    <a:t>Fig. 5.1</a:t>
                  </a:r>
                  <a:r>
                    <a:rPr lang="en-US" altLang="zh-HK" dirty="0"/>
                    <a:t>  Demand for potato chips</a:t>
                  </a:r>
                </a:p>
              </p:txBody>
            </p:sp>
          </p:grpSp>
          <p:cxnSp>
            <p:nvCxnSpPr>
              <p:cNvPr id="56" name="直線接點 55"/>
              <p:cNvCxnSpPr/>
              <p:nvPr/>
            </p:nvCxnSpPr>
            <p:spPr>
              <a:xfrm flipV="1">
                <a:off x="1223951" y="2983397"/>
                <a:ext cx="1303343"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a:off x="3471859" y="3415045"/>
                <a:ext cx="0" cy="10569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flipV="1">
                <a:off x="1198551" y="3397589"/>
                <a:ext cx="230982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2559044" y="3015136"/>
                <a:ext cx="0" cy="14060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flipV="1">
                <a:off x="2830745" y="4663970"/>
                <a:ext cx="471489" cy="3174"/>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flipH="1">
                <a:off x="790635" y="3034920"/>
                <a:ext cx="1587" cy="348493"/>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2" name="橢圓 61"/>
              <p:cNvSpPr/>
              <p:nvPr/>
            </p:nvSpPr>
            <p:spPr bwMode="auto">
              <a:xfrm>
                <a:off x="3422648" y="3335699"/>
                <a:ext cx="149407" cy="149354"/>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63" name="直線單箭頭接點 62"/>
              <p:cNvCxnSpPr/>
              <p:nvPr/>
            </p:nvCxnSpPr>
            <p:spPr>
              <a:xfrm>
                <a:off x="2901205" y="2901246"/>
                <a:ext cx="419102" cy="22217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橢圓 63"/>
              <p:cNvSpPr/>
              <p:nvPr/>
            </p:nvSpPr>
            <p:spPr bwMode="auto">
              <a:xfrm>
                <a:off x="2513005" y="2910397"/>
                <a:ext cx="149407" cy="149354"/>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112" name="文字方塊 111"/>
          <p:cNvSpPr txBox="1"/>
          <p:nvPr/>
        </p:nvSpPr>
        <p:spPr bwMode="auto">
          <a:xfrm>
            <a:off x="457200" y="6021288"/>
            <a:ext cx="6011632" cy="369332"/>
          </a:xfrm>
          <a:prstGeom prst="rect">
            <a:avLst/>
          </a:prstGeom>
          <a:noFill/>
        </p:spPr>
        <p:txBody>
          <a:bodyPr wrap="square">
            <a:spAutoFit/>
          </a:bodyPr>
          <a:lstStyle/>
          <a:p>
            <a:r>
              <a:rPr lang="en-US" altLang="zh-HK" b="1" dirty="0"/>
              <a:t>Table 5.1</a:t>
            </a:r>
            <a:r>
              <a:rPr lang="en-US" altLang="zh-HK" dirty="0"/>
              <a:t>  Calculation of the demand elasticity for potato chips</a:t>
            </a:r>
          </a:p>
        </p:txBody>
      </p:sp>
    </p:spTree>
    <p:extLst>
      <p:ext uri="{BB962C8B-B14F-4D97-AF65-F5344CB8AC3E}">
        <p14:creationId xmlns:p14="http://schemas.microsoft.com/office/powerpoint/2010/main" val="1392998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90</a:t>
            </a:fld>
            <a:endParaRPr lang="zh-HK" altLang="en-US" dirty="0"/>
          </a:p>
        </p:txBody>
      </p:sp>
      <p:sp>
        <p:nvSpPr>
          <p:cNvPr id="3" name="內容版面配置區 2"/>
          <p:cNvSpPr>
            <a:spLocks noGrp="1"/>
          </p:cNvSpPr>
          <p:nvPr>
            <p:ph idx="1"/>
          </p:nvPr>
        </p:nvSpPr>
        <p:spPr>
          <a:xfrm>
            <a:off x="457200" y="1196752"/>
            <a:ext cx="8229600" cy="461665"/>
          </a:xfrm>
        </p:spPr>
        <p:txBody>
          <a:bodyPr/>
          <a:lstStyle/>
          <a:p>
            <a:r>
              <a:rPr lang="en-US" altLang="zh-HK" dirty="0"/>
              <a:t>Formulae for calculating the price elasticity of supply (E</a:t>
            </a:r>
            <a:r>
              <a:rPr lang="en-US" altLang="zh-HK" baseline="-25000" dirty="0"/>
              <a:t>S</a:t>
            </a:r>
            <a:r>
              <a:rPr lang="en-US" altLang="zh-HK" dirty="0"/>
              <a:t>): </a:t>
            </a:r>
          </a:p>
        </p:txBody>
      </p:sp>
      <p:sp>
        <p:nvSpPr>
          <p:cNvPr id="4" name="標題 3"/>
          <p:cNvSpPr>
            <a:spLocks noGrp="1"/>
          </p:cNvSpPr>
          <p:nvPr>
            <p:ph type="title"/>
          </p:nvPr>
        </p:nvSpPr>
        <p:spPr/>
        <p:txBody>
          <a:bodyPr/>
          <a:lstStyle/>
          <a:p>
            <a:r>
              <a:rPr lang="en-US" altLang="zh-HK" dirty="0"/>
              <a:t>A.	Definition</a:t>
            </a:r>
            <a:endParaRPr lang="zh-HK" altLang="en-US" dirty="0"/>
          </a:p>
        </p:txBody>
      </p:sp>
      <p:grpSp>
        <p:nvGrpSpPr>
          <p:cNvPr id="12" name="群組 1"/>
          <p:cNvGrpSpPr>
            <a:grpSpLocks/>
          </p:cNvGrpSpPr>
          <p:nvPr/>
        </p:nvGrpSpPr>
        <p:grpSpPr bwMode="auto">
          <a:xfrm>
            <a:off x="395536" y="3501240"/>
            <a:ext cx="4896544" cy="2088000"/>
            <a:chOff x="867134" y="3211652"/>
            <a:chExt cx="4897099" cy="2089199"/>
          </a:xfrm>
        </p:grpSpPr>
        <p:sp>
          <p:nvSpPr>
            <p:cNvPr id="13" name="矩形 12"/>
            <p:cNvSpPr/>
            <p:nvPr/>
          </p:nvSpPr>
          <p:spPr>
            <a:xfrm>
              <a:off x="1010547" y="3211652"/>
              <a:ext cx="4753686" cy="20891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sz="2400">
                <a:latin typeface="Arial" panose="020B0604020202020204" pitchFamily="34" charset="0"/>
                <a:cs typeface="Arial" panose="020B0604020202020204" pitchFamily="34" charset="0"/>
              </a:endParaRPr>
            </a:p>
          </p:txBody>
        </p:sp>
        <p:sp>
          <p:nvSpPr>
            <p:cNvPr id="14" name="內容版面配置區 2"/>
            <p:cNvSpPr txBox="1">
              <a:spLocks/>
            </p:cNvSpPr>
            <p:nvPr/>
          </p:nvSpPr>
          <p:spPr bwMode="auto">
            <a:xfrm>
              <a:off x="867134" y="4005262"/>
              <a:ext cx="1079622" cy="9355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E</a:t>
              </a:r>
              <a:r>
                <a:rPr lang="en-US" altLang="zh-HK" baseline="-25000" dirty="0">
                  <a:latin typeface="Arial" panose="020B0604020202020204" pitchFamily="34" charset="0"/>
                  <a:cs typeface="Arial" panose="020B0604020202020204" pitchFamily="34" charset="0"/>
                </a:rPr>
                <a:t>S</a:t>
              </a:r>
              <a:endParaRPr lang="en-US" altLang="zh-HK" kern="0" dirty="0">
                <a:latin typeface="Arial" panose="020B0604020202020204" pitchFamily="34" charset="0"/>
                <a:cs typeface="Arial" panose="020B0604020202020204" pitchFamily="34" charset="0"/>
              </a:endParaRPr>
            </a:p>
          </p:txBody>
        </p:sp>
        <p:sp>
          <p:nvSpPr>
            <p:cNvPr id="15" name="內容版面配置區 2"/>
            <p:cNvSpPr txBox="1">
              <a:spLocks/>
            </p:cNvSpPr>
            <p:nvPr/>
          </p:nvSpPr>
          <p:spPr bwMode="auto">
            <a:xfrm>
              <a:off x="1341007" y="4016182"/>
              <a:ext cx="822418" cy="46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ts val="1200"/>
                </a:spcBef>
                <a:buFontTx/>
                <a:buNone/>
              </a:pPr>
              <a:r>
                <a:rPr lang="en-US" altLang="zh-HK" sz="2400" dirty="0">
                  <a:latin typeface="Arial" panose="020B0604020202020204" pitchFamily="34" charset="0"/>
                  <a:cs typeface="Arial" panose="020B0604020202020204" pitchFamily="34" charset="0"/>
                </a:rPr>
                <a:t>=</a:t>
              </a:r>
            </a:p>
          </p:txBody>
        </p:sp>
        <p:grpSp>
          <p:nvGrpSpPr>
            <p:cNvPr id="16" name="群組 9"/>
            <p:cNvGrpSpPr>
              <a:grpSpLocks/>
            </p:cNvGrpSpPr>
            <p:nvPr/>
          </p:nvGrpSpPr>
          <p:grpSpPr bwMode="auto">
            <a:xfrm>
              <a:off x="1731328" y="3326728"/>
              <a:ext cx="3812813" cy="965431"/>
              <a:chOff x="1731328" y="3326728"/>
              <a:chExt cx="3812813" cy="965431"/>
            </a:xfrm>
          </p:grpSpPr>
          <p:sp>
            <p:nvSpPr>
              <p:cNvPr id="24" name="內容版面配置區 2"/>
              <p:cNvSpPr txBox="1">
                <a:spLocks/>
              </p:cNvSpPr>
              <p:nvPr/>
            </p:nvSpPr>
            <p:spPr bwMode="auto">
              <a:xfrm>
                <a:off x="4035845" y="3499617"/>
                <a:ext cx="1508296" cy="57500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sym typeface="Wingdings 2"/>
                  </a:rPr>
                  <a:t>× 100%</a:t>
                </a:r>
                <a:endParaRPr lang="en-US" altLang="zh-HK" kern="0" dirty="0">
                  <a:latin typeface="Arial" panose="020B0604020202020204" pitchFamily="34" charset="0"/>
                  <a:cs typeface="Arial" panose="020B0604020202020204" pitchFamily="34" charset="0"/>
                </a:endParaRPr>
              </a:p>
            </p:txBody>
          </p:sp>
          <p:grpSp>
            <p:nvGrpSpPr>
              <p:cNvPr id="25" name="群組 8"/>
              <p:cNvGrpSpPr>
                <a:grpSpLocks/>
              </p:cNvGrpSpPr>
              <p:nvPr/>
            </p:nvGrpSpPr>
            <p:grpSpPr bwMode="auto">
              <a:xfrm>
                <a:off x="1731328" y="3326728"/>
                <a:ext cx="2675241" cy="965431"/>
                <a:chOff x="1731328" y="3619770"/>
                <a:chExt cx="2675241" cy="965431"/>
              </a:xfrm>
            </p:grpSpPr>
            <p:sp>
              <p:nvSpPr>
                <p:cNvPr id="26" name="內容版面配置區 2"/>
                <p:cNvSpPr txBox="1">
                  <a:spLocks/>
                </p:cNvSpPr>
                <p:nvPr/>
              </p:nvSpPr>
              <p:spPr bwMode="auto">
                <a:xfrm>
                  <a:off x="2129042" y="3619770"/>
                  <a:ext cx="1906803" cy="60518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Q</a:t>
                  </a:r>
                  <a:r>
                    <a:rPr lang="en-US" altLang="zh-HK" baseline="-25000" dirty="0">
                      <a:latin typeface="Arial" panose="020B0604020202020204" pitchFamily="34" charset="0"/>
                      <a:cs typeface="Arial" panose="020B0604020202020204" pitchFamily="34" charset="0"/>
                    </a:rPr>
                    <a:t>S2</a:t>
                  </a:r>
                  <a:r>
                    <a:rPr lang="en-US" altLang="zh-HK" dirty="0">
                      <a:latin typeface="Arial" panose="020B0604020202020204" pitchFamily="34" charset="0"/>
                      <a:cs typeface="Arial" panose="020B0604020202020204" pitchFamily="34" charset="0"/>
                    </a:rPr>
                    <a:t> ‒ Q</a:t>
                  </a:r>
                  <a:r>
                    <a:rPr lang="en-US" altLang="zh-HK" baseline="-25000" dirty="0">
                      <a:latin typeface="Arial" panose="020B0604020202020204" pitchFamily="34" charset="0"/>
                      <a:cs typeface="Arial" panose="020B0604020202020204" pitchFamily="34" charset="0"/>
                    </a:rPr>
                    <a:t>S1 </a:t>
                  </a:r>
                  <a:endParaRPr lang="en-US" altLang="zh-HK" kern="0" dirty="0">
                    <a:latin typeface="Arial" panose="020B0604020202020204" pitchFamily="34" charset="0"/>
                    <a:cs typeface="Arial" panose="020B0604020202020204" pitchFamily="34" charset="0"/>
                  </a:endParaRPr>
                </a:p>
              </p:txBody>
            </p:sp>
            <p:sp>
              <p:nvSpPr>
                <p:cNvPr id="27" name="內容版面配置區 2"/>
                <p:cNvSpPr txBox="1">
                  <a:spLocks/>
                </p:cNvSpPr>
                <p:nvPr/>
              </p:nvSpPr>
              <p:spPr bwMode="auto">
                <a:xfrm>
                  <a:off x="1731328" y="4067379"/>
                  <a:ext cx="2675241" cy="517822"/>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(Q</a:t>
                  </a:r>
                  <a:r>
                    <a:rPr lang="en-US" altLang="zh-TW" baseline="-25000" dirty="0">
                      <a:latin typeface="Arial" panose="020B0604020202020204" pitchFamily="34" charset="0"/>
                      <a:cs typeface="Arial" panose="020B0604020202020204" pitchFamily="34" charset="0"/>
                    </a:rPr>
                    <a:t>S</a:t>
                  </a:r>
                  <a:r>
                    <a:rPr lang="en-US" altLang="zh-HK" baseline="-25000" dirty="0">
                      <a:latin typeface="Arial" panose="020B0604020202020204" pitchFamily="34" charset="0"/>
                      <a:cs typeface="Arial" panose="020B0604020202020204" pitchFamily="34" charset="0"/>
                    </a:rPr>
                    <a:t>1 </a:t>
                  </a:r>
                  <a:r>
                    <a:rPr lang="en-US" altLang="zh-HK" dirty="0">
                      <a:latin typeface="Arial" panose="020B0604020202020204" pitchFamily="34" charset="0"/>
                      <a:cs typeface="Arial" panose="020B0604020202020204" pitchFamily="34" charset="0"/>
                    </a:rPr>
                    <a:t>+ Q</a:t>
                  </a:r>
                  <a:r>
                    <a:rPr lang="en-US" altLang="zh-TW" baseline="-25000" dirty="0">
                      <a:latin typeface="Arial" panose="020B0604020202020204" pitchFamily="34" charset="0"/>
                      <a:cs typeface="Arial" panose="020B0604020202020204" pitchFamily="34" charset="0"/>
                    </a:rPr>
                    <a:t>S</a:t>
                  </a:r>
                  <a:r>
                    <a:rPr lang="en-US" altLang="zh-HK" baseline="-25000" dirty="0">
                      <a:latin typeface="Arial" panose="020B0604020202020204" pitchFamily="34" charset="0"/>
                      <a:cs typeface="Arial" panose="020B0604020202020204" pitchFamily="34" charset="0"/>
                    </a:rPr>
                    <a:t>2</a:t>
                  </a:r>
                  <a:r>
                    <a:rPr lang="en-US" altLang="zh-HK" dirty="0">
                      <a:latin typeface="Arial" panose="020B0604020202020204" pitchFamily="34" charset="0"/>
                      <a:cs typeface="Arial" panose="020B0604020202020204" pitchFamily="34" charset="0"/>
                    </a:rPr>
                    <a:t>)/2</a:t>
                  </a:r>
                  <a:r>
                    <a:rPr lang="en-US" altLang="zh-HK" baseline="-25000"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cxnSp>
              <p:nvCxnSpPr>
                <p:cNvPr id="28" name="直線接點 27"/>
                <p:cNvCxnSpPr/>
                <p:nvPr/>
              </p:nvCxnSpPr>
              <p:spPr>
                <a:xfrm>
                  <a:off x="2019392" y="4080856"/>
                  <a:ext cx="21602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 name="群組 10"/>
            <p:cNvGrpSpPr>
              <a:grpSpLocks/>
            </p:cNvGrpSpPr>
            <p:nvPr/>
          </p:nvGrpSpPr>
          <p:grpSpPr bwMode="auto">
            <a:xfrm>
              <a:off x="1695282" y="4263603"/>
              <a:ext cx="3924918" cy="965431"/>
              <a:chOff x="1691822" y="4582045"/>
              <a:chExt cx="3924918" cy="965431"/>
            </a:xfrm>
          </p:grpSpPr>
          <p:grpSp>
            <p:nvGrpSpPr>
              <p:cNvPr id="19" name="群組 26"/>
              <p:cNvGrpSpPr>
                <a:grpSpLocks/>
              </p:cNvGrpSpPr>
              <p:nvPr/>
            </p:nvGrpSpPr>
            <p:grpSpPr bwMode="auto">
              <a:xfrm>
                <a:off x="1691822" y="4582045"/>
                <a:ext cx="2700644" cy="965431"/>
                <a:chOff x="1691822" y="3476525"/>
                <a:chExt cx="2700644" cy="965431"/>
              </a:xfrm>
            </p:grpSpPr>
            <p:sp>
              <p:nvSpPr>
                <p:cNvPr id="21" name="內容版面配置區 2"/>
                <p:cNvSpPr txBox="1">
                  <a:spLocks/>
                </p:cNvSpPr>
                <p:nvPr/>
              </p:nvSpPr>
              <p:spPr bwMode="auto">
                <a:xfrm>
                  <a:off x="2159965" y="3476525"/>
                  <a:ext cx="1908391" cy="60518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P</a:t>
                  </a:r>
                  <a:r>
                    <a:rPr lang="en-US" altLang="zh-HK" baseline="-25000" dirty="0">
                      <a:latin typeface="Arial" panose="020B0604020202020204" pitchFamily="34" charset="0"/>
                      <a:cs typeface="Arial" panose="020B0604020202020204" pitchFamily="34" charset="0"/>
                    </a:rPr>
                    <a:t>2 </a:t>
                  </a:r>
                  <a:r>
                    <a:rPr lang="en-US" altLang="zh-HK" dirty="0">
                      <a:latin typeface="Arial" panose="020B0604020202020204" pitchFamily="34" charset="0"/>
                      <a:cs typeface="Arial" panose="020B0604020202020204" pitchFamily="34" charset="0"/>
                    </a:rPr>
                    <a:t>‒ P</a:t>
                  </a:r>
                  <a:r>
                    <a:rPr lang="en-US" altLang="zh-HK" baseline="-25000" dirty="0">
                      <a:latin typeface="Arial" panose="020B0604020202020204" pitchFamily="34" charset="0"/>
                      <a:cs typeface="Arial" panose="020B0604020202020204" pitchFamily="34" charset="0"/>
                    </a:rPr>
                    <a:t>1 </a:t>
                  </a:r>
                  <a:endParaRPr lang="en-US" altLang="zh-HK" kern="0" dirty="0">
                    <a:latin typeface="Arial" panose="020B0604020202020204" pitchFamily="34" charset="0"/>
                    <a:cs typeface="Arial" panose="020B0604020202020204" pitchFamily="34" charset="0"/>
                  </a:endParaRPr>
                </a:p>
              </p:txBody>
            </p:sp>
            <p:sp>
              <p:nvSpPr>
                <p:cNvPr id="22" name="內容版面配置區 2"/>
                <p:cNvSpPr txBox="1">
                  <a:spLocks/>
                </p:cNvSpPr>
                <p:nvPr/>
              </p:nvSpPr>
              <p:spPr bwMode="auto">
                <a:xfrm>
                  <a:off x="1691822" y="3924134"/>
                  <a:ext cx="2700644" cy="517822"/>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(P</a:t>
                  </a:r>
                  <a:r>
                    <a:rPr lang="en-US" altLang="zh-HK" baseline="-25000" dirty="0">
                      <a:latin typeface="Arial" panose="020B0604020202020204" pitchFamily="34" charset="0"/>
                      <a:cs typeface="Arial" panose="020B0604020202020204" pitchFamily="34" charset="0"/>
                    </a:rPr>
                    <a:t>1 </a:t>
                  </a:r>
                  <a:r>
                    <a:rPr lang="en-US" altLang="zh-HK" dirty="0">
                      <a:latin typeface="Arial" panose="020B0604020202020204" pitchFamily="34" charset="0"/>
                      <a:cs typeface="Arial" panose="020B0604020202020204" pitchFamily="34" charset="0"/>
                    </a:rPr>
                    <a:t>+ P</a:t>
                  </a:r>
                  <a:r>
                    <a:rPr lang="en-US" altLang="zh-HK" baseline="-25000" dirty="0">
                      <a:latin typeface="Arial" panose="020B0604020202020204" pitchFamily="34" charset="0"/>
                      <a:cs typeface="Arial" panose="020B0604020202020204" pitchFamily="34" charset="0"/>
                    </a:rPr>
                    <a:t>2</a:t>
                  </a:r>
                  <a:r>
                    <a:rPr lang="en-US" altLang="zh-HK" dirty="0">
                      <a:latin typeface="Arial" panose="020B0604020202020204" pitchFamily="34" charset="0"/>
                      <a:cs typeface="Arial" panose="020B0604020202020204" pitchFamily="34" charset="0"/>
                    </a:rPr>
                    <a:t>)/2</a:t>
                  </a:r>
                  <a:r>
                    <a:rPr lang="en-US" altLang="zh-HK" baseline="-25000"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cxnSp>
              <p:nvCxnSpPr>
                <p:cNvPr id="23" name="直線接點 22"/>
                <p:cNvCxnSpPr/>
                <p:nvPr/>
              </p:nvCxnSpPr>
              <p:spPr>
                <a:xfrm>
                  <a:off x="2051655" y="3937611"/>
                  <a:ext cx="21242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內容版面配置區 2"/>
              <p:cNvSpPr txBox="1">
                <a:spLocks/>
              </p:cNvSpPr>
              <p:nvPr/>
            </p:nvSpPr>
            <p:spPr bwMode="auto">
              <a:xfrm>
                <a:off x="4035411" y="4754933"/>
                <a:ext cx="1581329" cy="57500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sym typeface="Wingdings 2"/>
                  </a:rPr>
                  <a:t>× 100% </a:t>
                </a:r>
                <a:endParaRPr lang="en-US" altLang="zh-HK" kern="0" dirty="0">
                  <a:latin typeface="Arial" panose="020B0604020202020204" pitchFamily="34" charset="0"/>
                  <a:cs typeface="Arial" panose="020B0604020202020204" pitchFamily="34" charset="0"/>
                </a:endParaRPr>
              </a:p>
            </p:txBody>
          </p:sp>
        </p:grpSp>
        <p:cxnSp>
          <p:nvCxnSpPr>
            <p:cNvPr id="18" name="直線接點 17"/>
            <p:cNvCxnSpPr/>
            <p:nvPr/>
          </p:nvCxnSpPr>
          <p:spPr>
            <a:xfrm flipV="1">
              <a:off x="1947376" y="4292566"/>
              <a:ext cx="34923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內容版面配置區 2"/>
          <p:cNvSpPr txBox="1">
            <a:spLocks/>
          </p:cNvSpPr>
          <p:nvPr/>
        </p:nvSpPr>
        <p:spPr>
          <a:xfrm>
            <a:off x="5436096" y="3356992"/>
            <a:ext cx="3312368" cy="2973122"/>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t>where</a:t>
            </a:r>
          </a:p>
          <a:p>
            <a:pPr>
              <a:tabLst>
                <a:tab pos="803275" algn="l"/>
              </a:tabLst>
            </a:pPr>
            <a:r>
              <a:rPr lang="en-US" altLang="zh-HK" dirty="0"/>
              <a:t>Q</a:t>
            </a:r>
            <a:r>
              <a:rPr lang="en-US" altLang="zh-TW" baseline="-25000" dirty="0"/>
              <a:t>S</a:t>
            </a:r>
            <a:r>
              <a:rPr lang="en-US" altLang="zh-HK" baseline="-25000" dirty="0"/>
              <a:t>2</a:t>
            </a:r>
            <a:r>
              <a:rPr lang="en-US" altLang="zh-HK" dirty="0"/>
              <a:t> = New quantity 	supplied;</a:t>
            </a:r>
          </a:p>
          <a:p>
            <a:pPr>
              <a:tabLst>
                <a:tab pos="803275" algn="l"/>
              </a:tabLst>
            </a:pPr>
            <a:r>
              <a:rPr lang="en-US" altLang="zh-HK" dirty="0"/>
              <a:t>Q</a:t>
            </a:r>
            <a:r>
              <a:rPr lang="en-US" altLang="zh-TW" baseline="-25000" dirty="0"/>
              <a:t>S</a:t>
            </a:r>
            <a:r>
              <a:rPr lang="en-US" altLang="zh-HK" baseline="-25000" dirty="0"/>
              <a:t>1</a:t>
            </a:r>
            <a:r>
              <a:rPr lang="en-US" altLang="zh-HK" dirty="0"/>
              <a:t> = Original quantity 	 supplied;</a:t>
            </a:r>
          </a:p>
          <a:p>
            <a:r>
              <a:rPr lang="en-US" altLang="zh-HK" dirty="0"/>
              <a:t>P</a:t>
            </a:r>
            <a:r>
              <a:rPr lang="en-US" altLang="zh-HK" baseline="-25000" dirty="0"/>
              <a:t>2</a:t>
            </a:r>
            <a:r>
              <a:rPr lang="en-US" altLang="zh-HK" dirty="0"/>
              <a:t> = New price;</a:t>
            </a:r>
          </a:p>
          <a:p>
            <a:r>
              <a:rPr lang="en-US" altLang="zh-HK" dirty="0"/>
              <a:t>P</a:t>
            </a:r>
            <a:r>
              <a:rPr lang="en-US" altLang="zh-HK" baseline="-25000" dirty="0"/>
              <a:t>1</a:t>
            </a:r>
            <a:r>
              <a:rPr lang="en-US" altLang="zh-HK" dirty="0"/>
              <a:t> = Original price.</a:t>
            </a:r>
          </a:p>
        </p:txBody>
      </p:sp>
      <p:grpSp>
        <p:nvGrpSpPr>
          <p:cNvPr id="30" name="群組 29"/>
          <p:cNvGrpSpPr/>
          <p:nvPr/>
        </p:nvGrpSpPr>
        <p:grpSpPr>
          <a:xfrm>
            <a:off x="539552" y="1772816"/>
            <a:ext cx="8208000" cy="1368000"/>
            <a:chOff x="539552" y="4004936"/>
            <a:chExt cx="8208000" cy="1368000"/>
          </a:xfrm>
        </p:grpSpPr>
        <p:sp>
          <p:nvSpPr>
            <p:cNvPr id="31" name="矩形 30"/>
            <p:cNvSpPr/>
            <p:nvPr/>
          </p:nvSpPr>
          <p:spPr>
            <a:xfrm>
              <a:off x="539552" y="4004936"/>
              <a:ext cx="8208000" cy="136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2400" dirty="0"/>
            </a:p>
          </p:txBody>
        </p:sp>
        <p:sp>
          <p:nvSpPr>
            <p:cNvPr id="32" name="文字方塊 31"/>
            <p:cNvSpPr txBox="1"/>
            <p:nvPr/>
          </p:nvSpPr>
          <p:spPr>
            <a:xfrm>
              <a:off x="672947" y="4402877"/>
              <a:ext cx="526105" cy="461665"/>
            </a:xfrm>
            <a:prstGeom prst="rect">
              <a:avLst/>
            </a:prstGeom>
            <a:noFill/>
          </p:spPr>
          <p:txBody>
            <a:bodyPr wrap="none" rtlCol="0">
              <a:spAutoFit/>
            </a:bodyPr>
            <a:lstStyle/>
            <a:p>
              <a:pPr algn="ctr"/>
              <a:r>
                <a:rPr lang="en-GB" altLang="zh-HK" sz="2400" dirty="0">
                  <a:latin typeface="Arial" panose="020B0604020202020204" pitchFamily="34" charset="0"/>
                  <a:cs typeface="Arial" panose="020B0604020202020204" pitchFamily="34" charset="0"/>
                </a:rPr>
                <a:t>E</a:t>
              </a:r>
              <a:r>
                <a:rPr lang="en-GB" altLang="zh-HK" sz="2400" baseline="-25000" dirty="0">
                  <a:latin typeface="Arial" panose="020B0604020202020204" pitchFamily="34" charset="0"/>
                  <a:cs typeface="Arial" panose="020B0604020202020204" pitchFamily="34" charset="0"/>
                </a:rPr>
                <a:t>S</a:t>
              </a:r>
              <a:endParaRPr lang="zh-HK" altLang="en-US" sz="2400" dirty="0">
                <a:latin typeface="Arial" panose="020B0604020202020204" pitchFamily="34" charset="0"/>
                <a:cs typeface="Arial" panose="020B0604020202020204" pitchFamily="34" charset="0"/>
              </a:endParaRPr>
            </a:p>
          </p:txBody>
        </p:sp>
        <p:sp>
          <p:nvSpPr>
            <p:cNvPr id="33" name="文字方塊 32"/>
            <p:cNvSpPr txBox="1"/>
            <p:nvPr/>
          </p:nvSpPr>
          <p:spPr>
            <a:xfrm>
              <a:off x="1111454" y="4403748"/>
              <a:ext cx="364202" cy="461665"/>
            </a:xfrm>
            <a:prstGeom prst="rect">
              <a:avLst/>
            </a:prstGeom>
            <a:noFill/>
          </p:spPr>
          <p:txBody>
            <a:bodyPr wrap="none" rtlCol="0">
              <a:spAutoFit/>
            </a:bodyPr>
            <a:lstStyle/>
            <a:p>
              <a:r>
                <a:rPr lang="en-US" altLang="zh-HK" sz="2400" dirty="0">
                  <a:latin typeface="Arial" panose="020B0604020202020204" pitchFamily="34" charset="0"/>
                  <a:cs typeface="Arial" panose="020B0604020202020204" pitchFamily="34" charset="0"/>
                </a:rPr>
                <a:t>=</a:t>
              </a:r>
              <a:endParaRPr lang="zh-HK" altLang="en-US" sz="2400" dirty="0">
                <a:latin typeface="Arial" panose="020B0604020202020204" pitchFamily="34" charset="0"/>
                <a:cs typeface="Arial" panose="020B0604020202020204" pitchFamily="34" charset="0"/>
              </a:endParaRPr>
            </a:p>
          </p:txBody>
        </p:sp>
        <p:sp>
          <p:nvSpPr>
            <p:cNvPr id="34" name="文字方塊 33"/>
            <p:cNvSpPr txBox="1"/>
            <p:nvPr/>
          </p:nvSpPr>
          <p:spPr>
            <a:xfrm>
              <a:off x="1462128" y="4121818"/>
              <a:ext cx="6926296" cy="461665"/>
            </a:xfrm>
            <a:prstGeom prst="rect">
              <a:avLst/>
            </a:prstGeom>
            <a:noFill/>
          </p:spPr>
          <p:txBody>
            <a:bodyPr wrap="square" rtlCol="0">
              <a:spAutoFit/>
            </a:bodyPr>
            <a:lstStyle/>
            <a:p>
              <a:pPr algn="ctr"/>
              <a:r>
                <a:rPr lang="en-US" altLang="zh-HK" sz="2400" dirty="0">
                  <a:latin typeface="Arial" panose="020B0604020202020204" pitchFamily="34" charset="0"/>
                  <a:cs typeface="Arial" panose="020B0604020202020204" pitchFamily="34" charset="0"/>
                </a:rPr>
                <a:t>Percentage change in quantity supplied (%</a:t>
              </a:r>
              <a:r>
                <a:rPr lang="el-GR" altLang="zh-HK" sz="2400" dirty="0">
                  <a:latin typeface="Arial" panose="020B0604020202020204" pitchFamily="34" charset="0"/>
                  <a:cs typeface="Arial" panose="020B0604020202020204" pitchFamily="34" charset="0"/>
                </a:rPr>
                <a:t>Δ</a:t>
              </a:r>
              <a:r>
                <a:rPr lang="en-US" altLang="zh-HK" sz="2400" dirty="0">
                  <a:latin typeface="Arial" panose="020B0604020202020204" pitchFamily="34" charset="0"/>
                  <a:cs typeface="Arial" panose="020B0604020202020204" pitchFamily="34" charset="0"/>
                </a:rPr>
                <a:t>Q</a:t>
              </a:r>
              <a:r>
                <a:rPr lang="en-US" altLang="zh-HK" sz="2400" baseline="-25000" dirty="0">
                  <a:latin typeface="Arial" panose="020B0604020202020204" pitchFamily="34" charset="0"/>
                  <a:cs typeface="Arial" panose="020B0604020202020204" pitchFamily="34" charset="0"/>
                </a:rPr>
                <a:t>S</a:t>
              </a:r>
              <a:r>
                <a:rPr lang="en-US" altLang="zh-HK" sz="2400" dirty="0">
                  <a:latin typeface="Arial" panose="020B0604020202020204" pitchFamily="34" charset="0"/>
                  <a:cs typeface="Arial" panose="020B0604020202020204" pitchFamily="34" charset="0"/>
                </a:rPr>
                <a:t>)</a:t>
              </a:r>
              <a:endParaRPr lang="zh-HK" altLang="en-US" sz="2400" dirty="0">
                <a:latin typeface="Arial" panose="020B0604020202020204" pitchFamily="34" charset="0"/>
                <a:cs typeface="Arial" panose="020B0604020202020204" pitchFamily="34" charset="0"/>
              </a:endParaRPr>
            </a:p>
          </p:txBody>
        </p:sp>
        <p:sp>
          <p:nvSpPr>
            <p:cNvPr id="35" name="文字方塊 34"/>
            <p:cNvSpPr txBox="1"/>
            <p:nvPr/>
          </p:nvSpPr>
          <p:spPr>
            <a:xfrm>
              <a:off x="2267744" y="4721525"/>
              <a:ext cx="4968552" cy="461665"/>
            </a:xfrm>
            <a:prstGeom prst="rect">
              <a:avLst/>
            </a:prstGeom>
            <a:noFill/>
          </p:spPr>
          <p:txBody>
            <a:bodyPr wrap="square" rtlCol="0">
              <a:spAutoFit/>
            </a:bodyPr>
            <a:lstStyle/>
            <a:p>
              <a:pPr algn="ctr"/>
              <a:r>
                <a:rPr lang="en-US" altLang="zh-HK" sz="2400" dirty="0">
                  <a:latin typeface="Arial" panose="020B0604020202020204" pitchFamily="34" charset="0"/>
                  <a:cs typeface="Arial" panose="020B0604020202020204" pitchFamily="34" charset="0"/>
                </a:rPr>
                <a:t>Percentage change in price (%</a:t>
              </a:r>
              <a:r>
                <a:rPr lang="el-GR" altLang="zh-HK" sz="2400" dirty="0">
                  <a:latin typeface="Arial" panose="020B0604020202020204" pitchFamily="34" charset="0"/>
                  <a:cs typeface="Arial" panose="020B0604020202020204" pitchFamily="34" charset="0"/>
                </a:rPr>
                <a:t>Δ</a:t>
              </a:r>
              <a:r>
                <a:rPr lang="en-US" altLang="zh-HK" sz="2400" dirty="0">
                  <a:latin typeface="Arial" panose="020B0604020202020204" pitchFamily="34" charset="0"/>
                  <a:cs typeface="Arial" panose="020B0604020202020204" pitchFamily="34" charset="0"/>
                </a:rPr>
                <a:t>P)</a:t>
              </a:r>
              <a:endParaRPr lang="zh-HK" altLang="en-US" sz="2400" dirty="0">
                <a:latin typeface="Arial" panose="020B0604020202020204" pitchFamily="34" charset="0"/>
                <a:cs typeface="Arial" panose="020B0604020202020204" pitchFamily="34" charset="0"/>
              </a:endParaRPr>
            </a:p>
          </p:txBody>
        </p:sp>
        <p:cxnSp>
          <p:nvCxnSpPr>
            <p:cNvPr id="36" name="直線接點 35"/>
            <p:cNvCxnSpPr/>
            <p:nvPr/>
          </p:nvCxnSpPr>
          <p:spPr>
            <a:xfrm>
              <a:off x="1475656" y="4649389"/>
              <a:ext cx="698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1775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91</a:t>
            </a:fld>
            <a:endParaRPr lang="zh-HK" altLang="en-US" dirty="0"/>
          </a:p>
        </p:txBody>
      </p:sp>
      <p:sp>
        <p:nvSpPr>
          <p:cNvPr id="3" name="內容版面配置區 2"/>
          <p:cNvSpPr>
            <a:spLocks noGrp="1"/>
          </p:cNvSpPr>
          <p:nvPr>
            <p:ph idx="1"/>
          </p:nvPr>
        </p:nvSpPr>
        <p:spPr>
          <a:xfrm>
            <a:off x="457200" y="1196752"/>
            <a:ext cx="5482951" cy="1200329"/>
          </a:xfrm>
        </p:spPr>
        <p:txBody>
          <a:bodyPr/>
          <a:lstStyle/>
          <a:p>
            <a:r>
              <a:rPr lang="en-US" altLang="zh-HK" dirty="0"/>
              <a:t>When the price of potato chips </a:t>
            </a:r>
            <a:r>
              <a:rPr lang="en-US" altLang="zh-HK" dirty="0">
                <a:sym typeface="Wingdings 3"/>
              </a:rPr>
              <a:t> </a:t>
            </a:r>
            <a:br>
              <a:rPr lang="en-US" altLang="zh-HK" dirty="0">
                <a:sym typeface="Wingdings 3"/>
              </a:rPr>
            </a:br>
            <a:r>
              <a:rPr lang="en-US" altLang="zh-HK" dirty="0"/>
              <a:t>from $4 to $5, the quantity supplied </a:t>
            </a:r>
            <a:r>
              <a:rPr lang="en-US" altLang="zh-HK" dirty="0">
                <a:sym typeface="Wingdings 3"/>
              </a:rPr>
              <a:t></a:t>
            </a:r>
            <a:r>
              <a:rPr lang="en-US" altLang="zh-HK" dirty="0"/>
              <a:t> from 100 to 120 units. </a:t>
            </a:r>
            <a:endParaRPr lang="zh-HK" altLang="en-US" dirty="0"/>
          </a:p>
        </p:txBody>
      </p:sp>
      <p:sp>
        <p:nvSpPr>
          <p:cNvPr id="4" name="標題 3"/>
          <p:cNvSpPr>
            <a:spLocks noGrp="1"/>
          </p:cNvSpPr>
          <p:nvPr>
            <p:ph type="title"/>
          </p:nvPr>
        </p:nvSpPr>
        <p:spPr/>
        <p:txBody>
          <a:bodyPr/>
          <a:lstStyle/>
          <a:p>
            <a:r>
              <a:rPr lang="en-US" altLang="zh-HK" dirty="0"/>
              <a:t>B.	Numerical example</a:t>
            </a:r>
            <a:endParaRPr lang="zh-HK" altLang="en-US" dirty="0"/>
          </a:p>
        </p:txBody>
      </p:sp>
      <p:graphicFrame>
        <p:nvGraphicFramePr>
          <p:cNvPr id="8" name="表格 7"/>
          <p:cNvGraphicFramePr>
            <a:graphicFrameLocks noGrp="1"/>
          </p:cNvGraphicFramePr>
          <p:nvPr>
            <p:extLst>
              <p:ext uri="{D42A27DB-BD31-4B8C-83A1-F6EECF244321}">
                <p14:modId xmlns:p14="http://schemas.microsoft.com/office/powerpoint/2010/main" val="627615386"/>
              </p:ext>
            </p:extLst>
          </p:nvPr>
        </p:nvGraphicFramePr>
        <p:xfrm>
          <a:off x="539552" y="2636911"/>
          <a:ext cx="5796000" cy="3312369"/>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0000"/>
                    </a:ext>
                  </a:extLst>
                </a:gridCol>
                <a:gridCol w="3996000">
                  <a:extLst>
                    <a:ext uri="{9D8B030D-6E8A-4147-A177-3AD203B41FA5}">
                      <a16:colId xmlns:a16="http://schemas.microsoft.com/office/drawing/2014/main" val="20001"/>
                    </a:ext>
                  </a:extLst>
                </a:gridCol>
              </a:tblGrid>
              <a:tr h="1104123">
                <a:tc>
                  <a:txBody>
                    <a:bodyPr/>
                    <a:lstStyle/>
                    <a:p>
                      <a:r>
                        <a:rPr lang="en-GB" altLang="zh-HK" sz="2400" b="1" i="0" u="none" strike="noStrike" kern="1200" baseline="0" dirty="0">
                          <a:solidFill>
                            <a:schemeClr val="tx1"/>
                          </a:solidFill>
                          <a:latin typeface="+mn-lt"/>
                          <a:ea typeface="+mn-ea"/>
                          <a:cs typeface="+mn-cs"/>
                        </a:rPr>
                        <a:t>Percentage</a:t>
                      </a:r>
                    </a:p>
                    <a:p>
                      <a:r>
                        <a:rPr lang="en-GB" altLang="zh-HK" sz="2400" b="1" i="0" u="none" strike="noStrike" kern="1200" baseline="0" dirty="0">
                          <a:solidFill>
                            <a:schemeClr val="tx1"/>
                          </a:solidFill>
                          <a:latin typeface="+mn-lt"/>
                          <a:ea typeface="+mn-ea"/>
                          <a:cs typeface="+mn-cs"/>
                        </a:rPr>
                        <a:t>change in Q</a:t>
                      </a:r>
                      <a:r>
                        <a:rPr lang="en-GB" altLang="zh-HK" sz="2400" b="1" i="0" u="none" strike="noStrike" kern="1200" baseline="-25000" dirty="0">
                          <a:solidFill>
                            <a:schemeClr val="tx1"/>
                          </a:solidFill>
                          <a:latin typeface="+mn-lt"/>
                          <a:ea typeface="+mn-ea"/>
                          <a:cs typeface="+mn-cs"/>
                        </a:rPr>
                        <a:t>S</a:t>
                      </a:r>
                      <a:endParaRPr lang="zh-HK" altLang="en-US" sz="2400" b="1" baseline="-25000"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US" altLang="zh-HK" sz="2400" dirty="0">
                        <a:solidFill>
                          <a:schemeClr val="tx1"/>
                        </a:solidFill>
                      </a:endParaRPr>
                    </a:p>
                    <a:p>
                      <a:pPr algn="ctr"/>
                      <a:r>
                        <a:rPr lang="en-US" altLang="zh-HK" sz="2400" baseline="0" dirty="0">
                          <a:solidFill>
                            <a:schemeClr val="tx1"/>
                          </a:solidFill>
                        </a:rPr>
                        <a:t> </a:t>
                      </a:r>
                      <a:endParaRPr lang="en-US" altLang="zh-HK" sz="240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0"/>
                  </a:ext>
                </a:extLst>
              </a:tr>
              <a:tr h="1104123">
                <a:tc>
                  <a:txBody>
                    <a:bodyPr/>
                    <a:lstStyle/>
                    <a:p>
                      <a:r>
                        <a:rPr lang="en-US" altLang="zh-HK" sz="2400" b="1" dirty="0">
                          <a:solidFill>
                            <a:schemeClr val="tx1"/>
                          </a:solidFill>
                          <a:latin typeface="+mn-lt"/>
                        </a:rPr>
                        <a:t>Percentage</a:t>
                      </a:r>
                    </a:p>
                    <a:p>
                      <a:r>
                        <a:rPr lang="en-US" altLang="zh-HK" sz="2400" b="1" dirty="0">
                          <a:solidFill>
                            <a:schemeClr val="tx1"/>
                          </a:solidFill>
                          <a:latin typeface="+mn-lt"/>
                        </a:rPr>
                        <a:t>change in P</a:t>
                      </a:r>
                      <a:endParaRPr lang="zh-HK" altLang="en-US" sz="2400" b="1"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HK" sz="2400" b="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1"/>
                  </a:ext>
                </a:extLst>
              </a:tr>
              <a:tr h="1104123">
                <a:tc>
                  <a:txBody>
                    <a:bodyPr/>
                    <a:lstStyle/>
                    <a:p>
                      <a:r>
                        <a:rPr lang="en-GB" altLang="zh-HK" sz="2400" b="1" dirty="0">
                          <a:latin typeface="+mn-lt"/>
                          <a:cs typeface="Arial" panose="020B0604020202020204" pitchFamily="34" charset="0"/>
                        </a:rPr>
                        <a:t>E</a:t>
                      </a:r>
                      <a:r>
                        <a:rPr lang="en-GB" altLang="zh-HK" sz="2400" b="1" baseline="-25000" dirty="0">
                          <a:latin typeface="+mn-lt"/>
                          <a:cs typeface="Arial" panose="020B0604020202020204" pitchFamily="34" charset="0"/>
                        </a:rPr>
                        <a:t>S</a:t>
                      </a:r>
                      <a:endParaRPr lang="zh-HK" altLang="en-US" sz="2400" b="1"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HK" sz="2400" b="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zh-HK" altLang="en-US" sz="2400" b="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2"/>
                  </a:ext>
                </a:extLst>
              </a:tr>
            </a:tbl>
          </a:graphicData>
        </a:graphic>
      </p:graphicFrame>
      <p:grpSp>
        <p:nvGrpSpPr>
          <p:cNvPr id="67" name="群組 66"/>
          <p:cNvGrpSpPr/>
          <p:nvPr/>
        </p:nvGrpSpPr>
        <p:grpSpPr>
          <a:xfrm>
            <a:off x="2356864" y="2782135"/>
            <a:ext cx="4104192" cy="892869"/>
            <a:chOff x="1151761" y="3688258"/>
            <a:chExt cx="4104192" cy="892869"/>
          </a:xfrm>
        </p:grpSpPr>
        <p:sp>
          <p:nvSpPr>
            <p:cNvPr id="68" name="內容版面配置區 2"/>
            <p:cNvSpPr txBox="1">
              <a:spLocks/>
            </p:cNvSpPr>
            <p:nvPr/>
          </p:nvSpPr>
          <p:spPr bwMode="auto">
            <a:xfrm>
              <a:off x="2879953" y="3832274"/>
              <a:ext cx="2376000"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sym typeface="Wingdings 2"/>
                </a:rPr>
                <a:t>× 100% = 18.2% </a:t>
              </a:r>
              <a:endParaRPr lang="en-US" altLang="zh-HK" kern="0" dirty="0">
                <a:cs typeface="Arial" panose="020B0604020202020204" pitchFamily="34" charset="0"/>
              </a:endParaRPr>
            </a:p>
          </p:txBody>
        </p:sp>
        <p:sp>
          <p:nvSpPr>
            <p:cNvPr id="69" name="內容版面配置區 2"/>
            <p:cNvSpPr txBox="1">
              <a:spLocks/>
            </p:cNvSpPr>
            <p:nvPr/>
          </p:nvSpPr>
          <p:spPr bwMode="auto">
            <a:xfrm>
              <a:off x="1295777" y="3688258"/>
              <a:ext cx="1618555"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120 ‒ 100</a:t>
              </a:r>
              <a:r>
                <a:rPr lang="en-US" altLang="zh-HK" baseline="-25000" dirty="0">
                  <a:cs typeface="Arial" panose="020B0604020202020204" pitchFamily="34" charset="0"/>
                </a:rPr>
                <a:t> </a:t>
              </a:r>
              <a:endParaRPr lang="en-US" altLang="zh-HK" kern="0" dirty="0">
                <a:cs typeface="Arial" panose="020B0604020202020204" pitchFamily="34" charset="0"/>
              </a:endParaRPr>
            </a:p>
          </p:txBody>
        </p:sp>
        <p:sp>
          <p:nvSpPr>
            <p:cNvPr id="70" name="內容版面配置區 2"/>
            <p:cNvSpPr txBox="1">
              <a:spLocks/>
            </p:cNvSpPr>
            <p:nvPr/>
          </p:nvSpPr>
          <p:spPr bwMode="auto">
            <a:xfrm>
              <a:off x="1151761" y="4063602"/>
              <a:ext cx="1872207"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(120</a:t>
              </a:r>
              <a:r>
                <a:rPr lang="en-US" altLang="zh-HK" baseline="-25000" dirty="0">
                  <a:cs typeface="Arial" panose="020B0604020202020204" pitchFamily="34" charset="0"/>
                </a:rPr>
                <a:t> </a:t>
              </a:r>
              <a:r>
                <a:rPr lang="en-US" altLang="zh-HK" dirty="0">
                  <a:cs typeface="Arial" panose="020B0604020202020204" pitchFamily="34" charset="0"/>
                </a:rPr>
                <a:t>+ 100)/2</a:t>
              </a:r>
              <a:r>
                <a:rPr lang="en-US" altLang="zh-HK" baseline="-25000" dirty="0">
                  <a:cs typeface="Arial" panose="020B0604020202020204" pitchFamily="34" charset="0"/>
                </a:rPr>
                <a:t> </a:t>
              </a:r>
              <a:endParaRPr lang="en-US" altLang="zh-HK" kern="0" dirty="0">
                <a:cs typeface="Arial" panose="020B0604020202020204" pitchFamily="34" charset="0"/>
              </a:endParaRPr>
            </a:p>
          </p:txBody>
        </p:sp>
        <p:cxnSp>
          <p:nvCxnSpPr>
            <p:cNvPr id="71" name="直線接點 70"/>
            <p:cNvCxnSpPr/>
            <p:nvPr/>
          </p:nvCxnSpPr>
          <p:spPr bwMode="auto">
            <a:xfrm>
              <a:off x="1223969" y="4077071"/>
              <a:ext cx="1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群組 71"/>
          <p:cNvGrpSpPr/>
          <p:nvPr/>
        </p:nvGrpSpPr>
        <p:grpSpPr>
          <a:xfrm>
            <a:off x="2356864" y="3862254"/>
            <a:ext cx="3676195" cy="921643"/>
            <a:chOff x="1439793" y="3659484"/>
            <a:chExt cx="3676195" cy="921643"/>
          </a:xfrm>
        </p:grpSpPr>
        <p:sp>
          <p:nvSpPr>
            <p:cNvPr id="73" name="內容版面配置區 2"/>
            <p:cNvSpPr txBox="1">
              <a:spLocks/>
            </p:cNvSpPr>
            <p:nvPr/>
          </p:nvSpPr>
          <p:spPr bwMode="auto">
            <a:xfrm>
              <a:off x="2811988" y="3833663"/>
              <a:ext cx="2304000"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sym typeface="Wingdings 2"/>
                </a:rPr>
                <a:t>× 100% = 22.2%</a:t>
              </a:r>
              <a:endParaRPr lang="en-US" altLang="zh-HK" kern="0" dirty="0">
                <a:cs typeface="Arial" panose="020B0604020202020204" pitchFamily="34" charset="0"/>
              </a:endParaRPr>
            </a:p>
          </p:txBody>
        </p:sp>
        <p:sp>
          <p:nvSpPr>
            <p:cNvPr id="74" name="內容版面配置區 2"/>
            <p:cNvSpPr txBox="1">
              <a:spLocks/>
            </p:cNvSpPr>
            <p:nvPr/>
          </p:nvSpPr>
          <p:spPr bwMode="auto">
            <a:xfrm>
              <a:off x="1655817" y="3659484"/>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$5 ‒ $4</a:t>
              </a:r>
              <a:r>
                <a:rPr lang="en-US" altLang="zh-HK" baseline="-25000" dirty="0">
                  <a:cs typeface="Arial" panose="020B0604020202020204" pitchFamily="34" charset="0"/>
                </a:rPr>
                <a:t> </a:t>
              </a:r>
              <a:endParaRPr lang="en-US" altLang="zh-HK" kern="0" dirty="0">
                <a:cs typeface="Arial" panose="020B0604020202020204" pitchFamily="34" charset="0"/>
              </a:endParaRPr>
            </a:p>
          </p:txBody>
        </p:sp>
        <p:sp>
          <p:nvSpPr>
            <p:cNvPr id="75" name="內容版面配置區 2"/>
            <p:cNvSpPr txBox="1">
              <a:spLocks/>
            </p:cNvSpPr>
            <p:nvPr/>
          </p:nvSpPr>
          <p:spPr bwMode="auto">
            <a:xfrm>
              <a:off x="1439793"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($5</a:t>
              </a:r>
              <a:r>
                <a:rPr lang="en-US" altLang="zh-HK" baseline="-25000" dirty="0">
                  <a:cs typeface="Arial" panose="020B0604020202020204" pitchFamily="34" charset="0"/>
                </a:rPr>
                <a:t> </a:t>
              </a:r>
              <a:r>
                <a:rPr lang="en-US" altLang="zh-HK" dirty="0">
                  <a:cs typeface="Arial" panose="020B0604020202020204" pitchFamily="34" charset="0"/>
                </a:rPr>
                <a:t>+ $4)/2</a:t>
              </a:r>
              <a:r>
                <a:rPr lang="en-US" altLang="zh-HK" baseline="-25000" dirty="0">
                  <a:cs typeface="Arial" panose="020B0604020202020204" pitchFamily="34" charset="0"/>
                </a:rPr>
                <a:t> </a:t>
              </a:r>
              <a:endParaRPr lang="en-US" altLang="zh-HK" kern="0" dirty="0">
                <a:cs typeface="Arial" panose="020B0604020202020204" pitchFamily="34" charset="0"/>
              </a:endParaRPr>
            </a:p>
          </p:txBody>
        </p:sp>
        <p:cxnSp>
          <p:nvCxnSpPr>
            <p:cNvPr id="76" name="直線接點 75"/>
            <p:cNvCxnSpPr/>
            <p:nvPr/>
          </p:nvCxnSpPr>
          <p:spPr bwMode="auto">
            <a:xfrm>
              <a:off x="1547663" y="4077071"/>
              <a:ext cx="136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群組 76"/>
          <p:cNvGrpSpPr/>
          <p:nvPr/>
        </p:nvGrpSpPr>
        <p:grpSpPr>
          <a:xfrm>
            <a:off x="2252754" y="4971148"/>
            <a:ext cx="2556096" cy="892869"/>
            <a:chOff x="1367785" y="3688258"/>
            <a:chExt cx="2556096" cy="892869"/>
          </a:xfrm>
        </p:grpSpPr>
        <p:sp>
          <p:nvSpPr>
            <p:cNvPr id="78" name="內容版面配置區 2"/>
            <p:cNvSpPr txBox="1">
              <a:spLocks/>
            </p:cNvSpPr>
            <p:nvPr/>
          </p:nvSpPr>
          <p:spPr bwMode="auto">
            <a:xfrm>
              <a:off x="2231881" y="3832274"/>
              <a:ext cx="1692000"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sym typeface="Wingdings 2"/>
                </a:rPr>
                <a:t>= 0.8</a:t>
              </a:r>
              <a:endParaRPr lang="en-US" altLang="zh-HK" kern="0" dirty="0">
                <a:cs typeface="Arial" panose="020B0604020202020204" pitchFamily="34" charset="0"/>
              </a:endParaRPr>
            </a:p>
          </p:txBody>
        </p:sp>
        <p:sp>
          <p:nvSpPr>
            <p:cNvPr id="79" name="內容版面配置區 2"/>
            <p:cNvSpPr txBox="1">
              <a:spLocks/>
            </p:cNvSpPr>
            <p:nvPr/>
          </p:nvSpPr>
          <p:spPr bwMode="auto">
            <a:xfrm>
              <a:off x="1583809" y="3688258"/>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18.2%</a:t>
              </a:r>
              <a:endParaRPr lang="en-US" altLang="zh-HK" kern="0" dirty="0">
                <a:cs typeface="Arial" panose="020B0604020202020204" pitchFamily="34" charset="0"/>
              </a:endParaRPr>
            </a:p>
          </p:txBody>
        </p:sp>
        <p:sp>
          <p:nvSpPr>
            <p:cNvPr id="80" name="內容版面配置區 2"/>
            <p:cNvSpPr txBox="1">
              <a:spLocks/>
            </p:cNvSpPr>
            <p:nvPr/>
          </p:nvSpPr>
          <p:spPr bwMode="auto">
            <a:xfrm>
              <a:off x="1367785"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sym typeface="Wingdings 2"/>
                </a:rPr>
                <a:t>22.2%</a:t>
              </a:r>
              <a:endParaRPr lang="en-US" altLang="zh-HK" kern="0" dirty="0">
                <a:cs typeface="Arial" panose="020B0604020202020204" pitchFamily="34" charset="0"/>
              </a:endParaRPr>
            </a:p>
          </p:txBody>
        </p:sp>
        <p:cxnSp>
          <p:nvCxnSpPr>
            <p:cNvPr id="81" name="直線接點 80"/>
            <p:cNvCxnSpPr/>
            <p:nvPr/>
          </p:nvCxnSpPr>
          <p:spPr bwMode="auto">
            <a:xfrm>
              <a:off x="1619929" y="4077071"/>
              <a:ext cx="10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群組 81"/>
          <p:cNvGrpSpPr>
            <a:grpSpLocks noChangeAspect="1"/>
          </p:cNvGrpSpPr>
          <p:nvPr/>
        </p:nvGrpSpPr>
        <p:grpSpPr>
          <a:xfrm>
            <a:off x="6255222" y="1196750"/>
            <a:ext cx="2709336" cy="2734747"/>
            <a:chOff x="2587761" y="2424356"/>
            <a:chExt cx="3610759" cy="3644625"/>
          </a:xfrm>
        </p:grpSpPr>
        <p:grpSp>
          <p:nvGrpSpPr>
            <p:cNvPr id="83" name="群組 6"/>
            <p:cNvGrpSpPr>
              <a:grpSpLocks/>
            </p:cNvGrpSpPr>
            <p:nvPr/>
          </p:nvGrpSpPr>
          <p:grpSpPr bwMode="auto">
            <a:xfrm>
              <a:off x="2587761" y="2424356"/>
              <a:ext cx="3610759" cy="3644625"/>
              <a:chOff x="4621348" y="2080663"/>
              <a:chExt cx="3610759" cy="3644625"/>
            </a:xfrm>
          </p:grpSpPr>
          <p:cxnSp>
            <p:nvCxnSpPr>
              <p:cNvPr id="88" name="直線接點 87"/>
              <p:cNvCxnSpPr/>
              <p:nvPr/>
            </p:nvCxnSpPr>
            <p:spPr bwMode="auto">
              <a:xfrm flipV="1">
                <a:off x="5330599" y="2900364"/>
                <a:ext cx="2127477" cy="1351620"/>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89" name="群組 68"/>
              <p:cNvGrpSpPr>
                <a:grpSpLocks/>
              </p:cNvGrpSpPr>
              <p:nvPr/>
            </p:nvGrpSpPr>
            <p:grpSpPr bwMode="auto">
              <a:xfrm>
                <a:off x="4621348" y="2080663"/>
                <a:ext cx="3610759" cy="3644625"/>
                <a:chOff x="797047" y="1848184"/>
                <a:chExt cx="3610772" cy="3643341"/>
              </a:xfrm>
            </p:grpSpPr>
            <p:grpSp>
              <p:nvGrpSpPr>
                <p:cNvPr id="90" name="群組 1"/>
                <p:cNvGrpSpPr>
                  <a:grpSpLocks/>
                </p:cNvGrpSpPr>
                <p:nvPr/>
              </p:nvGrpSpPr>
              <p:grpSpPr bwMode="auto">
                <a:xfrm>
                  <a:off x="797047" y="1848184"/>
                  <a:ext cx="3610772" cy="3643341"/>
                  <a:chOff x="2717907" y="2823776"/>
                  <a:chExt cx="3610110" cy="3642465"/>
                </a:xfrm>
              </p:grpSpPr>
              <p:cxnSp>
                <p:nvCxnSpPr>
                  <p:cNvPr id="115" name="直線接點 114"/>
                  <p:cNvCxnSpPr/>
                  <p:nvPr/>
                </p:nvCxnSpPr>
                <p:spPr bwMode="auto">
                  <a:xfrm>
                    <a:off x="3124097" y="3243171"/>
                    <a:ext cx="0" cy="219469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bwMode="auto">
                  <a:xfrm flipH="1">
                    <a:off x="3124097" y="5440563"/>
                    <a:ext cx="28301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文字方塊 116"/>
                  <p:cNvSpPr txBox="1"/>
                  <p:nvPr/>
                </p:nvSpPr>
                <p:spPr bwMode="auto">
                  <a:xfrm>
                    <a:off x="2796512" y="5237457"/>
                    <a:ext cx="526955" cy="371255"/>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118" name="文字方塊 117"/>
                  <p:cNvSpPr txBox="1"/>
                  <p:nvPr/>
                </p:nvSpPr>
                <p:spPr bwMode="auto">
                  <a:xfrm>
                    <a:off x="5875661" y="5186764"/>
                    <a:ext cx="452356" cy="371255"/>
                  </a:xfrm>
                  <a:prstGeom prst="rect">
                    <a:avLst/>
                  </a:prstGeom>
                  <a:noFill/>
                </p:spPr>
                <p:txBody>
                  <a:bodyPr>
                    <a:spAutoFit/>
                  </a:bodyPr>
                  <a:lstStyle/>
                  <a:p>
                    <a:pPr>
                      <a:defRPr/>
                    </a:pPr>
                    <a:r>
                      <a:rPr lang="en-US" altLang="zh-HK" sz="1800" dirty="0">
                        <a:latin typeface="+mj-lt"/>
                      </a:rPr>
                      <a:t>Q</a:t>
                    </a:r>
                    <a:endParaRPr lang="zh-HK" altLang="en-US" sz="1800" dirty="0">
                      <a:latin typeface="+mj-lt"/>
                    </a:endParaRPr>
                  </a:p>
                </p:txBody>
              </p:sp>
              <p:sp>
                <p:nvSpPr>
                  <p:cNvPr id="119" name="文字方塊 118"/>
                  <p:cNvSpPr txBox="1"/>
                  <p:nvPr/>
                </p:nvSpPr>
                <p:spPr bwMode="auto">
                  <a:xfrm>
                    <a:off x="2929513" y="2823776"/>
                    <a:ext cx="408164" cy="368081"/>
                  </a:xfrm>
                  <a:prstGeom prst="rect">
                    <a:avLst/>
                  </a:prstGeom>
                  <a:noFill/>
                </p:spPr>
                <p:txBody>
                  <a:bodyPr wrap="square">
                    <a:spAutoFit/>
                  </a:bodyPr>
                  <a:lstStyle/>
                  <a:p>
                    <a:pPr>
                      <a:defRPr/>
                    </a:pPr>
                    <a:r>
                      <a:rPr lang="en-US" altLang="zh-HK" sz="1800" dirty="0">
                        <a:latin typeface="+mj-lt"/>
                      </a:rPr>
                      <a:t>P </a:t>
                    </a:r>
                    <a:endParaRPr lang="zh-HK" altLang="en-US" sz="1800" dirty="0">
                      <a:latin typeface="+mj-lt"/>
                    </a:endParaRPr>
                  </a:p>
                </p:txBody>
              </p:sp>
              <p:sp>
                <p:nvSpPr>
                  <p:cNvPr id="120" name="文字方塊 119"/>
                  <p:cNvSpPr txBox="1"/>
                  <p:nvPr/>
                </p:nvSpPr>
                <p:spPr bwMode="auto">
                  <a:xfrm>
                    <a:off x="2717908" y="4102665"/>
                    <a:ext cx="390455" cy="369668"/>
                  </a:xfrm>
                  <a:prstGeom prst="rect">
                    <a:avLst/>
                  </a:prstGeom>
                  <a:noFill/>
                </p:spPr>
                <p:txBody>
                  <a:bodyPr>
                    <a:spAutoFit/>
                  </a:bodyPr>
                  <a:lstStyle/>
                  <a:p>
                    <a:pPr>
                      <a:defRPr/>
                    </a:pPr>
                    <a:r>
                      <a:rPr lang="en-US" altLang="zh-HK" sz="1800" dirty="0">
                        <a:latin typeface="+mj-lt"/>
                      </a:rPr>
                      <a:t>4</a:t>
                    </a:r>
                    <a:endParaRPr lang="zh-HK" altLang="en-US" sz="1800" dirty="0">
                      <a:latin typeface="+mj-lt"/>
                    </a:endParaRPr>
                  </a:p>
                </p:txBody>
              </p:sp>
              <p:sp>
                <p:nvSpPr>
                  <p:cNvPr id="121" name="文字方塊 120"/>
                  <p:cNvSpPr txBox="1"/>
                  <p:nvPr/>
                </p:nvSpPr>
                <p:spPr bwMode="auto">
                  <a:xfrm>
                    <a:off x="2717907" y="3620351"/>
                    <a:ext cx="390455" cy="368082"/>
                  </a:xfrm>
                  <a:prstGeom prst="rect">
                    <a:avLst/>
                  </a:prstGeom>
                  <a:noFill/>
                </p:spPr>
                <p:txBody>
                  <a:bodyPr>
                    <a:spAutoFit/>
                  </a:bodyPr>
                  <a:lstStyle/>
                  <a:p>
                    <a:pPr>
                      <a:defRPr/>
                    </a:pPr>
                    <a:r>
                      <a:rPr lang="en-US" altLang="zh-HK" sz="1800" dirty="0">
                        <a:latin typeface="+mj-lt"/>
                      </a:rPr>
                      <a:t>5</a:t>
                    </a:r>
                    <a:endParaRPr lang="zh-HK" altLang="en-US" sz="1800" dirty="0">
                      <a:latin typeface="+mj-lt"/>
                    </a:endParaRPr>
                  </a:p>
                </p:txBody>
              </p:sp>
              <p:sp>
                <p:nvSpPr>
                  <p:cNvPr id="122" name="文字方塊 121"/>
                  <p:cNvSpPr txBox="1"/>
                  <p:nvPr/>
                </p:nvSpPr>
                <p:spPr bwMode="auto">
                  <a:xfrm>
                    <a:off x="4087388" y="5483032"/>
                    <a:ext cx="767503" cy="369114"/>
                  </a:xfrm>
                  <a:prstGeom prst="rect">
                    <a:avLst/>
                  </a:prstGeom>
                  <a:noFill/>
                </p:spPr>
                <p:txBody>
                  <a:bodyPr wrap="square">
                    <a:spAutoFit/>
                  </a:bodyPr>
                  <a:lstStyle/>
                  <a:p>
                    <a:pPr>
                      <a:defRPr/>
                    </a:pPr>
                    <a:r>
                      <a:rPr lang="en-US" altLang="zh-HK" sz="1800" dirty="0">
                        <a:latin typeface="+mj-lt"/>
                      </a:rPr>
                      <a:t>100</a:t>
                    </a:r>
                    <a:endParaRPr lang="zh-HK" altLang="en-US" sz="1800" baseline="-25000" dirty="0">
                      <a:latin typeface="+mj-lt"/>
                    </a:endParaRPr>
                  </a:p>
                </p:txBody>
              </p:sp>
              <p:sp>
                <p:nvSpPr>
                  <p:cNvPr id="123" name="文字方塊 122"/>
                  <p:cNvSpPr txBox="1"/>
                  <p:nvPr/>
                </p:nvSpPr>
                <p:spPr bwMode="auto">
                  <a:xfrm>
                    <a:off x="4924243" y="5483032"/>
                    <a:ext cx="767503" cy="369112"/>
                  </a:xfrm>
                  <a:prstGeom prst="rect">
                    <a:avLst/>
                  </a:prstGeom>
                  <a:noFill/>
                </p:spPr>
                <p:txBody>
                  <a:bodyPr wrap="square">
                    <a:spAutoFit/>
                  </a:bodyPr>
                  <a:lstStyle/>
                  <a:p>
                    <a:pPr>
                      <a:defRPr/>
                    </a:pPr>
                    <a:r>
                      <a:rPr lang="en-US" altLang="zh-HK" sz="1800" dirty="0">
                        <a:latin typeface="+mj-lt"/>
                      </a:rPr>
                      <a:t>120</a:t>
                    </a:r>
                    <a:endParaRPr lang="zh-HK" altLang="en-US" sz="1800" baseline="-25000" dirty="0">
                      <a:latin typeface="+mj-lt"/>
                    </a:endParaRPr>
                  </a:p>
                </p:txBody>
              </p:sp>
              <p:sp>
                <p:nvSpPr>
                  <p:cNvPr id="124" name="文字方塊 123"/>
                  <p:cNvSpPr txBox="1"/>
                  <p:nvPr/>
                </p:nvSpPr>
                <p:spPr bwMode="auto">
                  <a:xfrm>
                    <a:off x="5516030" y="3350266"/>
                    <a:ext cx="452356" cy="369668"/>
                  </a:xfrm>
                  <a:prstGeom prst="rect">
                    <a:avLst/>
                  </a:prstGeom>
                  <a:noFill/>
                </p:spPr>
                <p:txBody>
                  <a:bodyPr>
                    <a:spAutoFit/>
                  </a:bodyPr>
                  <a:lstStyle/>
                  <a:p>
                    <a:pPr>
                      <a:defRPr/>
                    </a:pPr>
                    <a:r>
                      <a:rPr lang="en-US" altLang="zh-HK" sz="1800" dirty="0">
                        <a:latin typeface="+mj-lt"/>
                      </a:rPr>
                      <a:t>S</a:t>
                    </a:r>
                    <a:endParaRPr lang="zh-HK" altLang="en-US" sz="1800" dirty="0">
                      <a:latin typeface="+mj-lt"/>
                    </a:endParaRPr>
                  </a:p>
                </p:txBody>
              </p:sp>
              <p:sp>
                <p:nvSpPr>
                  <p:cNvPr id="125" name="文字方塊 124"/>
                  <p:cNvSpPr txBox="1"/>
                  <p:nvPr/>
                </p:nvSpPr>
                <p:spPr bwMode="auto">
                  <a:xfrm>
                    <a:off x="2964975" y="5974320"/>
                    <a:ext cx="3335842" cy="491921"/>
                  </a:xfrm>
                  <a:prstGeom prst="rect">
                    <a:avLst/>
                  </a:prstGeom>
                  <a:noFill/>
                </p:spPr>
                <p:txBody>
                  <a:bodyPr wrap="square">
                    <a:spAutoFit/>
                  </a:bodyPr>
                  <a:lstStyle/>
                  <a:p>
                    <a:pPr>
                      <a:defRPr/>
                    </a:pPr>
                    <a:r>
                      <a:rPr lang="en-US" altLang="zh-HK" sz="1800" b="1" dirty="0">
                        <a:latin typeface="+mj-lt"/>
                      </a:rPr>
                      <a:t>Supply of potato chips</a:t>
                    </a:r>
                    <a:endParaRPr lang="zh-HK" altLang="en-US" sz="1800" b="1" dirty="0">
                      <a:latin typeface="+mj-lt"/>
                    </a:endParaRPr>
                  </a:p>
                </p:txBody>
              </p:sp>
            </p:grpSp>
            <p:cxnSp>
              <p:nvCxnSpPr>
                <p:cNvPr id="91" name="直線接點 90"/>
                <p:cNvCxnSpPr/>
                <p:nvPr/>
              </p:nvCxnSpPr>
              <p:spPr>
                <a:xfrm>
                  <a:off x="1203314" y="2894529"/>
                  <a:ext cx="2087569" cy="63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a:off x="3309933" y="2913573"/>
                  <a:ext cx="0" cy="154726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a:xfrm flipV="1">
                  <a:off x="1230301" y="3359503"/>
                  <a:ext cx="130334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a:xfrm>
                  <a:off x="2559044" y="3370612"/>
                  <a:ext cx="0" cy="10569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p:nvPr/>
              </p:nvCxnSpPr>
              <p:spPr>
                <a:xfrm flipV="1">
                  <a:off x="2746281" y="4720854"/>
                  <a:ext cx="335844" cy="3173"/>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p:nvPr/>
              </p:nvCxnSpPr>
              <p:spPr>
                <a:xfrm flipV="1">
                  <a:off x="827498" y="2963494"/>
                  <a:ext cx="0" cy="33572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3" name="橢圓 112"/>
                <p:cNvSpPr/>
                <p:nvPr/>
              </p:nvSpPr>
              <p:spPr bwMode="auto">
                <a:xfrm>
                  <a:off x="3226979" y="2809213"/>
                  <a:ext cx="143933" cy="143882"/>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14" name="橢圓 113"/>
                <p:cNvSpPr/>
                <p:nvPr/>
              </p:nvSpPr>
              <p:spPr bwMode="auto">
                <a:xfrm>
                  <a:off x="2482439" y="3286880"/>
                  <a:ext cx="143933" cy="143882"/>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84" name="橢圓 83"/>
            <p:cNvSpPr/>
            <p:nvPr/>
          </p:nvSpPr>
          <p:spPr bwMode="auto">
            <a:xfrm>
              <a:off x="4283966" y="4980410"/>
              <a:ext cx="143933" cy="143933"/>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5" name="橢圓 84"/>
            <p:cNvSpPr/>
            <p:nvPr/>
          </p:nvSpPr>
          <p:spPr bwMode="auto">
            <a:xfrm>
              <a:off x="5018668" y="4980410"/>
              <a:ext cx="143933" cy="143933"/>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6" name="橢圓 85"/>
            <p:cNvSpPr/>
            <p:nvPr/>
          </p:nvSpPr>
          <p:spPr bwMode="auto">
            <a:xfrm>
              <a:off x="2930437" y="3402793"/>
              <a:ext cx="143933" cy="143933"/>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7" name="橢圓 86"/>
            <p:cNvSpPr/>
            <p:nvPr/>
          </p:nvSpPr>
          <p:spPr bwMode="auto">
            <a:xfrm>
              <a:off x="2930438" y="3834842"/>
              <a:ext cx="143933" cy="143933"/>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3739976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5.6	Types of price elasticity of supply</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92</a:t>
            </a:fld>
            <a:endParaRPr lang="zh-HK" altLang="en-US" dirty="0"/>
          </a:p>
        </p:txBody>
      </p:sp>
      <p:sp>
        <p:nvSpPr>
          <p:cNvPr id="4" name="內容版面配置區 3"/>
          <p:cNvSpPr>
            <a:spLocks noGrp="1"/>
          </p:cNvSpPr>
          <p:nvPr>
            <p:ph idx="1"/>
          </p:nvPr>
        </p:nvSpPr>
        <p:spPr>
          <a:xfrm>
            <a:off x="395536" y="2348880"/>
            <a:ext cx="6768752" cy="1029476"/>
          </a:xfrm>
        </p:spPr>
        <p:txBody>
          <a:bodyPr/>
          <a:lstStyle/>
          <a:p>
            <a:r>
              <a:rPr lang="en-US" altLang="zh-HK" dirty="0"/>
              <a:t>The numerical value of E</a:t>
            </a:r>
            <a:r>
              <a:rPr lang="en-US" altLang="zh-HK" baseline="-25000" dirty="0"/>
              <a:t>S</a:t>
            </a:r>
            <a:r>
              <a:rPr lang="en-US" altLang="zh-HK" dirty="0"/>
              <a:t> ranges from </a:t>
            </a:r>
            <a:br>
              <a:rPr lang="en-US" altLang="zh-HK" dirty="0"/>
            </a:br>
            <a:r>
              <a:rPr lang="en-US" altLang="zh-HK" dirty="0"/>
              <a:t>0 to infinity (i.e., 0 </a:t>
            </a:r>
            <a:r>
              <a:rPr lang="en-US" altLang="zh-HK" b="1" dirty="0">
                <a:sym typeface="Symbol"/>
              </a:rPr>
              <a:t></a:t>
            </a:r>
            <a:r>
              <a:rPr lang="en-US" altLang="zh-HK" dirty="0"/>
              <a:t> E</a:t>
            </a:r>
            <a:r>
              <a:rPr lang="en-US" altLang="zh-HK" baseline="-25000" dirty="0"/>
              <a:t>S</a:t>
            </a:r>
            <a:r>
              <a:rPr lang="en-US" altLang="zh-HK" dirty="0"/>
              <a:t> </a:t>
            </a:r>
            <a:r>
              <a:rPr lang="en-US" altLang="zh-HK" b="1" dirty="0">
                <a:sym typeface="Symbol"/>
              </a:rPr>
              <a:t> </a:t>
            </a:r>
            <a:r>
              <a:rPr lang="en-US" altLang="zh-HK" dirty="0">
                <a:latin typeface="Verdana" panose="020B0604030504040204" pitchFamily="34" charset="0"/>
                <a:ea typeface="Verdana" panose="020B0604030504040204" pitchFamily="34" charset="0"/>
              </a:rPr>
              <a:t>∞</a:t>
            </a:r>
            <a:r>
              <a:rPr lang="en-US" altLang="zh-HK" dirty="0"/>
              <a:t>).</a:t>
            </a:r>
          </a:p>
        </p:txBody>
      </p:sp>
    </p:spTree>
    <p:extLst>
      <p:ext uri="{BB962C8B-B14F-4D97-AF65-F5344CB8AC3E}">
        <p14:creationId xmlns:p14="http://schemas.microsoft.com/office/powerpoint/2010/main" val="3861408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93</a:t>
            </a:fld>
            <a:endParaRPr lang="zh-HK" altLang="en-US" dirty="0"/>
          </a:p>
        </p:txBody>
      </p:sp>
      <p:sp>
        <p:nvSpPr>
          <p:cNvPr id="3" name="內容版面配置區 2"/>
          <p:cNvSpPr>
            <a:spLocks noGrp="1"/>
          </p:cNvSpPr>
          <p:nvPr>
            <p:ph idx="1"/>
          </p:nvPr>
        </p:nvSpPr>
        <p:spPr>
          <a:xfrm>
            <a:off x="457200" y="1196752"/>
            <a:ext cx="8229600" cy="2166747"/>
          </a:xfrm>
        </p:spPr>
        <p:txBody>
          <a:bodyPr/>
          <a:lstStyle/>
          <a:p>
            <a:r>
              <a:rPr lang="en-US" altLang="zh-HK" dirty="0"/>
              <a:t>Supply is perfectly inelastic if the quantity supplied </a:t>
            </a:r>
            <a:r>
              <a:rPr lang="en-US" altLang="zh-HK" b="1" dirty="0">
                <a:solidFill>
                  <a:schemeClr val="accent6">
                    <a:lumMod val="75000"/>
                  </a:schemeClr>
                </a:solidFill>
              </a:rPr>
              <a:t>remains unchanged </a:t>
            </a:r>
            <a:r>
              <a:rPr lang="en-US" altLang="zh-HK" dirty="0"/>
              <a:t>(i.e., %</a:t>
            </a:r>
            <a:r>
              <a:rPr lang="el-GR" altLang="zh-HK" dirty="0"/>
              <a:t>Δ</a:t>
            </a:r>
            <a:r>
              <a:rPr lang="en-US" altLang="zh-HK" dirty="0"/>
              <a:t>Q</a:t>
            </a:r>
            <a:r>
              <a:rPr lang="en-US" altLang="zh-HK" baseline="-25000" dirty="0"/>
              <a:t>S</a:t>
            </a:r>
            <a:r>
              <a:rPr lang="en-US" altLang="zh-HK" dirty="0"/>
              <a:t> = 0) when there is a change in price. </a:t>
            </a:r>
          </a:p>
          <a:p>
            <a:pPr>
              <a:tabLst>
                <a:tab pos="355600" algn="l"/>
              </a:tabLst>
            </a:pPr>
            <a:r>
              <a:rPr lang="en-US" altLang="zh-HK" dirty="0">
                <a:sym typeface="Wingdings" panose="05000000000000000000" pitchFamily="2" charset="2"/>
              </a:rPr>
              <a:t>	</a:t>
            </a:r>
            <a:r>
              <a:rPr lang="en-US" altLang="zh-HK" dirty="0"/>
              <a:t>E</a:t>
            </a:r>
            <a:r>
              <a:rPr lang="en-US" altLang="zh-HK" baseline="-25000" dirty="0"/>
              <a:t>S</a:t>
            </a:r>
            <a:r>
              <a:rPr lang="en-US" altLang="zh-HK" dirty="0"/>
              <a:t> = 0</a:t>
            </a:r>
          </a:p>
          <a:p>
            <a:pPr>
              <a:spcBef>
                <a:spcPts val="576"/>
              </a:spcBef>
              <a:tabLst>
                <a:tab pos="355600" algn="l"/>
              </a:tabLst>
            </a:pPr>
            <a:r>
              <a:rPr lang="en-US" altLang="zh-HK" dirty="0">
                <a:sym typeface="Wingdings" panose="05000000000000000000" pitchFamily="2" charset="2"/>
              </a:rPr>
              <a:t>	</a:t>
            </a:r>
            <a:r>
              <a:rPr lang="en-US" altLang="zh-HK" b="1" dirty="0">
                <a:solidFill>
                  <a:schemeClr val="accent6">
                    <a:lumMod val="75000"/>
                  </a:schemeClr>
                </a:solidFill>
                <a:sym typeface="Wingdings" panose="05000000000000000000" pitchFamily="2" charset="2"/>
              </a:rPr>
              <a:t>A</a:t>
            </a:r>
            <a:r>
              <a:rPr lang="en-US" altLang="zh-HK" b="1" dirty="0">
                <a:solidFill>
                  <a:schemeClr val="accent6">
                    <a:lumMod val="75000"/>
                  </a:schemeClr>
                </a:solidFill>
              </a:rPr>
              <a:t> vertical supply curve</a:t>
            </a:r>
            <a:endParaRPr lang="zh-HK" altLang="en-US" dirty="0"/>
          </a:p>
        </p:txBody>
      </p:sp>
      <p:sp>
        <p:nvSpPr>
          <p:cNvPr id="4" name="標題 3"/>
          <p:cNvSpPr>
            <a:spLocks noGrp="1"/>
          </p:cNvSpPr>
          <p:nvPr>
            <p:ph type="title"/>
          </p:nvPr>
        </p:nvSpPr>
        <p:spPr/>
        <p:txBody>
          <a:bodyPr/>
          <a:lstStyle/>
          <a:p>
            <a:r>
              <a:rPr lang="en-US" altLang="zh-HK" sz="3200" dirty="0"/>
              <a:t>A.	Perfectly inelastic supply (E</a:t>
            </a:r>
            <a:r>
              <a:rPr lang="en-US" altLang="zh-HK" sz="3200" baseline="-25000" dirty="0"/>
              <a:t>S</a:t>
            </a:r>
            <a:r>
              <a:rPr lang="en-US" altLang="zh-HK" sz="3200" dirty="0"/>
              <a:t> = 0)</a:t>
            </a:r>
            <a:endParaRPr lang="zh-HK" altLang="en-US" sz="3200" dirty="0"/>
          </a:p>
        </p:txBody>
      </p:sp>
      <p:grpSp>
        <p:nvGrpSpPr>
          <p:cNvPr id="5" name="群組 6"/>
          <p:cNvGrpSpPr>
            <a:grpSpLocks/>
          </p:cNvGrpSpPr>
          <p:nvPr/>
        </p:nvGrpSpPr>
        <p:grpSpPr bwMode="auto">
          <a:xfrm>
            <a:off x="2772569" y="3645024"/>
            <a:ext cx="4463727" cy="2728878"/>
            <a:chOff x="610395" y="2969419"/>
            <a:chExt cx="4463728" cy="2728878"/>
          </a:xfrm>
        </p:grpSpPr>
        <p:grpSp>
          <p:nvGrpSpPr>
            <p:cNvPr id="8" name="群組 11"/>
            <p:cNvGrpSpPr>
              <a:grpSpLocks/>
            </p:cNvGrpSpPr>
            <p:nvPr/>
          </p:nvGrpSpPr>
          <p:grpSpPr bwMode="auto">
            <a:xfrm>
              <a:off x="610395" y="2969419"/>
              <a:ext cx="4463728" cy="2728878"/>
              <a:chOff x="2608251" y="3141658"/>
              <a:chExt cx="4462911" cy="2728220"/>
            </a:xfrm>
          </p:grpSpPr>
          <p:grpSp>
            <p:nvGrpSpPr>
              <p:cNvPr id="10" name="群組 1"/>
              <p:cNvGrpSpPr>
                <a:grpSpLocks/>
              </p:cNvGrpSpPr>
              <p:nvPr/>
            </p:nvGrpSpPr>
            <p:grpSpPr bwMode="auto">
              <a:xfrm>
                <a:off x="2608251" y="3141658"/>
                <a:ext cx="3549003" cy="2518756"/>
                <a:chOff x="2608251" y="3141658"/>
                <a:chExt cx="3549003" cy="2518756"/>
              </a:xfrm>
            </p:grpSpPr>
            <p:cxnSp>
              <p:nvCxnSpPr>
                <p:cNvPr id="12" name="直線接點 11"/>
                <p:cNvCxnSpPr/>
                <p:nvPr/>
              </p:nvCxnSpPr>
              <p:spPr bwMode="auto">
                <a:xfrm>
                  <a:off x="3124094" y="3468604"/>
                  <a:ext cx="0" cy="197913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auto">
                <a:xfrm flipH="1">
                  <a:off x="3124094" y="5439804"/>
                  <a:ext cx="26379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bwMode="auto">
                <a:xfrm>
                  <a:off x="2881251" y="5290615"/>
                  <a:ext cx="526954" cy="369799"/>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15" name="文字方塊 14"/>
                <p:cNvSpPr txBox="1"/>
                <p:nvPr/>
              </p:nvSpPr>
              <p:spPr bwMode="auto">
                <a:xfrm>
                  <a:off x="5704898" y="5244589"/>
                  <a:ext cx="452356" cy="369798"/>
                </a:xfrm>
                <a:prstGeom prst="rect">
                  <a:avLst/>
                </a:prstGeom>
                <a:noFill/>
              </p:spPr>
              <p:txBody>
                <a:bodyPr>
                  <a:spAutoFit/>
                </a:bodyPr>
                <a:lstStyle/>
                <a:p>
                  <a:pPr>
                    <a:defRPr/>
                  </a:pPr>
                  <a:r>
                    <a:rPr lang="en-US" altLang="zh-HK" sz="1800" dirty="0">
                      <a:latin typeface="+mj-lt"/>
                    </a:rPr>
                    <a:t>Q</a:t>
                  </a:r>
                  <a:endParaRPr lang="zh-HK" altLang="en-US" sz="1800" dirty="0">
                    <a:latin typeface="+mj-lt"/>
                  </a:endParaRPr>
                </a:p>
              </p:txBody>
            </p:sp>
            <p:sp>
              <p:nvSpPr>
                <p:cNvPr id="16" name="文字方塊 15"/>
                <p:cNvSpPr txBox="1"/>
                <p:nvPr/>
              </p:nvSpPr>
              <p:spPr bwMode="auto">
                <a:xfrm>
                  <a:off x="2608251" y="3141658"/>
                  <a:ext cx="1269769" cy="368211"/>
                </a:xfrm>
                <a:prstGeom prst="rect">
                  <a:avLst/>
                </a:prstGeom>
                <a:noFill/>
              </p:spPr>
              <p:txBody>
                <a:bodyPr>
                  <a:spAutoFit/>
                </a:bodyPr>
                <a:lstStyle/>
                <a:p>
                  <a:pPr>
                    <a:defRPr/>
                  </a:pPr>
                  <a:r>
                    <a:rPr lang="en-US" altLang="zh-HK" sz="1800" dirty="0">
                      <a:latin typeface="+mj-lt"/>
                    </a:rPr>
                    <a:t>P ($ / unit)</a:t>
                  </a:r>
                  <a:endParaRPr lang="zh-HK" altLang="en-US" sz="1800" dirty="0">
                    <a:latin typeface="+mj-lt"/>
                  </a:endParaRPr>
                </a:p>
              </p:txBody>
            </p:sp>
            <p:sp>
              <p:nvSpPr>
                <p:cNvPr id="17" name="文字方塊 16"/>
                <p:cNvSpPr txBox="1"/>
                <p:nvPr/>
              </p:nvSpPr>
              <p:spPr bwMode="auto">
                <a:xfrm>
                  <a:off x="4370055" y="3424165"/>
                  <a:ext cx="465052" cy="369799"/>
                </a:xfrm>
                <a:prstGeom prst="rect">
                  <a:avLst/>
                </a:prstGeom>
                <a:noFill/>
              </p:spPr>
              <p:txBody>
                <a:bodyPr>
                  <a:spAutoFit/>
                </a:bodyPr>
                <a:lstStyle/>
                <a:p>
                  <a:pPr>
                    <a:defRPr/>
                  </a:pPr>
                  <a:r>
                    <a:rPr lang="en-US" altLang="zh-HK" sz="1800" dirty="0">
                      <a:latin typeface="+mj-lt"/>
                    </a:rPr>
                    <a:t>S</a:t>
                  </a:r>
                  <a:endParaRPr lang="zh-HK" altLang="en-US" sz="2200" baseline="-25000" dirty="0">
                    <a:latin typeface="+mj-lt"/>
                  </a:endParaRPr>
                </a:p>
              </p:txBody>
            </p:sp>
          </p:grpSp>
          <p:sp>
            <p:nvSpPr>
              <p:cNvPr id="11" name="文字方塊 10"/>
              <p:cNvSpPr txBox="1"/>
              <p:nvPr/>
            </p:nvSpPr>
            <p:spPr bwMode="auto">
              <a:xfrm>
                <a:off x="5112940" y="5500635"/>
                <a:ext cx="1958222" cy="369243"/>
              </a:xfrm>
              <a:prstGeom prst="rect">
                <a:avLst/>
              </a:prstGeom>
              <a:noFill/>
            </p:spPr>
            <p:txBody>
              <a:bodyPr wrap="square">
                <a:spAutoFit/>
              </a:bodyPr>
              <a:lstStyle/>
              <a:p>
                <a:pPr marL="87313" indent="-87313">
                  <a:defRPr/>
                </a:pPr>
                <a:r>
                  <a:rPr lang="en-US" altLang="zh-HK" sz="1800" dirty="0">
                    <a:latin typeface="+mj-lt"/>
                  </a:rPr>
                  <a:t> (units / period) </a:t>
                </a:r>
                <a:endParaRPr lang="zh-HK" altLang="en-US" sz="1800" dirty="0">
                  <a:latin typeface="+mj-lt"/>
                </a:endParaRPr>
              </a:p>
            </p:txBody>
          </p:sp>
        </p:grpSp>
        <p:cxnSp>
          <p:nvCxnSpPr>
            <p:cNvPr id="7" name="直線接點 6"/>
            <p:cNvCxnSpPr/>
            <p:nvPr/>
          </p:nvCxnSpPr>
          <p:spPr>
            <a:xfrm>
              <a:off x="2539207" y="3577382"/>
              <a:ext cx="0" cy="167957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5373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94</a:t>
            </a:fld>
            <a:endParaRPr lang="zh-HK" altLang="en-US" dirty="0"/>
          </a:p>
        </p:txBody>
      </p:sp>
      <p:sp>
        <p:nvSpPr>
          <p:cNvPr id="4" name="標題 3"/>
          <p:cNvSpPr>
            <a:spLocks noGrp="1"/>
          </p:cNvSpPr>
          <p:nvPr>
            <p:ph type="title"/>
          </p:nvPr>
        </p:nvSpPr>
        <p:spPr/>
        <p:txBody>
          <a:bodyPr/>
          <a:lstStyle/>
          <a:p>
            <a:r>
              <a:rPr lang="en-US" altLang="zh-HK" dirty="0"/>
              <a:t>B.	Inelastic supply (0 &lt; E</a:t>
            </a:r>
            <a:r>
              <a:rPr lang="en-US" altLang="zh-HK" baseline="-25000" dirty="0"/>
              <a:t>S</a:t>
            </a:r>
            <a:r>
              <a:rPr lang="en-US" altLang="zh-HK" dirty="0"/>
              <a:t> &lt; 1)</a:t>
            </a:r>
            <a:endParaRPr lang="zh-HK" altLang="en-US" dirty="0"/>
          </a:p>
        </p:txBody>
      </p:sp>
      <p:sp>
        <p:nvSpPr>
          <p:cNvPr id="6" name="內容版面配置區 2"/>
          <p:cNvSpPr>
            <a:spLocks noGrp="1"/>
          </p:cNvSpPr>
          <p:nvPr>
            <p:ph idx="1"/>
          </p:nvPr>
        </p:nvSpPr>
        <p:spPr>
          <a:xfrm>
            <a:off x="457200" y="1196752"/>
            <a:ext cx="8229600" cy="2086725"/>
          </a:xfrm>
        </p:spPr>
        <p:txBody>
          <a:bodyPr/>
          <a:lstStyle/>
          <a:p>
            <a:r>
              <a:rPr lang="en-US" altLang="zh-HK" dirty="0"/>
              <a:t>Supply is inelastic if the percentage change in quantity supplied is </a:t>
            </a:r>
            <a:r>
              <a:rPr lang="en-US" altLang="zh-HK" b="1" dirty="0">
                <a:solidFill>
                  <a:schemeClr val="accent6">
                    <a:lumMod val="75000"/>
                  </a:schemeClr>
                </a:solidFill>
              </a:rPr>
              <a:t>smaller than </a:t>
            </a:r>
            <a:r>
              <a:rPr lang="en-US" altLang="zh-HK" dirty="0"/>
              <a:t>the percentage change in price (i.e., %</a:t>
            </a:r>
            <a:r>
              <a:rPr lang="el-GR" altLang="zh-HK" dirty="0"/>
              <a:t>Δ</a:t>
            </a:r>
            <a:r>
              <a:rPr lang="en-US" altLang="zh-HK" dirty="0"/>
              <a:t>Q</a:t>
            </a:r>
            <a:r>
              <a:rPr lang="en-US" altLang="zh-HK" baseline="-25000" dirty="0"/>
              <a:t>S</a:t>
            </a:r>
            <a:r>
              <a:rPr lang="en-US" altLang="zh-HK" dirty="0"/>
              <a:t> &lt; %</a:t>
            </a:r>
            <a:r>
              <a:rPr lang="el-GR" altLang="zh-HK" dirty="0"/>
              <a:t>Δ</a:t>
            </a:r>
            <a:r>
              <a:rPr lang="en-US" altLang="zh-HK" dirty="0"/>
              <a:t>P). </a:t>
            </a:r>
          </a:p>
          <a:p>
            <a:pPr>
              <a:tabLst>
                <a:tab pos="355600" algn="l"/>
              </a:tabLst>
            </a:pPr>
            <a:r>
              <a:rPr lang="en-US" altLang="zh-HK" dirty="0">
                <a:sym typeface="Wingdings" panose="05000000000000000000" pitchFamily="2" charset="2"/>
              </a:rPr>
              <a:t>	</a:t>
            </a:r>
            <a:r>
              <a:rPr lang="en-US" altLang="zh-HK" dirty="0"/>
              <a:t>0 &lt; E</a:t>
            </a:r>
            <a:r>
              <a:rPr lang="en-US" altLang="zh-HK" baseline="-25000" dirty="0"/>
              <a:t>S</a:t>
            </a:r>
            <a:r>
              <a:rPr lang="en-US" altLang="zh-HK" dirty="0"/>
              <a:t> &lt; 1</a:t>
            </a:r>
          </a:p>
          <a:p>
            <a:pPr>
              <a:tabLst>
                <a:tab pos="355600" algn="l"/>
              </a:tabLst>
            </a:pPr>
            <a:endParaRPr lang="en-US" altLang="zh-HK" dirty="0"/>
          </a:p>
        </p:txBody>
      </p:sp>
    </p:spTree>
    <p:extLst>
      <p:ext uri="{BB962C8B-B14F-4D97-AF65-F5344CB8AC3E}">
        <p14:creationId xmlns:p14="http://schemas.microsoft.com/office/powerpoint/2010/main" val="1986077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95</a:t>
            </a:fld>
            <a:endParaRPr lang="zh-HK" altLang="en-US" dirty="0"/>
          </a:p>
        </p:txBody>
      </p:sp>
      <p:sp>
        <p:nvSpPr>
          <p:cNvPr id="4" name="標題 3"/>
          <p:cNvSpPr>
            <a:spLocks noGrp="1"/>
          </p:cNvSpPr>
          <p:nvPr>
            <p:ph type="title"/>
          </p:nvPr>
        </p:nvSpPr>
        <p:spPr/>
        <p:txBody>
          <a:bodyPr/>
          <a:lstStyle/>
          <a:p>
            <a:r>
              <a:rPr lang="en-US" altLang="zh-HK" dirty="0"/>
              <a:t>C.	Unitarily elastic supply (E</a:t>
            </a:r>
            <a:r>
              <a:rPr lang="en-US" altLang="zh-HK" baseline="-25000" dirty="0"/>
              <a:t>S</a:t>
            </a:r>
            <a:r>
              <a:rPr lang="en-US" altLang="zh-HK" dirty="0"/>
              <a:t> = 1)</a:t>
            </a:r>
            <a:endParaRPr lang="zh-HK" altLang="en-US" dirty="0"/>
          </a:p>
        </p:txBody>
      </p:sp>
      <p:sp>
        <p:nvSpPr>
          <p:cNvPr id="5" name="內容版面配置區 2"/>
          <p:cNvSpPr>
            <a:spLocks noGrp="1"/>
          </p:cNvSpPr>
          <p:nvPr>
            <p:ph idx="1"/>
          </p:nvPr>
        </p:nvSpPr>
        <p:spPr>
          <a:xfrm>
            <a:off x="457200" y="1196752"/>
            <a:ext cx="8229600" cy="1643527"/>
          </a:xfrm>
        </p:spPr>
        <p:txBody>
          <a:bodyPr/>
          <a:lstStyle/>
          <a:p>
            <a:r>
              <a:rPr lang="en-US" altLang="zh-HK" dirty="0"/>
              <a:t>Supply is unitarily elastic if the percentage change in quantity supplied is </a:t>
            </a:r>
            <a:r>
              <a:rPr lang="en-US" altLang="zh-HK" b="1" dirty="0">
                <a:solidFill>
                  <a:schemeClr val="accent6">
                    <a:lumMod val="75000"/>
                  </a:schemeClr>
                </a:solidFill>
              </a:rPr>
              <a:t>the same as </a:t>
            </a:r>
            <a:r>
              <a:rPr lang="en-US" altLang="zh-HK" dirty="0"/>
              <a:t>the percentage change in price (i.e., %</a:t>
            </a:r>
            <a:r>
              <a:rPr lang="el-GR" altLang="zh-HK" dirty="0"/>
              <a:t>Δ</a:t>
            </a:r>
            <a:r>
              <a:rPr lang="en-US" altLang="zh-HK" dirty="0"/>
              <a:t>Q</a:t>
            </a:r>
            <a:r>
              <a:rPr lang="en-US" altLang="zh-HK" baseline="-25000" dirty="0"/>
              <a:t>S</a:t>
            </a:r>
            <a:r>
              <a:rPr lang="en-US" altLang="zh-HK" dirty="0"/>
              <a:t> = %</a:t>
            </a:r>
            <a:r>
              <a:rPr lang="el-GR" altLang="zh-HK" dirty="0"/>
              <a:t>Δ</a:t>
            </a:r>
            <a:r>
              <a:rPr lang="en-US" altLang="zh-HK" dirty="0"/>
              <a:t>P). </a:t>
            </a:r>
          </a:p>
          <a:p>
            <a:pPr>
              <a:tabLst>
                <a:tab pos="355600" algn="l"/>
              </a:tabLst>
            </a:pPr>
            <a:r>
              <a:rPr lang="en-US" altLang="zh-HK" dirty="0">
                <a:sym typeface="Wingdings" panose="05000000000000000000" pitchFamily="2" charset="2"/>
              </a:rPr>
              <a:t>	</a:t>
            </a:r>
            <a:r>
              <a:rPr lang="en-US" altLang="zh-HK" dirty="0"/>
              <a:t>E</a:t>
            </a:r>
            <a:r>
              <a:rPr lang="en-US" altLang="zh-HK" baseline="-25000" dirty="0"/>
              <a:t>S</a:t>
            </a:r>
            <a:r>
              <a:rPr lang="en-US" altLang="zh-HK" dirty="0"/>
              <a:t> = 1</a:t>
            </a:r>
          </a:p>
        </p:txBody>
      </p:sp>
    </p:spTree>
    <p:extLst>
      <p:ext uri="{BB962C8B-B14F-4D97-AF65-F5344CB8AC3E}">
        <p14:creationId xmlns:p14="http://schemas.microsoft.com/office/powerpoint/2010/main" val="2134909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96</a:t>
            </a:fld>
            <a:endParaRPr lang="zh-HK" altLang="en-US" dirty="0"/>
          </a:p>
        </p:txBody>
      </p:sp>
      <p:sp>
        <p:nvSpPr>
          <p:cNvPr id="4" name="標題 3"/>
          <p:cNvSpPr>
            <a:spLocks noGrp="1"/>
          </p:cNvSpPr>
          <p:nvPr>
            <p:ph type="title"/>
          </p:nvPr>
        </p:nvSpPr>
        <p:spPr/>
        <p:txBody>
          <a:bodyPr/>
          <a:lstStyle/>
          <a:p>
            <a:r>
              <a:rPr lang="en-US" altLang="zh-HK" dirty="0"/>
              <a:t>D.	Elastic supply (1 &lt; E</a:t>
            </a:r>
            <a:r>
              <a:rPr lang="en-US" altLang="zh-HK" baseline="-25000" dirty="0"/>
              <a:t>S</a:t>
            </a:r>
            <a:r>
              <a:rPr lang="en-US" altLang="zh-HK" dirty="0"/>
              <a:t> &lt; </a:t>
            </a:r>
            <a:r>
              <a:rPr lang="en-US" altLang="zh-HK" dirty="0">
                <a:latin typeface="Verdana" panose="020B0604030504040204" pitchFamily="34" charset="0"/>
                <a:ea typeface="Verdana" panose="020B0604030504040204" pitchFamily="34" charset="0"/>
              </a:rPr>
              <a:t>∞</a:t>
            </a:r>
            <a:r>
              <a:rPr lang="en-US" altLang="zh-HK" dirty="0"/>
              <a:t>)</a:t>
            </a:r>
            <a:endParaRPr lang="zh-HK" altLang="en-US" dirty="0"/>
          </a:p>
        </p:txBody>
      </p:sp>
      <p:sp>
        <p:nvSpPr>
          <p:cNvPr id="5" name="內容版面配置區 2"/>
          <p:cNvSpPr>
            <a:spLocks noGrp="1"/>
          </p:cNvSpPr>
          <p:nvPr>
            <p:ph idx="1"/>
          </p:nvPr>
        </p:nvSpPr>
        <p:spPr>
          <a:xfrm>
            <a:off x="457200" y="1196752"/>
            <a:ext cx="8229600" cy="1643527"/>
          </a:xfrm>
        </p:spPr>
        <p:txBody>
          <a:bodyPr/>
          <a:lstStyle/>
          <a:p>
            <a:r>
              <a:rPr lang="en-US" altLang="zh-HK" dirty="0"/>
              <a:t>Supply is elastic if the percentage change in quantity supplied is </a:t>
            </a:r>
            <a:r>
              <a:rPr lang="en-US" altLang="zh-HK" b="1" dirty="0">
                <a:solidFill>
                  <a:schemeClr val="accent6">
                    <a:lumMod val="75000"/>
                  </a:schemeClr>
                </a:solidFill>
              </a:rPr>
              <a:t>greater than </a:t>
            </a:r>
            <a:r>
              <a:rPr lang="en-US" altLang="zh-HK" dirty="0"/>
              <a:t>the percentage change in price (i.e., %</a:t>
            </a:r>
            <a:r>
              <a:rPr lang="el-GR" altLang="zh-HK" dirty="0"/>
              <a:t>Δ</a:t>
            </a:r>
            <a:r>
              <a:rPr lang="en-US" altLang="zh-HK" dirty="0"/>
              <a:t>Q</a:t>
            </a:r>
            <a:r>
              <a:rPr lang="en-US" altLang="zh-HK" baseline="-25000" dirty="0"/>
              <a:t>S</a:t>
            </a:r>
            <a:r>
              <a:rPr lang="en-US" altLang="zh-HK" dirty="0"/>
              <a:t> &gt; %</a:t>
            </a:r>
            <a:r>
              <a:rPr lang="el-GR" altLang="zh-HK" dirty="0"/>
              <a:t>Δ</a:t>
            </a:r>
            <a:r>
              <a:rPr lang="en-US" altLang="zh-HK" dirty="0"/>
              <a:t>P). </a:t>
            </a:r>
          </a:p>
          <a:p>
            <a:pPr>
              <a:tabLst>
                <a:tab pos="355600" algn="l"/>
              </a:tabLst>
            </a:pPr>
            <a:r>
              <a:rPr lang="en-US" altLang="zh-HK" dirty="0">
                <a:sym typeface="Wingdings" panose="05000000000000000000" pitchFamily="2" charset="2"/>
              </a:rPr>
              <a:t>	</a:t>
            </a:r>
            <a:r>
              <a:rPr lang="en-US" altLang="zh-TW" dirty="0">
                <a:sym typeface="Wingdings" panose="05000000000000000000" pitchFamily="2" charset="2"/>
              </a:rPr>
              <a:t>1 </a:t>
            </a:r>
            <a:r>
              <a:rPr lang="en-US" altLang="zh-HK" dirty="0">
                <a:sym typeface="Wingdings" panose="05000000000000000000" pitchFamily="2" charset="2"/>
              </a:rPr>
              <a:t>&lt; </a:t>
            </a:r>
            <a:r>
              <a:rPr lang="en-US" altLang="zh-HK" dirty="0"/>
              <a:t>E</a:t>
            </a:r>
            <a:r>
              <a:rPr lang="en-US" altLang="zh-HK" baseline="-25000" dirty="0"/>
              <a:t>S</a:t>
            </a:r>
            <a:r>
              <a:rPr lang="en-US" altLang="zh-HK" dirty="0"/>
              <a:t> &lt; </a:t>
            </a:r>
            <a:r>
              <a:rPr lang="en-US" altLang="zh-HK"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703825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97</a:t>
            </a:fld>
            <a:endParaRPr lang="zh-HK" altLang="en-US" dirty="0"/>
          </a:p>
        </p:txBody>
      </p:sp>
      <p:sp>
        <p:nvSpPr>
          <p:cNvPr id="4" name="標題 3"/>
          <p:cNvSpPr>
            <a:spLocks noGrp="1"/>
          </p:cNvSpPr>
          <p:nvPr>
            <p:ph type="title"/>
          </p:nvPr>
        </p:nvSpPr>
        <p:spPr>
          <a:xfrm>
            <a:off x="457200" y="188640"/>
            <a:ext cx="6707088" cy="720080"/>
          </a:xfrm>
        </p:spPr>
        <p:txBody>
          <a:bodyPr/>
          <a:lstStyle/>
          <a:p>
            <a:r>
              <a:rPr lang="en-US" altLang="zh-HK" dirty="0"/>
              <a:t>E.	Perfectly elastic supply (E</a:t>
            </a:r>
            <a:r>
              <a:rPr lang="en-US" altLang="zh-HK" baseline="-25000" dirty="0"/>
              <a:t>S</a:t>
            </a:r>
            <a:r>
              <a:rPr lang="en-US" altLang="zh-HK" dirty="0"/>
              <a:t> = </a:t>
            </a:r>
            <a:r>
              <a:rPr lang="en-US" altLang="zh-HK" dirty="0">
                <a:latin typeface="Verdana" panose="020B0604030504040204" pitchFamily="34" charset="0"/>
                <a:ea typeface="Verdana" panose="020B0604030504040204" pitchFamily="34" charset="0"/>
              </a:rPr>
              <a:t>∞</a:t>
            </a:r>
            <a:r>
              <a:rPr lang="en-US" altLang="zh-HK" dirty="0"/>
              <a:t>)</a:t>
            </a:r>
            <a:endParaRPr lang="zh-HK" altLang="en-US" dirty="0"/>
          </a:p>
        </p:txBody>
      </p:sp>
      <p:sp>
        <p:nvSpPr>
          <p:cNvPr id="5" name="內容版面配置區 2"/>
          <p:cNvSpPr>
            <a:spLocks noGrp="1"/>
          </p:cNvSpPr>
          <p:nvPr>
            <p:ph idx="1"/>
          </p:nvPr>
        </p:nvSpPr>
        <p:spPr>
          <a:xfrm>
            <a:off x="457200" y="1196752"/>
            <a:ext cx="8229600" cy="1720471"/>
          </a:xfrm>
        </p:spPr>
        <p:txBody>
          <a:bodyPr/>
          <a:lstStyle/>
          <a:p>
            <a:r>
              <a:rPr lang="en-US" altLang="zh-HK" dirty="0"/>
              <a:t>Supply is perfectly elastic if any changes in price cause an </a:t>
            </a:r>
            <a:r>
              <a:rPr lang="en-US" altLang="zh-HK" b="1" dirty="0">
                <a:solidFill>
                  <a:schemeClr val="accent6">
                    <a:lumMod val="75000"/>
                  </a:schemeClr>
                </a:solidFill>
              </a:rPr>
              <a:t>infinitely large </a:t>
            </a:r>
            <a:r>
              <a:rPr lang="en-US" altLang="zh-HK" dirty="0"/>
              <a:t>change in the quantity supplied. </a:t>
            </a:r>
          </a:p>
          <a:p>
            <a:pPr>
              <a:tabLst>
                <a:tab pos="355600" algn="l"/>
              </a:tabLst>
            </a:pPr>
            <a:r>
              <a:rPr lang="en-US" altLang="zh-HK" dirty="0">
                <a:sym typeface="Wingdings" panose="05000000000000000000" pitchFamily="2" charset="2"/>
              </a:rPr>
              <a:t>	</a:t>
            </a:r>
            <a:r>
              <a:rPr lang="en-US" altLang="zh-HK" dirty="0"/>
              <a:t>E</a:t>
            </a:r>
            <a:r>
              <a:rPr lang="en-US" altLang="zh-HK" baseline="-25000" dirty="0"/>
              <a:t>S</a:t>
            </a:r>
            <a:r>
              <a:rPr lang="en-US" altLang="zh-HK" dirty="0"/>
              <a:t> = </a:t>
            </a:r>
            <a:r>
              <a:rPr lang="en-US" altLang="zh-HK" dirty="0">
                <a:latin typeface="Verdana" panose="020B0604030504040204" pitchFamily="34" charset="0"/>
                <a:ea typeface="Verdana" panose="020B0604030504040204" pitchFamily="34" charset="0"/>
              </a:rPr>
              <a:t>∞</a:t>
            </a:r>
          </a:p>
          <a:p>
            <a:pPr>
              <a:spcBef>
                <a:spcPts val="576"/>
              </a:spcBef>
              <a:tabLst>
                <a:tab pos="355600" algn="l"/>
              </a:tabLst>
            </a:pPr>
            <a:r>
              <a:rPr lang="en-US" altLang="zh-HK" dirty="0">
                <a:sym typeface="Wingdings" panose="05000000000000000000" pitchFamily="2" charset="2"/>
              </a:rPr>
              <a:t> </a:t>
            </a:r>
            <a:r>
              <a:rPr lang="en-US" altLang="zh-HK" b="1" dirty="0">
                <a:solidFill>
                  <a:schemeClr val="accent6">
                    <a:lumMod val="75000"/>
                  </a:schemeClr>
                </a:solidFill>
                <a:sym typeface="Wingdings" panose="05000000000000000000" pitchFamily="2" charset="2"/>
              </a:rPr>
              <a:t>A</a:t>
            </a:r>
            <a:r>
              <a:rPr lang="en-US" altLang="zh-HK" dirty="0"/>
              <a:t> </a:t>
            </a:r>
            <a:r>
              <a:rPr lang="en-US" altLang="zh-HK" b="1" dirty="0">
                <a:solidFill>
                  <a:schemeClr val="accent6">
                    <a:lumMod val="75000"/>
                  </a:schemeClr>
                </a:solidFill>
              </a:rPr>
              <a:t>horizontal supply curve</a:t>
            </a:r>
            <a:r>
              <a:rPr lang="en-US" altLang="zh-HK" dirty="0"/>
              <a:t>.</a:t>
            </a:r>
          </a:p>
        </p:txBody>
      </p:sp>
      <p:grpSp>
        <p:nvGrpSpPr>
          <p:cNvPr id="6" name="群組 33"/>
          <p:cNvGrpSpPr>
            <a:grpSpLocks/>
          </p:cNvGrpSpPr>
          <p:nvPr/>
        </p:nvGrpSpPr>
        <p:grpSpPr bwMode="auto">
          <a:xfrm>
            <a:off x="2483768" y="3407818"/>
            <a:ext cx="4320480" cy="2757486"/>
            <a:chOff x="610395" y="2969420"/>
            <a:chExt cx="4320480" cy="2757486"/>
          </a:xfrm>
        </p:grpSpPr>
        <p:grpSp>
          <p:nvGrpSpPr>
            <p:cNvPr id="9" name="群組 11"/>
            <p:cNvGrpSpPr>
              <a:grpSpLocks/>
            </p:cNvGrpSpPr>
            <p:nvPr/>
          </p:nvGrpSpPr>
          <p:grpSpPr bwMode="auto">
            <a:xfrm>
              <a:off x="610395" y="2969420"/>
              <a:ext cx="4320480" cy="2757486"/>
              <a:chOff x="2608251" y="3141658"/>
              <a:chExt cx="4319690" cy="2756822"/>
            </a:xfrm>
          </p:grpSpPr>
          <p:grpSp>
            <p:nvGrpSpPr>
              <p:cNvPr id="11" name="群組 1"/>
              <p:cNvGrpSpPr>
                <a:grpSpLocks/>
              </p:cNvGrpSpPr>
              <p:nvPr/>
            </p:nvGrpSpPr>
            <p:grpSpPr bwMode="auto">
              <a:xfrm>
                <a:off x="2608251" y="3141658"/>
                <a:ext cx="3549002" cy="2518755"/>
                <a:chOff x="2608251" y="3141658"/>
                <a:chExt cx="3549002" cy="2518755"/>
              </a:xfrm>
            </p:grpSpPr>
            <p:cxnSp>
              <p:nvCxnSpPr>
                <p:cNvPr id="13" name="直線接點 12"/>
                <p:cNvCxnSpPr/>
                <p:nvPr/>
              </p:nvCxnSpPr>
              <p:spPr bwMode="auto">
                <a:xfrm>
                  <a:off x="3124095" y="3468604"/>
                  <a:ext cx="0" cy="1979135"/>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auto">
                <a:xfrm flipH="1">
                  <a:off x="3124095" y="5439803"/>
                  <a:ext cx="26379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bwMode="auto">
                <a:xfrm>
                  <a:off x="2881251" y="5290614"/>
                  <a:ext cx="526954" cy="369799"/>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16" name="文字方塊 15"/>
                <p:cNvSpPr txBox="1"/>
                <p:nvPr/>
              </p:nvSpPr>
              <p:spPr bwMode="auto">
                <a:xfrm>
                  <a:off x="5704899" y="5244588"/>
                  <a:ext cx="452354" cy="369798"/>
                </a:xfrm>
                <a:prstGeom prst="rect">
                  <a:avLst/>
                </a:prstGeom>
                <a:noFill/>
              </p:spPr>
              <p:txBody>
                <a:bodyPr>
                  <a:spAutoFit/>
                </a:bodyPr>
                <a:lstStyle/>
                <a:p>
                  <a:pPr>
                    <a:defRPr/>
                  </a:pPr>
                  <a:r>
                    <a:rPr lang="en-US" altLang="zh-HK" sz="1800" dirty="0">
                      <a:latin typeface="+mj-lt"/>
                    </a:rPr>
                    <a:t>Q</a:t>
                  </a:r>
                  <a:endParaRPr lang="zh-HK" altLang="en-US" sz="1800" dirty="0">
                    <a:latin typeface="+mj-lt"/>
                  </a:endParaRPr>
                </a:p>
              </p:txBody>
            </p:sp>
            <p:sp>
              <p:nvSpPr>
                <p:cNvPr id="17" name="文字方塊 16"/>
                <p:cNvSpPr txBox="1"/>
                <p:nvPr/>
              </p:nvSpPr>
              <p:spPr bwMode="auto">
                <a:xfrm>
                  <a:off x="2608251" y="3141658"/>
                  <a:ext cx="1269768" cy="368211"/>
                </a:xfrm>
                <a:prstGeom prst="rect">
                  <a:avLst/>
                </a:prstGeom>
                <a:noFill/>
              </p:spPr>
              <p:txBody>
                <a:bodyPr>
                  <a:spAutoFit/>
                </a:bodyPr>
                <a:lstStyle/>
                <a:p>
                  <a:pPr>
                    <a:defRPr/>
                  </a:pPr>
                  <a:r>
                    <a:rPr lang="en-US" altLang="zh-HK" sz="1800" dirty="0">
                      <a:latin typeface="+mj-lt"/>
                    </a:rPr>
                    <a:t>P ($ / unit)</a:t>
                  </a:r>
                  <a:endParaRPr lang="zh-HK" altLang="en-US" sz="1800" dirty="0">
                    <a:latin typeface="+mj-lt"/>
                  </a:endParaRPr>
                </a:p>
              </p:txBody>
            </p:sp>
            <p:sp>
              <p:nvSpPr>
                <p:cNvPr id="18" name="文字方塊 17"/>
                <p:cNvSpPr txBox="1"/>
                <p:nvPr/>
              </p:nvSpPr>
              <p:spPr bwMode="auto">
                <a:xfrm>
                  <a:off x="5530305" y="4087580"/>
                  <a:ext cx="465052" cy="371385"/>
                </a:xfrm>
                <a:prstGeom prst="rect">
                  <a:avLst/>
                </a:prstGeom>
                <a:noFill/>
              </p:spPr>
              <p:txBody>
                <a:bodyPr>
                  <a:spAutoFit/>
                </a:bodyPr>
                <a:lstStyle/>
                <a:p>
                  <a:pPr>
                    <a:defRPr/>
                  </a:pPr>
                  <a:r>
                    <a:rPr lang="en-US" altLang="zh-HK" sz="1800" dirty="0">
                      <a:latin typeface="+mj-lt"/>
                    </a:rPr>
                    <a:t>S</a:t>
                  </a:r>
                  <a:endParaRPr lang="zh-HK" altLang="en-US" sz="2200" baseline="-25000" dirty="0">
                    <a:latin typeface="+mj-lt"/>
                  </a:endParaRPr>
                </a:p>
              </p:txBody>
            </p:sp>
          </p:grpSp>
          <p:sp>
            <p:nvSpPr>
              <p:cNvPr id="12" name="文字方塊 11"/>
              <p:cNvSpPr txBox="1"/>
              <p:nvPr/>
            </p:nvSpPr>
            <p:spPr bwMode="auto">
              <a:xfrm>
                <a:off x="5112942" y="5529237"/>
                <a:ext cx="1814999" cy="369243"/>
              </a:xfrm>
              <a:prstGeom prst="rect">
                <a:avLst/>
              </a:prstGeom>
              <a:noFill/>
            </p:spPr>
            <p:txBody>
              <a:bodyPr wrap="square">
                <a:spAutoFit/>
              </a:bodyPr>
              <a:lstStyle/>
              <a:p>
                <a:pPr marL="87313" indent="-87313">
                  <a:defRPr/>
                </a:pPr>
                <a:r>
                  <a:rPr lang="en-US" altLang="zh-HK" sz="1800" dirty="0">
                    <a:latin typeface="+mj-lt"/>
                  </a:rPr>
                  <a:t> (units /  period) </a:t>
                </a:r>
                <a:endParaRPr lang="zh-HK" altLang="en-US" sz="1800" dirty="0">
                  <a:latin typeface="+mj-lt"/>
                </a:endParaRPr>
              </a:p>
            </p:txBody>
          </p:sp>
        </p:grpSp>
        <p:cxnSp>
          <p:nvCxnSpPr>
            <p:cNvPr id="8" name="直線接點 7"/>
            <p:cNvCxnSpPr/>
            <p:nvPr/>
          </p:nvCxnSpPr>
          <p:spPr>
            <a:xfrm flipH="1">
              <a:off x="1126333" y="4104482"/>
              <a:ext cx="2363787" cy="0"/>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602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t>Learning tips 5.3 </a:t>
            </a:r>
            <a:br>
              <a:rPr lang="en-US" altLang="zh-HK" dirty="0"/>
            </a:br>
            <a:r>
              <a:rPr lang="en-US" altLang="zh-HK" sz="2700" dirty="0"/>
              <a:t>Drawing supply curves with different elasticities</a:t>
            </a:r>
            <a:endParaRPr lang="zh-HK" altLang="en-US" sz="2700" dirty="0"/>
          </a:p>
        </p:txBody>
      </p:sp>
      <p:sp>
        <p:nvSpPr>
          <p:cNvPr id="3" name="內容版面配置區 2"/>
          <p:cNvSpPr>
            <a:spLocks noGrp="1"/>
          </p:cNvSpPr>
          <p:nvPr>
            <p:ph idx="1"/>
          </p:nvPr>
        </p:nvSpPr>
        <p:spPr>
          <a:xfrm>
            <a:off x="457200" y="1196752"/>
            <a:ext cx="8229600" cy="2086725"/>
          </a:xfrm>
        </p:spPr>
        <p:txBody>
          <a:bodyPr/>
          <a:lstStyle/>
          <a:p>
            <a:r>
              <a:rPr lang="en-US" altLang="zh-HK" dirty="0"/>
              <a:t>For a linear supply curve, whether the supply is elastic, inelastic or unitarily elastic depends on its </a:t>
            </a:r>
            <a:r>
              <a:rPr lang="en-GB" altLang="zh-HK" dirty="0"/>
              <a:t>y-intercept.</a:t>
            </a:r>
          </a:p>
          <a:p>
            <a:r>
              <a:rPr lang="en-GB" altLang="zh-HK" dirty="0"/>
              <a:t>When the y-intercept is</a:t>
            </a:r>
            <a:endParaRPr lang="en-US" altLang="zh-HK" dirty="0"/>
          </a:p>
          <a:p>
            <a:pPr marL="342900" indent="-342900">
              <a:buClr>
                <a:schemeClr val="tx1"/>
              </a:buClr>
              <a:buFont typeface="Arial" panose="020B0604020202020204" pitchFamily="34" charset="0"/>
              <a:buChar char="•"/>
            </a:pPr>
            <a:r>
              <a:rPr lang="en-US" altLang="zh-HK" b="1" dirty="0">
                <a:solidFill>
                  <a:schemeClr val="accent6">
                    <a:lumMod val="75000"/>
                  </a:schemeClr>
                </a:solidFill>
              </a:rPr>
              <a:t>greater than zero</a:t>
            </a:r>
            <a:r>
              <a:rPr lang="en-US" altLang="zh-HK" dirty="0"/>
              <a:t> (i.e., the curve passes through the </a:t>
            </a:r>
            <a:br>
              <a:rPr lang="en-US" altLang="zh-HK" dirty="0"/>
            </a:br>
            <a:r>
              <a:rPr lang="en-US" altLang="zh-HK" dirty="0"/>
              <a:t>y-axis first), the supply is </a:t>
            </a:r>
            <a:r>
              <a:rPr lang="en-US" altLang="zh-HK" b="1" dirty="0">
                <a:solidFill>
                  <a:schemeClr val="accent6">
                    <a:lumMod val="75000"/>
                  </a:schemeClr>
                </a:solidFill>
              </a:rPr>
              <a:t>elastic</a:t>
            </a:r>
            <a:r>
              <a:rPr lang="en-US" altLang="zh-HK" dirty="0"/>
              <a:t> (S</a:t>
            </a:r>
            <a:r>
              <a:rPr lang="en-US" altLang="zh-HK" baseline="-25000" dirty="0"/>
              <a:t>1</a:t>
            </a:r>
            <a:r>
              <a:rPr lang="en-US" altLang="zh-HK" dirty="0"/>
              <a:t>)</a:t>
            </a:r>
            <a:r>
              <a:rPr lang="en-US" altLang="zh-TW" dirty="0"/>
              <a:t>.</a:t>
            </a:r>
            <a:endParaRPr lang="en-US" altLang="zh-HK" b="1" dirty="0">
              <a:solidFill>
                <a:schemeClr val="accent6">
                  <a:lumMod val="75000"/>
                </a:schemeClr>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98</a:t>
            </a:fld>
            <a:endParaRPr lang="zh-HK" altLang="en-US" dirty="0"/>
          </a:p>
        </p:txBody>
      </p:sp>
      <p:grpSp>
        <p:nvGrpSpPr>
          <p:cNvPr id="50" name="群組 49"/>
          <p:cNvGrpSpPr/>
          <p:nvPr/>
        </p:nvGrpSpPr>
        <p:grpSpPr>
          <a:xfrm>
            <a:off x="2339752" y="3378499"/>
            <a:ext cx="5838329" cy="3002746"/>
            <a:chOff x="2339752" y="3378499"/>
            <a:chExt cx="5838329" cy="3002746"/>
          </a:xfrm>
        </p:grpSpPr>
        <p:grpSp>
          <p:nvGrpSpPr>
            <p:cNvPr id="6" name="群組 6"/>
            <p:cNvGrpSpPr>
              <a:grpSpLocks/>
            </p:cNvGrpSpPr>
            <p:nvPr/>
          </p:nvGrpSpPr>
          <p:grpSpPr bwMode="auto">
            <a:xfrm>
              <a:off x="2339752" y="3378499"/>
              <a:ext cx="4005584" cy="3002746"/>
              <a:chOff x="4511674" y="2149202"/>
              <a:chExt cx="4005584" cy="3002746"/>
            </a:xfrm>
          </p:grpSpPr>
          <p:cxnSp>
            <p:nvCxnSpPr>
              <p:cNvPr id="11" name="直線接點 10"/>
              <p:cNvCxnSpPr/>
              <p:nvPr/>
            </p:nvCxnSpPr>
            <p:spPr bwMode="auto">
              <a:xfrm flipV="1">
                <a:off x="5027612" y="3085307"/>
                <a:ext cx="2076350" cy="97891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2" name="群組 68"/>
              <p:cNvGrpSpPr>
                <a:grpSpLocks/>
              </p:cNvGrpSpPr>
              <p:nvPr/>
            </p:nvGrpSpPr>
            <p:grpSpPr bwMode="auto">
              <a:xfrm>
                <a:off x="4511674" y="2149202"/>
                <a:ext cx="4005584" cy="3002746"/>
                <a:chOff x="687373" y="1916702"/>
                <a:chExt cx="4005596" cy="3001692"/>
              </a:xfrm>
            </p:grpSpPr>
            <p:grpSp>
              <p:nvGrpSpPr>
                <p:cNvPr id="22" name="群組 1"/>
                <p:cNvGrpSpPr>
                  <a:grpSpLocks/>
                </p:cNvGrpSpPr>
                <p:nvPr/>
              </p:nvGrpSpPr>
              <p:grpSpPr bwMode="auto">
                <a:xfrm>
                  <a:off x="687373" y="1916702"/>
                  <a:ext cx="4005596" cy="2497894"/>
                  <a:chOff x="2608252" y="2892279"/>
                  <a:chExt cx="4004864" cy="2497292"/>
                </a:xfrm>
              </p:grpSpPr>
              <p:cxnSp>
                <p:nvCxnSpPr>
                  <p:cNvPr id="24" name="直線接點 23"/>
                  <p:cNvCxnSpPr/>
                  <p:nvPr/>
                </p:nvCxnSpPr>
                <p:spPr bwMode="auto">
                  <a:xfrm>
                    <a:off x="3124097" y="3243171"/>
                    <a:ext cx="0" cy="194284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auto">
                  <a:xfrm flipH="1">
                    <a:off x="3124097" y="5195169"/>
                    <a:ext cx="30331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bwMode="auto">
                  <a:xfrm>
                    <a:off x="2824237" y="5018316"/>
                    <a:ext cx="526955" cy="371255"/>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28" name="文字方塊 27"/>
                  <p:cNvSpPr txBox="1"/>
                  <p:nvPr/>
                </p:nvSpPr>
                <p:spPr bwMode="auto">
                  <a:xfrm>
                    <a:off x="2608252" y="2892279"/>
                    <a:ext cx="1269772" cy="368082"/>
                  </a:xfrm>
                  <a:prstGeom prst="rect">
                    <a:avLst/>
                  </a:prstGeom>
                  <a:noFill/>
                </p:spPr>
                <p:txBody>
                  <a:bodyPr>
                    <a:spAutoFit/>
                  </a:bodyPr>
                  <a:lstStyle/>
                  <a:p>
                    <a:pPr>
                      <a:defRPr/>
                    </a:pPr>
                    <a:r>
                      <a:rPr lang="en-US" altLang="zh-HK" sz="1800" dirty="0">
                        <a:latin typeface="+mj-lt"/>
                      </a:rPr>
                      <a:t>P ($ / unit)</a:t>
                    </a:r>
                    <a:endParaRPr lang="zh-HK" altLang="en-US" sz="1800" dirty="0">
                      <a:latin typeface="+mj-lt"/>
                    </a:endParaRPr>
                  </a:p>
                </p:txBody>
              </p:sp>
              <p:sp>
                <p:nvSpPr>
                  <p:cNvPr id="33" name="文字方塊 32"/>
                  <p:cNvSpPr txBox="1"/>
                  <p:nvPr/>
                </p:nvSpPr>
                <p:spPr bwMode="auto">
                  <a:xfrm>
                    <a:off x="5200074" y="3662403"/>
                    <a:ext cx="1413042" cy="369113"/>
                  </a:xfrm>
                  <a:prstGeom prst="rect">
                    <a:avLst/>
                  </a:prstGeom>
                  <a:noFill/>
                </p:spPr>
                <p:txBody>
                  <a:bodyPr wrap="square">
                    <a:spAutoFit/>
                  </a:bodyPr>
                  <a:lstStyle/>
                  <a:p>
                    <a:pPr>
                      <a:defRPr/>
                    </a:pPr>
                    <a:r>
                      <a:rPr lang="en-US" altLang="zh-HK" dirty="0">
                        <a:latin typeface="+mj-lt"/>
                      </a:rPr>
                      <a:t>S</a:t>
                    </a:r>
                    <a:r>
                      <a:rPr lang="en-US" altLang="zh-HK" baseline="-25000" dirty="0">
                        <a:latin typeface="+mj-lt"/>
                      </a:rPr>
                      <a:t>1</a:t>
                    </a:r>
                    <a:r>
                      <a:rPr lang="en-US" altLang="zh-HK" dirty="0">
                        <a:latin typeface="+mj-lt"/>
                      </a:rPr>
                      <a:t> (E</a:t>
                    </a:r>
                    <a:r>
                      <a:rPr lang="en-US" altLang="zh-HK" baseline="-25000" dirty="0">
                        <a:latin typeface="+mj-lt"/>
                      </a:rPr>
                      <a:t>S</a:t>
                    </a:r>
                    <a:r>
                      <a:rPr lang="en-US" altLang="zh-HK" dirty="0">
                        <a:latin typeface="+mj-lt"/>
                      </a:rPr>
                      <a:t> &gt; 1)</a:t>
                    </a:r>
                    <a:endParaRPr lang="zh-HK" altLang="en-US" sz="1800" dirty="0">
                      <a:latin typeface="+mj-lt"/>
                    </a:endParaRPr>
                  </a:p>
                </p:txBody>
              </p:sp>
            </p:grpSp>
            <p:cxnSp>
              <p:nvCxnSpPr>
                <p:cNvPr id="17" name="直線接點 16"/>
                <p:cNvCxnSpPr/>
                <p:nvPr/>
              </p:nvCxnSpPr>
              <p:spPr>
                <a:xfrm>
                  <a:off x="1203313" y="4198647"/>
                  <a:ext cx="0" cy="71974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49" name="文字方塊 48"/>
            <p:cNvSpPr txBox="1"/>
            <p:nvPr/>
          </p:nvSpPr>
          <p:spPr bwMode="auto">
            <a:xfrm>
              <a:off x="5873527" y="5507999"/>
              <a:ext cx="2304554" cy="369332"/>
            </a:xfrm>
            <a:prstGeom prst="rect">
              <a:avLst/>
            </a:prstGeom>
            <a:noFill/>
          </p:spPr>
          <p:txBody>
            <a:bodyPr wrap="square">
              <a:spAutoFit/>
            </a:bodyPr>
            <a:lstStyle/>
            <a:p>
              <a:pPr>
                <a:defRPr/>
              </a:pPr>
              <a:r>
                <a:rPr lang="en-US" altLang="zh-HK" sz="1800" dirty="0">
                  <a:latin typeface="+mj-lt"/>
                </a:rPr>
                <a:t>Q </a:t>
              </a:r>
              <a:r>
                <a:rPr lang="en-US" altLang="zh-HK" dirty="0"/>
                <a:t>(units / period) </a:t>
              </a:r>
              <a:endParaRPr lang="zh-HK" altLang="en-US" dirty="0"/>
            </a:p>
          </p:txBody>
        </p:sp>
      </p:grpSp>
    </p:spTree>
    <p:extLst>
      <p:ext uri="{BB962C8B-B14F-4D97-AF65-F5344CB8AC3E}">
        <p14:creationId xmlns:p14="http://schemas.microsoft.com/office/powerpoint/2010/main" val="164602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a:t>Learning tips 5.3 (cont’d) </a:t>
            </a:r>
            <a:br>
              <a:rPr lang="en-US" altLang="zh-HK" dirty="0"/>
            </a:br>
            <a:r>
              <a:rPr lang="en-US" altLang="zh-HK" sz="2700" dirty="0"/>
              <a:t>Drawing supply curves with different elasticities</a:t>
            </a:r>
            <a:endParaRPr lang="zh-HK" altLang="en-US" sz="2700" dirty="0"/>
          </a:p>
        </p:txBody>
      </p:sp>
      <p:sp>
        <p:nvSpPr>
          <p:cNvPr id="3" name="內容版面配置區 2"/>
          <p:cNvSpPr>
            <a:spLocks noGrp="1"/>
          </p:cNvSpPr>
          <p:nvPr>
            <p:ph idx="1"/>
          </p:nvPr>
        </p:nvSpPr>
        <p:spPr>
          <a:xfrm>
            <a:off x="457200" y="1196752"/>
            <a:ext cx="8229600" cy="2086725"/>
          </a:xfrm>
        </p:spPr>
        <p:txBody>
          <a:bodyPr/>
          <a:lstStyle/>
          <a:p>
            <a:r>
              <a:rPr lang="en-US" altLang="zh-HK" dirty="0"/>
              <a:t>For a linear supply curve, whether the supply is elastic, inelastic or unitarily elastic depends on its </a:t>
            </a:r>
            <a:r>
              <a:rPr lang="en-GB" altLang="zh-HK" dirty="0"/>
              <a:t>y-intercept.</a:t>
            </a:r>
          </a:p>
          <a:p>
            <a:r>
              <a:rPr lang="en-GB" altLang="zh-HK" dirty="0"/>
              <a:t>When the y-intercept is</a:t>
            </a:r>
            <a:endParaRPr lang="en-US" altLang="zh-HK" dirty="0"/>
          </a:p>
          <a:p>
            <a:pPr marL="342900" indent="-342900">
              <a:buClr>
                <a:schemeClr val="tx1"/>
              </a:buClr>
              <a:buFont typeface="Arial" panose="020B0604020202020204" pitchFamily="34" charset="0"/>
              <a:buChar char="•"/>
            </a:pPr>
            <a:r>
              <a:rPr lang="en-US" altLang="zh-HK" b="1" dirty="0">
                <a:solidFill>
                  <a:schemeClr val="accent6">
                    <a:lumMod val="75000"/>
                  </a:schemeClr>
                </a:solidFill>
              </a:rPr>
              <a:t>smaller than zero </a:t>
            </a:r>
            <a:r>
              <a:rPr lang="en-US" altLang="zh-HK" dirty="0"/>
              <a:t>(i.e., the curve passes through the </a:t>
            </a:r>
            <a:br>
              <a:rPr lang="en-US" altLang="zh-HK" dirty="0"/>
            </a:br>
            <a:r>
              <a:rPr lang="en-US" altLang="zh-HK" dirty="0"/>
              <a:t>x-axis first), the supply is </a:t>
            </a:r>
            <a:r>
              <a:rPr lang="en-US" altLang="zh-HK" b="1" dirty="0">
                <a:solidFill>
                  <a:schemeClr val="accent6">
                    <a:lumMod val="75000"/>
                  </a:schemeClr>
                </a:solidFill>
              </a:rPr>
              <a:t>inelastic</a:t>
            </a:r>
            <a:r>
              <a:rPr lang="en-US" altLang="zh-HK" dirty="0"/>
              <a:t> (S</a:t>
            </a:r>
            <a:r>
              <a:rPr lang="en-US" altLang="zh-HK" baseline="-25000" dirty="0"/>
              <a:t>2</a:t>
            </a:r>
            <a:r>
              <a:rPr lang="en-US" altLang="zh-HK" dirty="0"/>
              <a:t>)</a:t>
            </a:r>
            <a:r>
              <a:rPr lang="en-US" altLang="zh-TW" dirty="0"/>
              <a:t>.</a:t>
            </a:r>
            <a:endParaRPr lang="en-US" altLang="zh-HK" b="1" dirty="0">
              <a:solidFill>
                <a:schemeClr val="accent6">
                  <a:lumMod val="75000"/>
                </a:schemeClr>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99</a:t>
            </a:fld>
            <a:endParaRPr lang="zh-HK" altLang="en-US" dirty="0"/>
          </a:p>
        </p:txBody>
      </p:sp>
      <p:grpSp>
        <p:nvGrpSpPr>
          <p:cNvPr id="50" name="群組 49"/>
          <p:cNvGrpSpPr/>
          <p:nvPr/>
        </p:nvGrpSpPr>
        <p:grpSpPr>
          <a:xfrm>
            <a:off x="2339752" y="3378499"/>
            <a:ext cx="5838329" cy="3002746"/>
            <a:chOff x="2339752" y="3378499"/>
            <a:chExt cx="5838329" cy="3002746"/>
          </a:xfrm>
        </p:grpSpPr>
        <p:grpSp>
          <p:nvGrpSpPr>
            <p:cNvPr id="12" name="群組 68"/>
            <p:cNvGrpSpPr>
              <a:grpSpLocks/>
            </p:cNvGrpSpPr>
            <p:nvPr/>
          </p:nvGrpSpPr>
          <p:grpSpPr bwMode="auto">
            <a:xfrm>
              <a:off x="2339752" y="3378499"/>
              <a:ext cx="3549649" cy="3002746"/>
              <a:chOff x="687373" y="1916702"/>
              <a:chExt cx="3549660" cy="3001692"/>
            </a:xfrm>
          </p:grpSpPr>
          <p:grpSp>
            <p:nvGrpSpPr>
              <p:cNvPr id="22" name="群組 1"/>
              <p:cNvGrpSpPr>
                <a:grpSpLocks/>
              </p:cNvGrpSpPr>
              <p:nvPr/>
            </p:nvGrpSpPr>
            <p:grpSpPr bwMode="auto">
              <a:xfrm>
                <a:off x="687373" y="1916702"/>
                <a:ext cx="3549660" cy="2497894"/>
                <a:chOff x="2608252" y="2892279"/>
                <a:chExt cx="3549011" cy="2497292"/>
              </a:xfrm>
            </p:grpSpPr>
            <p:cxnSp>
              <p:nvCxnSpPr>
                <p:cNvPr id="24" name="直線接點 23"/>
                <p:cNvCxnSpPr/>
                <p:nvPr/>
              </p:nvCxnSpPr>
              <p:spPr bwMode="auto">
                <a:xfrm>
                  <a:off x="3124097" y="3243171"/>
                  <a:ext cx="0" cy="194284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auto">
                <a:xfrm flipH="1">
                  <a:off x="3124097" y="5195169"/>
                  <a:ext cx="30331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bwMode="auto">
                <a:xfrm>
                  <a:off x="2824237" y="5018316"/>
                  <a:ext cx="526955" cy="371255"/>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28" name="文字方塊 27"/>
                <p:cNvSpPr txBox="1"/>
                <p:nvPr/>
              </p:nvSpPr>
              <p:spPr bwMode="auto">
                <a:xfrm>
                  <a:off x="2608252" y="2892279"/>
                  <a:ext cx="1269772" cy="368082"/>
                </a:xfrm>
                <a:prstGeom prst="rect">
                  <a:avLst/>
                </a:prstGeom>
                <a:noFill/>
              </p:spPr>
              <p:txBody>
                <a:bodyPr>
                  <a:spAutoFit/>
                </a:bodyPr>
                <a:lstStyle/>
                <a:p>
                  <a:pPr>
                    <a:defRPr/>
                  </a:pPr>
                  <a:r>
                    <a:rPr lang="en-US" altLang="zh-HK" sz="1800" dirty="0">
                      <a:latin typeface="+mj-lt"/>
                    </a:rPr>
                    <a:t>P ($ / unit)</a:t>
                  </a:r>
                  <a:endParaRPr lang="zh-HK" altLang="en-US" sz="1800" dirty="0">
                    <a:latin typeface="+mj-lt"/>
                  </a:endParaRPr>
                </a:p>
              </p:txBody>
            </p:sp>
          </p:grpSp>
          <p:cxnSp>
            <p:nvCxnSpPr>
              <p:cNvPr id="17" name="直線接點 16"/>
              <p:cNvCxnSpPr/>
              <p:nvPr/>
            </p:nvCxnSpPr>
            <p:spPr>
              <a:xfrm>
                <a:off x="1203313" y="4198647"/>
                <a:ext cx="0" cy="71974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文字方塊 48"/>
            <p:cNvSpPr txBox="1"/>
            <p:nvPr/>
          </p:nvSpPr>
          <p:spPr bwMode="auto">
            <a:xfrm>
              <a:off x="5873527" y="5507999"/>
              <a:ext cx="2304554" cy="369332"/>
            </a:xfrm>
            <a:prstGeom prst="rect">
              <a:avLst/>
            </a:prstGeom>
            <a:noFill/>
          </p:spPr>
          <p:txBody>
            <a:bodyPr wrap="square">
              <a:spAutoFit/>
            </a:bodyPr>
            <a:lstStyle/>
            <a:p>
              <a:pPr>
                <a:defRPr/>
              </a:pPr>
              <a:r>
                <a:rPr lang="en-US" altLang="zh-HK" sz="1800" dirty="0">
                  <a:latin typeface="+mj-lt"/>
                </a:rPr>
                <a:t>Q </a:t>
              </a:r>
              <a:r>
                <a:rPr lang="en-US" altLang="zh-HK" dirty="0"/>
                <a:t>(units / period) </a:t>
              </a:r>
              <a:endParaRPr lang="zh-HK" altLang="en-US" dirty="0"/>
            </a:p>
          </p:txBody>
        </p:sp>
      </p:grpSp>
      <p:grpSp>
        <p:nvGrpSpPr>
          <p:cNvPr id="18" name="群組 17"/>
          <p:cNvGrpSpPr/>
          <p:nvPr/>
        </p:nvGrpSpPr>
        <p:grpSpPr>
          <a:xfrm>
            <a:off x="2855690" y="3544934"/>
            <a:ext cx="2791382" cy="2692378"/>
            <a:chOff x="2855690" y="3544934"/>
            <a:chExt cx="2791382" cy="2692378"/>
          </a:xfrm>
        </p:grpSpPr>
        <p:cxnSp>
          <p:nvCxnSpPr>
            <p:cNvPr id="19" name="直線接點 18"/>
            <p:cNvCxnSpPr/>
            <p:nvPr/>
          </p:nvCxnSpPr>
          <p:spPr bwMode="auto">
            <a:xfrm flipV="1">
              <a:off x="3245793" y="3909975"/>
              <a:ext cx="1152128" cy="1770670"/>
            </a:xfrm>
            <a:prstGeom prst="line">
              <a:avLst/>
            </a:prstGeom>
            <a:ln w="38100">
              <a:solidFill>
                <a:srgbClr val="9BE0FF"/>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auto">
            <a:xfrm flipV="1">
              <a:off x="2855690" y="5633968"/>
              <a:ext cx="410010" cy="603344"/>
            </a:xfrm>
            <a:prstGeom prst="line">
              <a:avLst/>
            </a:prstGeom>
            <a:ln w="38100">
              <a:solidFill>
                <a:srgbClr val="9BE0FF"/>
              </a:solidFill>
              <a:prstDash val="sysDash"/>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bwMode="auto">
            <a:xfrm>
              <a:off x="4233776" y="3544934"/>
              <a:ext cx="1413296" cy="369332"/>
            </a:xfrm>
            <a:prstGeom prst="rect">
              <a:avLst/>
            </a:prstGeom>
            <a:noFill/>
          </p:spPr>
          <p:txBody>
            <a:bodyPr wrap="square">
              <a:spAutoFit/>
            </a:bodyPr>
            <a:lstStyle/>
            <a:p>
              <a:pPr>
                <a:defRPr/>
              </a:pPr>
              <a:r>
                <a:rPr lang="en-US" altLang="zh-HK" dirty="0">
                  <a:latin typeface="+mj-lt"/>
                </a:rPr>
                <a:t>S</a:t>
              </a:r>
              <a:r>
                <a:rPr lang="en-US" altLang="zh-TW" baseline="-25000" dirty="0">
                  <a:latin typeface="+mj-lt"/>
                </a:rPr>
                <a:t>2</a:t>
              </a:r>
              <a:r>
                <a:rPr lang="en-US" altLang="zh-HK" dirty="0">
                  <a:latin typeface="+mj-lt"/>
                </a:rPr>
                <a:t> (E</a:t>
              </a:r>
              <a:r>
                <a:rPr lang="en-US" altLang="zh-HK" baseline="-25000" dirty="0">
                  <a:latin typeface="+mj-lt"/>
                </a:rPr>
                <a:t>S</a:t>
              </a:r>
              <a:r>
                <a:rPr lang="en-US" altLang="zh-HK" dirty="0">
                  <a:latin typeface="+mj-lt"/>
                </a:rPr>
                <a:t> </a:t>
              </a:r>
              <a:r>
                <a:rPr lang="en-US" altLang="zh-TW" dirty="0">
                  <a:latin typeface="+mj-lt"/>
                </a:rPr>
                <a:t>&lt;</a:t>
              </a:r>
              <a:r>
                <a:rPr lang="en-US" altLang="zh-HK" dirty="0">
                  <a:latin typeface="+mj-lt"/>
                </a:rPr>
                <a:t> 1)</a:t>
              </a:r>
              <a:endParaRPr lang="zh-HK" altLang="en-US" sz="1800" dirty="0">
                <a:latin typeface="+mj-lt"/>
              </a:endParaRPr>
            </a:p>
          </p:txBody>
        </p:sp>
      </p:grpSp>
    </p:spTree>
    <p:extLst>
      <p:ext uri="{BB962C8B-B14F-4D97-AF65-F5344CB8AC3E}">
        <p14:creationId xmlns:p14="http://schemas.microsoft.com/office/powerpoint/2010/main" val="3698883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f3243a-6552-4dc8-ba25-9383f7dd7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6E861FBE55DC4C9B0B55ED67317AAD" ma:contentTypeVersion="14" ma:contentTypeDescription="Create a new document." ma:contentTypeScope="" ma:versionID="92caf8737a30d099faab7585cbd47551">
  <xsd:schema xmlns:xsd="http://www.w3.org/2001/XMLSchema" xmlns:xs="http://www.w3.org/2001/XMLSchema" xmlns:p="http://schemas.microsoft.com/office/2006/metadata/properties" xmlns:ns2="37badb12-87f7-4a57-801d-55f6a23455e1" xmlns:ns3="36f3243a-6552-4dc8-ba25-9383f7dd7d55" targetNamespace="http://schemas.microsoft.com/office/2006/metadata/properties" ma:root="true" ma:fieldsID="ec6c4b1a0c454f50b5a65946afd97790" ns2:_="" ns3:_="">
    <xsd:import namespace="37badb12-87f7-4a57-801d-55f6a23455e1"/>
    <xsd:import namespace="36f3243a-6552-4dc8-ba25-9383f7dd7d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adb12-87f7-4a57-801d-55f6a23455e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f3243a-6552-4dc8-ba25-9383f7dd7d5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47f4383-ccf9-4935-95bf-a0dba1e3439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9D85CA-1AA2-4772-92AC-6B0FFFBAD59C}">
  <ds:schemaRefs>
    <ds:schemaRef ds:uri="http://schemas.microsoft.com/sharepoint/v3/contenttype/forms"/>
  </ds:schemaRefs>
</ds:datastoreItem>
</file>

<file path=customXml/itemProps2.xml><?xml version="1.0" encoding="utf-8"?>
<ds:datastoreItem xmlns:ds="http://schemas.openxmlformats.org/officeDocument/2006/customXml" ds:itemID="{E2F6B71F-7384-43F8-9DCC-E5F6815E39A9}">
  <ds:schemaRefs>
    <ds:schemaRef ds:uri="http://www.w3.org/XML/1998/namespace"/>
    <ds:schemaRef ds:uri="http://schemas.microsoft.com/office/2006/documentManagement/types"/>
    <ds:schemaRef ds:uri="http://purl.org/dc/elements/1.1/"/>
    <ds:schemaRef ds:uri="http://purl.org/dc/terms/"/>
    <ds:schemaRef ds:uri="37badb12-87f7-4a57-801d-55f6a23455e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36f3243a-6552-4dc8-ba25-9383f7dd7d55"/>
  </ds:schemaRefs>
</ds:datastoreItem>
</file>

<file path=customXml/itemProps3.xml><?xml version="1.0" encoding="utf-8"?>
<ds:datastoreItem xmlns:ds="http://schemas.openxmlformats.org/officeDocument/2006/customXml" ds:itemID="{1C1359D0-5015-4576-AA02-C500F5D62E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badb12-87f7-4a57-801d-55f6a23455e1"/>
    <ds:schemaRef ds:uri="36f3243a-6552-4dc8-ba25-9383f7dd7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14749</TotalTime>
  <Words>11169</Words>
  <Application>Microsoft Office PowerPoint</Application>
  <PresentationFormat>On-screen Show (4:3)</PresentationFormat>
  <Paragraphs>1689</Paragraphs>
  <Slides>133</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133</vt:i4>
      </vt:variant>
    </vt:vector>
  </HeadingPairs>
  <TitlesOfParts>
    <vt:vector size="145" baseType="lpstr">
      <vt:lpstr>Arial Unicode MS</vt:lpstr>
      <vt:lpstr>新細明體</vt:lpstr>
      <vt:lpstr>Arial</vt:lpstr>
      <vt:lpstr>Arial Narrow</vt:lpstr>
      <vt:lpstr>Calibri</vt:lpstr>
      <vt:lpstr>Symbol</vt:lpstr>
      <vt:lpstr>Times New Roman</vt:lpstr>
      <vt:lpstr>Verdana</vt:lpstr>
      <vt:lpstr>Wingdings</vt:lpstr>
      <vt:lpstr>Wingdings 2</vt:lpstr>
      <vt:lpstr>Wingdings 3</vt:lpstr>
      <vt:lpstr>Office 佈景主題</vt:lpstr>
      <vt:lpstr>Chapter 5</vt:lpstr>
      <vt:lpstr>Task 5.1</vt:lpstr>
      <vt:lpstr>Task 5.1 (cont’d) </vt:lpstr>
      <vt:lpstr>Task 5.1 (cont’d)  </vt:lpstr>
      <vt:lpstr>Task 5.1 (cont’d)  </vt:lpstr>
      <vt:lpstr>5.1 Price elasticity of demand</vt:lpstr>
      <vt:lpstr>A. Definition</vt:lpstr>
      <vt:lpstr>A. Definition</vt:lpstr>
      <vt:lpstr>B. Numerical example</vt:lpstr>
      <vt:lpstr>C. Negative sign of Ed is negligible</vt:lpstr>
      <vt:lpstr>Test yourself 5.1</vt:lpstr>
      <vt:lpstr>Test yourself 5.2</vt:lpstr>
      <vt:lpstr>Test yourself 5.2 (cont’d) </vt:lpstr>
      <vt:lpstr>Test yourself 5.3</vt:lpstr>
      <vt:lpstr>Test yourself 5.3 (cont’d) </vt:lpstr>
      <vt:lpstr>5.2 Types of price elasticity of demand</vt:lpstr>
      <vt:lpstr>A. Perfectly inelastic demand (Ed = 0)</vt:lpstr>
      <vt:lpstr>B. Inelastic demand (0 &lt; Ed &lt; 1)</vt:lpstr>
      <vt:lpstr>C. Unitarily elastic demand (Ed = 1)</vt:lpstr>
      <vt:lpstr>C. Unitarily elastic demand (Ed = 1)</vt:lpstr>
      <vt:lpstr>D. Elastic demand (1 &lt; Ed &lt; ∞)</vt:lpstr>
      <vt:lpstr>E. Perfectly elastic demand (Ed = ∞)</vt:lpstr>
      <vt:lpstr>Learning tips 5.1 ‘More elastic’ versus ‘less elastic’</vt:lpstr>
      <vt:lpstr>Learning tips 5.1 (cont’d)  ‘More elastic’ versus ‘less elastic’</vt:lpstr>
      <vt:lpstr>Test yourself 5.4</vt:lpstr>
      <vt:lpstr>Test yourself 5.4 (cont’d) </vt:lpstr>
      <vt:lpstr>Task 5.2</vt:lpstr>
      <vt:lpstr>Task 5.2 (cont’d) </vt:lpstr>
      <vt:lpstr>5.3 Price elasticity of demand and total revenue</vt:lpstr>
      <vt:lpstr>A. Calculation of total revenue</vt:lpstr>
      <vt:lpstr>A. Calculation of total revenue</vt:lpstr>
      <vt:lpstr>B. Changes in total revenue caused by a change in price</vt:lpstr>
      <vt:lpstr>B. Changes in total revenue caused by a change in price</vt:lpstr>
      <vt:lpstr>B. Changes in total revenue caused by a change in price</vt:lpstr>
      <vt:lpstr>B. Changes in total revenue caused by a change in price</vt:lpstr>
      <vt:lpstr>B. Changes in total revenue caused by a change in price</vt:lpstr>
      <vt:lpstr>C. The effects of price elasticity of demand on total revenue</vt:lpstr>
      <vt:lpstr>C. The effects of price elasticity of demand on total revenue</vt:lpstr>
      <vt:lpstr>C. The effects of price elasticity of demand on total revenue</vt:lpstr>
      <vt:lpstr>C. The effects of price elasticity of demand on total revenue</vt:lpstr>
      <vt:lpstr>C. The effects of price elasticity of demand on total revenue</vt:lpstr>
      <vt:lpstr>C. The effects of price elasticity of demand on total revenue</vt:lpstr>
      <vt:lpstr>C. The effects of price elasticity of demand on total revenue</vt:lpstr>
      <vt:lpstr>C. The effects of price elasticity of demand on total revenue</vt:lpstr>
      <vt:lpstr>C. The effects of price elasticity of demand on total revenue</vt:lpstr>
      <vt:lpstr>C. The effects of price elasticity of demand on total revenue</vt:lpstr>
      <vt:lpstr>C. The effects of price elasticity of demand on total revenue</vt:lpstr>
      <vt:lpstr>C. The effects of price elasticity of demand on total revenue</vt:lpstr>
      <vt:lpstr>C. The effects of price elasticity of demand on total revenue</vt:lpstr>
      <vt:lpstr>Test yourself 5.5</vt:lpstr>
      <vt:lpstr>Worked example 5.1 Determine the type of demand elasticity</vt:lpstr>
      <vt:lpstr>Worked example 5.1 (cont’d)  Determine the type of demand elasticity</vt:lpstr>
      <vt:lpstr>Worked example 5.1 (cont’d)  Determine the type of demand elasticity</vt:lpstr>
      <vt:lpstr>Worked example 5.1 (cont’d)  Determine the type of demand elasticity</vt:lpstr>
      <vt:lpstr>Worked example 5.2 The condition for total revenue to decrease when price decreases</vt:lpstr>
      <vt:lpstr>Worked example 5.2 (cont’d)  The condition for total revenue to decrease when price decreases</vt:lpstr>
      <vt:lpstr>Misconceptions 5.1</vt:lpstr>
      <vt:lpstr>Misconceptions 5.1</vt:lpstr>
      <vt:lpstr>Misconceptions 5.2</vt:lpstr>
      <vt:lpstr>Misconceptions 5.2 (cont’d) </vt:lpstr>
      <vt:lpstr>Living economics 5.1 Good harvest is bad news?</vt:lpstr>
      <vt:lpstr>Living economics 5.1 (cont’d)  Good harvest is bad news?</vt:lpstr>
      <vt:lpstr>Living economics 5.1 (cont’d)  Good harvest is bad news?</vt:lpstr>
      <vt:lpstr>Task 5.3</vt:lpstr>
      <vt:lpstr>Task 5.3 (cont’d) </vt:lpstr>
      <vt:lpstr>Task 5.3 (cont’d) </vt:lpstr>
      <vt:lpstr>5.4 Factors affecting price elasticity of demand</vt:lpstr>
      <vt:lpstr>A. Price range</vt:lpstr>
      <vt:lpstr>A. Price range</vt:lpstr>
      <vt:lpstr>Test yourself 5.6</vt:lpstr>
      <vt:lpstr>Test yourself 5.6 (cont’d) </vt:lpstr>
      <vt:lpstr>Test yourself 5.6 (cont’d) </vt:lpstr>
      <vt:lpstr>Learning tips 5.2 Showing the change in TR on a diagram when demand is elastic or inelastic</vt:lpstr>
      <vt:lpstr>Learning tips 5.2 (cont’d) Showing the change in TR on a diagram when demand is elastic or inelastic</vt:lpstr>
      <vt:lpstr>Learning tips 5.2 (cont’d) Showing the change in TR on a diagram when demand is elastic or inelastic</vt:lpstr>
      <vt:lpstr>B. Availability of close substitutes</vt:lpstr>
      <vt:lpstr>B. Availability of close substitutes</vt:lpstr>
      <vt:lpstr>C. Degree of necessity</vt:lpstr>
      <vt:lpstr>D. Consumption habits</vt:lpstr>
      <vt:lpstr>D. Consumption habits</vt:lpstr>
      <vt:lpstr>E. Proportion of expenditure to income</vt:lpstr>
      <vt:lpstr>F. Number of uses</vt:lpstr>
      <vt:lpstr>G. Time available to adjust consumption</vt:lpstr>
      <vt:lpstr>H. Durability</vt:lpstr>
      <vt:lpstr>Test yourself 5.7</vt:lpstr>
      <vt:lpstr>Test yourself 5.7</vt:lpstr>
      <vt:lpstr>Test yourself 5.7</vt:lpstr>
      <vt:lpstr>5.5 Price elasticity of supply</vt:lpstr>
      <vt:lpstr>A. Definition</vt:lpstr>
      <vt:lpstr>A. Definition</vt:lpstr>
      <vt:lpstr>B. Numerical example</vt:lpstr>
      <vt:lpstr>5.6 Types of price elasticity of supply</vt:lpstr>
      <vt:lpstr>A. Perfectly inelastic supply (ES = 0)</vt:lpstr>
      <vt:lpstr>B. Inelastic supply (0 &lt; ES &lt; 1)</vt:lpstr>
      <vt:lpstr>C. Unitarily elastic supply (ES = 1)</vt:lpstr>
      <vt:lpstr>D. Elastic supply (1 &lt; ES &lt; ∞)</vt:lpstr>
      <vt:lpstr>E. Perfectly elastic supply (ES = ∞)</vt:lpstr>
      <vt:lpstr>Learning tips 5.3  Drawing supply curves with different elasticities</vt:lpstr>
      <vt:lpstr>Learning tips 5.3 (cont’d)  Drawing supply curves with different elasticities</vt:lpstr>
      <vt:lpstr>Learning tips 5.3 (cont’d)  Drawing supply curves with different elasticities</vt:lpstr>
      <vt:lpstr>Learning tips 5.3 (cont’d)  Drawing supply curves with different elasticities</vt:lpstr>
      <vt:lpstr>Learning tips 5.4  Effects of the changes in demand on total revenue</vt:lpstr>
      <vt:lpstr>Learning tips 5.4 (cont’d)  Effects of the changes in demand on total revenue</vt:lpstr>
      <vt:lpstr>Learning tips 5.4 (cont’d)  Effects of the changes in demand on total revenue</vt:lpstr>
      <vt:lpstr>Test yourself 5.8</vt:lpstr>
      <vt:lpstr>Worked example 5.3 Determine the price elasticity of demand or supply</vt:lpstr>
      <vt:lpstr>Worked example 5.3 (cont’d) Determine the price elasticity of demand or supply</vt:lpstr>
      <vt:lpstr>Worked example 5.3 (cont’d) Determine the price elasticity of demand or supply</vt:lpstr>
      <vt:lpstr>Worked example 5.3 (cont’d) Determine the price elasticity of demand or supply</vt:lpstr>
      <vt:lpstr>Worked example 5.3 (cont’d) Determine the price elasticity of demand or supply</vt:lpstr>
      <vt:lpstr>Worked example 5.3 (cont’d) Determine the price elasticity of demand or supply</vt:lpstr>
      <vt:lpstr>Worked example 5.3 (cont’d) Determine the price elasticity of demand or supply</vt:lpstr>
      <vt:lpstr>Worked example 5.3 (cont’d) Determine the price elasticity of demand or supply</vt:lpstr>
      <vt:lpstr>Worked example 5.3 (cont’d) Determine the price elasticity of demand or supply</vt:lpstr>
      <vt:lpstr>Worked example 5.3 (cont’d) Determine the price elasticity of demand or supply</vt:lpstr>
      <vt:lpstr>Worked example 5.3 (cont’d) Determine the price elasticity of demand or supply</vt:lpstr>
      <vt:lpstr>Worked example 5.3 (cont’d) Determine the price elasticity of demand or supply</vt:lpstr>
      <vt:lpstr>5.7 Factors affecting price elasticity of supply</vt:lpstr>
      <vt:lpstr>A. Available amount of the good</vt:lpstr>
      <vt:lpstr>B. Ease of adjusting factors of production</vt:lpstr>
      <vt:lpstr>C. Factor mobility</vt:lpstr>
      <vt:lpstr>D. Reserve capacity</vt:lpstr>
      <vt:lpstr>E. Adjustment time</vt:lpstr>
      <vt:lpstr>E. Adjustment time</vt:lpstr>
      <vt:lpstr>E. Ease of entry</vt:lpstr>
      <vt:lpstr>Test yourself 5.9</vt:lpstr>
      <vt:lpstr>Test yourself 5.10</vt:lpstr>
      <vt:lpstr>Test yourself 5.10</vt:lpstr>
      <vt:lpstr>Take this challenge 5.1 Reasons for a certain type of elasticity</vt:lpstr>
      <vt:lpstr>Take this challenge 5.1 Reasons for a certain type of elasticity</vt:lpstr>
      <vt:lpstr>Take this challenge 5.1 Reasons for a certain type of elasticity</vt:lpstr>
      <vt:lpstr>Take this challenge 5.1 (cont’d) Reasons for a certain type of elasticity</vt:lpstr>
      <vt:lpstr>Take this challenge 5.1 (cont’d) Reasons for a certain type of elasticity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Poon, Mandy</dc:creator>
  <cp:lastModifiedBy>Sara Chan</cp:lastModifiedBy>
  <cp:revision>1624</cp:revision>
  <dcterms:created xsi:type="dcterms:W3CDTF">2018-08-06T07:54:05Z</dcterms:created>
  <dcterms:modified xsi:type="dcterms:W3CDTF">2025-07-31T07:53:09Z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0x0101004F6E861FBE55DC4C9B0B55ED67317AAD</vt:lpwstr>
  </property>
  <property fmtid="{D5CDD505-2E9C-101B-9397-08002B2CF9AE}" pid="3" name="MediaServiceImageTags">
    <vt:lpwstr/>
  </property>
</Properties>
</file>