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8"/>
  </p:notesMasterIdLst>
  <p:sldIdLst>
    <p:sldId id="484" r:id="rId5"/>
    <p:sldId id="485" r:id="rId6"/>
    <p:sldId id="486" r:id="rId7"/>
    <p:sldId id="487" r:id="rId8"/>
    <p:sldId id="488" r:id="rId9"/>
    <p:sldId id="489" r:id="rId10"/>
    <p:sldId id="490" r:id="rId11"/>
    <p:sldId id="491" r:id="rId12"/>
    <p:sldId id="624" r:id="rId13"/>
    <p:sldId id="494" r:id="rId14"/>
    <p:sldId id="495" r:id="rId15"/>
    <p:sldId id="496" r:id="rId16"/>
    <p:sldId id="625" r:id="rId17"/>
    <p:sldId id="499" r:id="rId18"/>
    <p:sldId id="500" r:id="rId19"/>
    <p:sldId id="501"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 id="526" r:id="rId45"/>
    <p:sldId id="527" r:id="rId46"/>
    <p:sldId id="528" r:id="rId47"/>
    <p:sldId id="529" r:id="rId48"/>
    <p:sldId id="530" r:id="rId49"/>
    <p:sldId id="531" r:id="rId50"/>
    <p:sldId id="532" r:id="rId51"/>
    <p:sldId id="533" r:id="rId52"/>
    <p:sldId id="534" r:id="rId53"/>
    <p:sldId id="535" r:id="rId54"/>
    <p:sldId id="536" r:id="rId55"/>
    <p:sldId id="537" r:id="rId56"/>
    <p:sldId id="538" r:id="rId57"/>
    <p:sldId id="539" r:id="rId58"/>
    <p:sldId id="540" r:id="rId59"/>
    <p:sldId id="541" r:id="rId60"/>
    <p:sldId id="542" r:id="rId61"/>
    <p:sldId id="543" r:id="rId62"/>
    <p:sldId id="544" r:id="rId63"/>
    <p:sldId id="545" r:id="rId64"/>
    <p:sldId id="546" r:id="rId65"/>
    <p:sldId id="547" r:id="rId66"/>
    <p:sldId id="548" r:id="rId67"/>
    <p:sldId id="549" r:id="rId68"/>
    <p:sldId id="641" r:id="rId69"/>
    <p:sldId id="551" r:id="rId70"/>
    <p:sldId id="552" r:id="rId71"/>
    <p:sldId id="553" r:id="rId72"/>
    <p:sldId id="554" r:id="rId73"/>
    <p:sldId id="556" r:id="rId74"/>
    <p:sldId id="557" r:id="rId75"/>
    <p:sldId id="558" r:id="rId76"/>
    <p:sldId id="559" r:id="rId77"/>
    <p:sldId id="560" r:id="rId78"/>
    <p:sldId id="561" r:id="rId79"/>
    <p:sldId id="562" r:id="rId80"/>
    <p:sldId id="563" r:id="rId81"/>
    <p:sldId id="564" r:id="rId82"/>
    <p:sldId id="565" r:id="rId83"/>
    <p:sldId id="566" r:id="rId84"/>
    <p:sldId id="567" r:id="rId85"/>
    <p:sldId id="568" r:id="rId86"/>
    <p:sldId id="569" r:id="rId87"/>
    <p:sldId id="570" r:id="rId88"/>
    <p:sldId id="571" r:id="rId89"/>
    <p:sldId id="572" r:id="rId90"/>
    <p:sldId id="573" r:id="rId91"/>
    <p:sldId id="574" r:id="rId92"/>
    <p:sldId id="575" r:id="rId93"/>
    <p:sldId id="576" r:id="rId94"/>
    <p:sldId id="626" r:id="rId95"/>
    <p:sldId id="580" r:id="rId96"/>
    <p:sldId id="579" r:id="rId97"/>
    <p:sldId id="581" r:id="rId98"/>
    <p:sldId id="582" r:id="rId99"/>
    <p:sldId id="583" r:id="rId100"/>
    <p:sldId id="584" r:id="rId101"/>
    <p:sldId id="587" r:id="rId102"/>
    <p:sldId id="589" r:id="rId103"/>
    <p:sldId id="588" r:id="rId104"/>
    <p:sldId id="590" r:id="rId105"/>
    <p:sldId id="591" r:id="rId106"/>
    <p:sldId id="592" r:id="rId107"/>
    <p:sldId id="595" r:id="rId108"/>
    <p:sldId id="596" r:id="rId109"/>
    <p:sldId id="597" r:id="rId110"/>
    <p:sldId id="636" r:id="rId111"/>
    <p:sldId id="627" r:id="rId112"/>
    <p:sldId id="599" r:id="rId113"/>
    <p:sldId id="637" r:id="rId114"/>
    <p:sldId id="630" r:id="rId115"/>
    <p:sldId id="631" r:id="rId116"/>
    <p:sldId id="632" r:id="rId117"/>
    <p:sldId id="633" r:id="rId118"/>
    <p:sldId id="638" r:id="rId119"/>
    <p:sldId id="634" r:id="rId120"/>
    <p:sldId id="635" r:id="rId121"/>
    <p:sldId id="606" r:id="rId122"/>
    <p:sldId id="607" r:id="rId123"/>
    <p:sldId id="608" r:id="rId124"/>
    <p:sldId id="609" r:id="rId125"/>
    <p:sldId id="610" r:id="rId126"/>
    <p:sldId id="611" r:id="rId127"/>
    <p:sldId id="612" r:id="rId128"/>
    <p:sldId id="613" r:id="rId129"/>
    <p:sldId id="614" r:id="rId130"/>
    <p:sldId id="615" r:id="rId131"/>
    <p:sldId id="616" r:id="rId132"/>
    <p:sldId id="639" r:id="rId133"/>
    <p:sldId id="617" r:id="rId134"/>
    <p:sldId id="640" r:id="rId135"/>
    <p:sldId id="620" r:id="rId136"/>
    <p:sldId id="621" r:id="rId137"/>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3B405DBB-E96C-4928-85E5-39E07CBDCC7F}">
          <p14:sldIdLst>
            <p14:sldId id="484"/>
            <p14:sldId id="485"/>
            <p14:sldId id="486"/>
            <p14:sldId id="487"/>
            <p14:sldId id="488"/>
            <p14:sldId id="489"/>
            <p14:sldId id="490"/>
            <p14:sldId id="491"/>
            <p14:sldId id="624"/>
            <p14:sldId id="494"/>
            <p14:sldId id="495"/>
            <p14:sldId id="496"/>
            <p14:sldId id="625"/>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641"/>
            <p14:sldId id="551"/>
            <p14:sldId id="552"/>
            <p14:sldId id="553"/>
            <p14:sldId id="554"/>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626"/>
            <p14:sldId id="580"/>
            <p14:sldId id="579"/>
            <p14:sldId id="581"/>
            <p14:sldId id="582"/>
            <p14:sldId id="583"/>
            <p14:sldId id="584"/>
            <p14:sldId id="587"/>
            <p14:sldId id="589"/>
            <p14:sldId id="588"/>
            <p14:sldId id="590"/>
            <p14:sldId id="591"/>
            <p14:sldId id="592"/>
            <p14:sldId id="595"/>
            <p14:sldId id="596"/>
            <p14:sldId id="597"/>
            <p14:sldId id="636"/>
            <p14:sldId id="627"/>
            <p14:sldId id="599"/>
            <p14:sldId id="637"/>
            <p14:sldId id="630"/>
            <p14:sldId id="631"/>
            <p14:sldId id="632"/>
            <p14:sldId id="633"/>
            <p14:sldId id="638"/>
            <p14:sldId id="634"/>
            <p14:sldId id="635"/>
            <p14:sldId id="606"/>
            <p14:sldId id="607"/>
            <p14:sldId id="608"/>
            <p14:sldId id="609"/>
            <p14:sldId id="610"/>
            <p14:sldId id="611"/>
            <p14:sldId id="612"/>
            <p14:sldId id="613"/>
            <p14:sldId id="614"/>
            <p14:sldId id="615"/>
            <p14:sldId id="616"/>
            <p14:sldId id="639"/>
            <p14:sldId id="617"/>
            <p14:sldId id="640"/>
            <p14:sldId id="620"/>
            <p14:sldId id="6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on, Mandy" initials="P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4BB"/>
    <a:srgbClr val="009FE3"/>
    <a:srgbClr val="9F348B"/>
    <a:srgbClr val="9BE0FF"/>
    <a:srgbClr val="47C6FF"/>
    <a:srgbClr val="99CC00"/>
    <a:srgbClr val="FFCC66"/>
    <a:srgbClr val="CCFFCC"/>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50490-6460-4733-8CDD-298E45944C09}" v="18" dt="2025-06-02T06:57:05.980"/>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93955" autoAdjust="0"/>
  </p:normalViewPr>
  <p:slideViewPr>
    <p:cSldViewPr>
      <p:cViewPr varScale="1">
        <p:scale>
          <a:sx n="149" d="100"/>
          <a:sy n="149" d="100"/>
        </p:scale>
        <p:origin x="2382" y="108"/>
      </p:cViewPr>
      <p:guideLst>
        <p:guide orient="horz" pos="2160"/>
        <p:guide pos="2880"/>
      </p:guideLst>
    </p:cSldViewPr>
  </p:slideViewPr>
  <p:outlineViewPr>
    <p:cViewPr>
      <p:scale>
        <a:sx n="33" d="100"/>
        <a:sy n="33" d="100"/>
      </p:scale>
      <p:origin x="66" y="14676"/>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4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g Lei" userId="e124c804-9091-4bcb-9517-f99a710c5644" providerId="ADAL" clId="{49D50490-6460-4733-8CDD-298E45944C09}"/>
    <pc:docChg chg="undo custSel modSld">
      <pc:chgData name="Wing Lei" userId="e124c804-9091-4bcb-9517-f99a710c5644" providerId="ADAL" clId="{49D50490-6460-4733-8CDD-298E45944C09}" dt="2025-06-02T06:57:22.407" v="67" actId="1076"/>
      <pc:docMkLst>
        <pc:docMk/>
      </pc:docMkLst>
      <pc:sldChg chg="modSp">
        <pc:chgData name="Wing Lei" userId="e124c804-9091-4bcb-9517-f99a710c5644" providerId="ADAL" clId="{49D50490-6460-4733-8CDD-298E45944C09}" dt="2025-06-02T06:44:19.394" v="19"/>
        <pc:sldMkLst>
          <pc:docMk/>
          <pc:sldMk cId="1814010575" sldId="540"/>
        </pc:sldMkLst>
        <pc:spChg chg="mod">
          <ac:chgData name="Wing Lei" userId="e124c804-9091-4bcb-9517-f99a710c5644" providerId="ADAL" clId="{49D50490-6460-4733-8CDD-298E45944C09}" dt="2025-06-02T06:44:19.394" v="19"/>
          <ac:spMkLst>
            <pc:docMk/>
            <pc:sldMk cId="1814010575" sldId="540"/>
            <ac:spMk id="3" creationId="{00000000-0000-0000-0000-000000000000}"/>
          </ac:spMkLst>
        </pc:spChg>
      </pc:sldChg>
      <pc:sldChg chg="modSp mod">
        <pc:chgData name="Wing Lei" userId="e124c804-9091-4bcb-9517-f99a710c5644" providerId="ADAL" clId="{49D50490-6460-4733-8CDD-298E45944C09}" dt="2025-06-02T06:45:28.062" v="21" actId="255"/>
        <pc:sldMkLst>
          <pc:docMk/>
          <pc:sldMk cId="2535822984" sldId="544"/>
        </pc:sldMkLst>
        <pc:spChg chg="mod">
          <ac:chgData name="Wing Lei" userId="e124c804-9091-4bcb-9517-f99a710c5644" providerId="ADAL" clId="{49D50490-6460-4733-8CDD-298E45944C09}" dt="2025-06-02T06:45:28.062" v="21" actId="255"/>
          <ac:spMkLst>
            <pc:docMk/>
            <pc:sldMk cId="2535822984" sldId="544"/>
            <ac:spMk id="3" creationId="{00000000-0000-0000-0000-000000000000}"/>
          </ac:spMkLst>
        </pc:spChg>
      </pc:sldChg>
      <pc:sldChg chg="modSp mod">
        <pc:chgData name="Wing Lei" userId="e124c804-9091-4bcb-9517-f99a710c5644" providerId="ADAL" clId="{49D50490-6460-4733-8CDD-298E45944C09}" dt="2025-06-02T06:46:01.503" v="23" actId="255"/>
        <pc:sldMkLst>
          <pc:docMk/>
          <pc:sldMk cId="3385035805" sldId="545"/>
        </pc:sldMkLst>
        <pc:spChg chg="mod">
          <ac:chgData name="Wing Lei" userId="e124c804-9091-4bcb-9517-f99a710c5644" providerId="ADAL" clId="{49D50490-6460-4733-8CDD-298E45944C09}" dt="2025-06-02T06:46:01.503" v="23" actId="255"/>
          <ac:spMkLst>
            <pc:docMk/>
            <pc:sldMk cId="3385035805" sldId="545"/>
            <ac:spMk id="3" creationId="{00000000-0000-0000-0000-000000000000}"/>
          </ac:spMkLst>
        </pc:spChg>
      </pc:sldChg>
      <pc:sldChg chg="modSp mod">
        <pc:chgData name="Wing Lei" userId="e124c804-9091-4bcb-9517-f99a710c5644" providerId="ADAL" clId="{49D50490-6460-4733-8CDD-298E45944C09}" dt="2025-06-02T06:47:08.650" v="27" actId="255"/>
        <pc:sldMkLst>
          <pc:docMk/>
          <pc:sldMk cId="2525361582" sldId="591"/>
        </pc:sldMkLst>
        <pc:graphicFrameChg chg="mod modGraphic">
          <ac:chgData name="Wing Lei" userId="e124c804-9091-4bcb-9517-f99a710c5644" providerId="ADAL" clId="{49D50490-6460-4733-8CDD-298E45944C09}" dt="2025-06-02T06:47:08.650" v="27" actId="255"/>
          <ac:graphicFrameMkLst>
            <pc:docMk/>
            <pc:sldMk cId="2525361582" sldId="591"/>
            <ac:graphicFrameMk id="18" creationId="{00000000-0000-0000-0000-000000000000}"/>
          </ac:graphicFrameMkLst>
        </pc:graphicFrameChg>
      </pc:sldChg>
      <pc:sldChg chg="addSp delSp modSp mod">
        <pc:chgData name="Wing Lei" userId="e124c804-9091-4bcb-9517-f99a710c5644" providerId="ADAL" clId="{49D50490-6460-4733-8CDD-298E45944C09}" dt="2025-06-02T06:50:33.261" v="45" actId="113"/>
        <pc:sldMkLst>
          <pc:docMk/>
          <pc:sldMk cId="2422107657" sldId="592"/>
        </pc:sldMkLst>
        <pc:spChg chg="add mod">
          <ac:chgData name="Wing Lei" userId="e124c804-9091-4bcb-9517-f99a710c5644" providerId="ADAL" clId="{49D50490-6460-4733-8CDD-298E45944C09}" dt="2025-06-02T06:50:33.261" v="45" actId="113"/>
          <ac:spMkLst>
            <pc:docMk/>
            <pc:sldMk cId="2422107657" sldId="592"/>
            <ac:spMk id="7" creationId="{16D25F23-91C9-58CF-2552-8AECB92DCB79}"/>
          </ac:spMkLst>
        </pc:spChg>
        <pc:spChg chg="del mod">
          <ac:chgData name="Wing Lei" userId="e124c804-9091-4bcb-9517-f99a710c5644" providerId="ADAL" clId="{49D50490-6460-4733-8CDD-298E45944C09}" dt="2025-06-02T06:50:00.132" v="37" actId="478"/>
          <ac:spMkLst>
            <pc:docMk/>
            <pc:sldMk cId="2422107657" sldId="592"/>
            <ac:spMk id="105" creationId="{00000000-0000-0000-0000-000000000000}"/>
          </ac:spMkLst>
        </pc:spChg>
      </pc:sldChg>
      <pc:sldChg chg="modSp mod addAnim delAnim">
        <pc:chgData name="Wing Lei" userId="e124c804-9091-4bcb-9517-f99a710c5644" providerId="ADAL" clId="{49D50490-6460-4733-8CDD-298E45944C09}" dt="2025-06-02T06:35:32.537" v="17" actId="207"/>
        <pc:sldMkLst>
          <pc:docMk/>
          <pc:sldMk cId="1473996485" sldId="596"/>
        </pc:sldMkLst>
        <pc:graphicFrameChg chg="mod modGraphic">
          <ac:chgData name="Wing Lei" userId="e124c804-9091-4bcb-9517-f99a710c5644" providerId="ADAL" clId="{49D50490-6460-4733-8CDD-298E45944C09}" dt="2025-06-02T06:35:32.537" v="17" actId="207"/>
          <ac:graphicFrameMkLst>
            <pc:docMk/>
            <pc:sldMk cId="1473996485" sldId="596"/>
            <ac:graphicFrameMk id="18" creationId="{00000000-0000-0000-0000-000000000000}"/>
          </ac:graphicFrameMkLst>
        </pc:graphicFrameChg>
      </pc:sldChg>
      <pc:sldChg chg="modSp mod">
        <pc:chgData name="Wing Lei" userId="e124c804-9091-4bcb-9517-f99a710c5644" providerId="ADAL" clId="{49D50490-6460-4733-8CDD-298E45944C09}" dt="2025-06-02T06:56:05.716" v="52" actId="1076"/>
        <pc:sldMkLst>
          <pc:docMk/>
          <pc:sldMk cId="1425170281" sldId="636"/>
        </pc:sldMkLst>
        <pc:spChg chg="mod">
          <ac:chgData name="Wing Lei" userId="e124c804-9091-4bcb-9517-f99a710c5644" providerId="ADAL" clId="{49D50490-6460-4733-8CDD-298E45944C09}" dt="2025-06-02T06:56:05.716" v="52" actId="1076"/>
          <ac:spMkLst>
            <pc:docMk/>
            <pc:sldMk cId="1425170281" sldId="636"/>
            <ac:spMk id="5" creationId="{00000000-0000-0000-0000-000000000000}"/>
          </ac:spMkLst>
        </pc:spChg>
        <pc:graphicFrameChg chg="mod modGraphic">
          <ac:chgData name="Wing Lei" userId="e124c804-9091-4bcb-9517-f99a710c5644" providerId="ADAL" clId="{49D50490-6460-4733-8CDD-298E45944C09}" dt="2025-06-02T06:56:02.170" v="51" actId="14734"/>
          <ac:graphicFrameMkLst>
            <pc:docMk/>
            <pc:sldMk cId="1425170281" sldId="636"/>
            <ac:graphicFrameMk id="13" creationId="{00000000-0000-0000-0000-000000000000}"/>
          </ac:graphicFrameMkLst>
        </pc:graphicFrameChg>
      </pc:sldChg>
      <pc:sldChg chg="modSp mod">
        <pc:chgData name="Wing Lei" userId="e124c804-9091-4bcb-9517-f99a710c5644" providerId="ADAL" clId="{49D50490-6460-4733-8CDD-298E45944C09}" dt="2025-06-02T06:56:41.159" v="59" actId="1076"/>
        <pc:sldMkLst>
          <pc:docMk/>
          <pc:sldMk cId="2072414588" sldId="637"/>
        </pc:sldMkLst>
        <pc:spChg chg="mod">
          <ac:chgData name="Wing Lei" userId="e124c804-9091-4bcb-9517-f99a710c5644" providerId="ADAL" clId="{49D50490-6460-4733-8CDD-298E45944C09}" dt="2025-06-02T06:56:41.159" v="59" actId="1076"/>
          <ac:spMkLst>
            <pc:docMk/>
            <pc:sldMk cId="2072414588" sldId="637"/>
            <ac:spMk id="5" creationId="{00000000-0000-0000-0000-000000000000}"/>
          </ac:spMkLst>
        </pc:spChg>
        <pc:graphicFrameChg chg="mod modGraphic">
          <ac:chgData name="Wing Lei" userId="e124c804-9091-4bcb-9517-f99a710c5644" providerId="ADAL" clId="{49D50490-6460-4733-8CDD-298E45944C09}" dt="2025-06-02T06:56:38.667" v="58" actId="14734"/>
          <ac:graphicFrameMkLst>
            <pc:docMk/>
            <pc:sldMk cId="2072414588" sldId="637"/>
            <ac:graphicFrameMk id="10" creationId="{00000000-0000-0000-0000-000000000000}"/>
          </ac:graphicFrameMkLst>
        </pc:graphicFrameChg>
      </pc:sldChg>
      <pc:sldChg chg="modSp mod">
        <pc:chgData name="Wing Lei" userId="e124c804-9091-4bcb-9517-f99a710c5644" providerId="ADAL" clId="{49D50490-6460-4733-8CDD-298E45944C09}" dt="2025-06-02T06:57:22.407" v="67" actId="1076"/>
        <pc:sldMkLst>
          <pc:docMk/>
          <pc:sldMk cId="3106846845" sldId="638"/>
        </pc:sldMkLst>
        <pc:spChg chg="mod">
          <ac:chgData name="Wing Lei" userId="e124c804-9091-4bcb-9517-f99a710c5644" providerId="ADAL" clId="{49D50490-6460-4733-8CDD-298E45944C09}" dt="2025-06-02T06:57:22.407" v="67" actId="1076"/>
          <ac:spMkLst>
            <pc:docMk/>
            <pc:sldMk cId="3106846845" sldId="638"/>
            <ac:spMk id="5" creationId="{00000000-0000-0000-0000-000000000000}"/>
          </ac:spMkLst>
        </pc:spChg>
        <pc:graphicFrameChg chg="mod modGraphic">
          <ac:chgData name="Wing Lei" userId="e124c804-9091-4bcb-9517-f99a710c5644" providerId="ADAL" clId="{49D50490-6460-4733-8CDD-298E45944C09}" dt="2025-06-02T06:57:20.382" v="66" actId="14734"/>
          <ac:graphicFrameMkLst>
            <pc:docMk/>
            <pc:sldMk cId="3106846845" sldId="638"/>
            <ac:graphicFrameMk id="14" creationId="{00000000-0000-0000-0000-000000000000}"/>
          </ac:graphicFrameMkLst>
        </pc:graphicFrameChg>
      </pc:sldChg>
      <pc:sldChg chg="modSp mod">
        <pc:chgData name="Wing Lei" userId="e124c804-9091-4bcb-9517-f99a710c5644" providerId="ADAL" clId="{49D50490-6460-4733-8CDD-298E45944C09}" dt="2025-06-02T06:33:34.002" v="6" actId="403"/>
        <pc:sldMkLst>
          <pc:docMk/>
          <pc:sldMk cId="1939649554" sldId="641"/>
        </pc:sldMkLst>
        <pc:spChg chg="mod">
          <ac:chgData name="Wing Lei" userId="e124c804-9091-4bcb-9517-f99a710c5644" providerId="ADAL" clId="{49D50490-6460-4733-8CDD-298E45944C09}" dt="2025-06-02T06:33:20.189" v="3" actId="403"/>
          <ac:spMkLst>
            <pc:docMk/>
            <pc:sldMk cId="1939649554" sldId="641"/>
            <ac:spMk id="5" creationId="{00000000-0000-0000-0000-000000000000}"/>
          </ac:spMkLst>
        </pc:spChg>
        <pc:spChg chg="mod">
          <ac:chgData name="Wing Lei" userId="e124c804-9091-4bcb-9517-f99a710c5644" providerId="ADAL" clId="{49D50490-6460-4733-8CDD-298E45944C09}" dt="2025-06-02T06:33:34.002" v="6" actId="403"/>
          <ac:spMkLst>
            <pc:docMk/>
            <pc:sldMk cId="1939649554" sldId="641"/>
            <ac:spMk id="13" creationId="{00000000-0000-0000-0000-000000000000}"/>
          </ac:spMkLst>
        </pc:spChg>
      </pc:sldChg>
    </pc:docChg>
  </pc:docChgLst>
  <pc:docChgLst>
    <pc:chgData name="Wing Lei" userId="e124c804-9091-4bcb-9517-f99a710c5644" providerId="ADAL" clId="{8989F26F-013F-4BBD-989C-38893DEAB040}"/>
    <pc:docChg chg="undo custSel modSld">
      <pc:chgData name="Wing Lei" userId="e124c804-9091-4bcb-9517-f99a710c5644" providerId="ADAL" clId="{8989F26F-013F-4BBD-989C-38893DEAB040}" dt="2025-06-03T01:37:39.376" v="13" actId="20577"/>
      <pc:docMkLst>
        <pc:docMk/>
      </pc:docMkLst>
      <pc:sldChg chg="modSp mod">
        <pc:chgData name="Wing Lei" userId="e124c804-9091-4bcb-9517-f99a710c5644" providerId="ADAL" clId="{8989F26F-013F-4BBD-989C-38893DEAB040}" dt="2025-06-03T01:37:18.956" v="4" actId="20577"/>
        <pc:sldMkLst>
          <pc:docMk/>
          <pc:sldMk cId="2146815506" sldId="526"/>
        </pc:sldMkLst>
        <pc:graphicFrameChg chg="modGraphic">
          <ac:chgData name="Wing Lei" userId="e124c804-9091-4bcb-9517-f99a710c5644" providerId="ADAL" clId="{8989F26F-013F-4BBD-989C-38893DEAB040}" dt="2025-06-03T01:37:18.956" v="4" actId="20577"/>
          <ac:graphicFrameMkLst>
            <pc:docMk/>
            <pc:sldMk cId="2146815506" sldId="526"/>
            <ac:graphicFrameMk id="6" creationId="{00000000-0000-0000-0000-000000000000}"/>
          </ac:graphicFrameMkLst>
        </pc:graphicFrameChg>
      </pc:sldChg>
      <pc:sldChg chg="modSp mod">
        <pc:chgData name="Wing Lei" userId="e124c804-9091-4bcb-9517-f99a710c5644" providerId="ADAL" clId="{8989F26F-013F-4BBD-989C-38893DEAB040}" dt="2025-06-03T01:37:39.376" v="13" actId="20577"/>
        <pc:sldMkLst>
          <pc:docMk/>
          <pc:sldMk cId="1488457948" sldId="530"/>
        </pc:sldMkLst>
        <pc:graphicFrameChg chg="modGraphic">
          <ac:chgData name="Wing Lei" userId="e124c804-9091-4bcb-9517-f99a710c5644" providerId="ADAL" clId="{8989F26F-013F-4BBD-989C-38893DEAB040}" dt="2025-06-03T01:37:39.376" v="13" actId="20577"/>
          <ac:graphicFrameMkLst>
            <pc:docMk/>
            <pc:sldMk cId="1488457948" sldId="530"/>
            <ac:graphicFrameMk id="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25E1D7-FE59-4626-94D1-F4326AE312EC}" type="datetimeFigureOut">
              <a:rPr lang="zh-HK" altLang="en-US" smtClean="0"/>
              <a:t>3/6/2025</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7F893-8D16-4A21-84AC-0382DECC63BA}" type="slidenum">
              <a:rPr lang="zh-HK" altLang="en-US" smtClean="0"/>
              <a:t>‹#›</a:t>
            </a:fld>
            <a:endParaRPr lang="zh-HK" altLang="en-US"/>
          </a:p>
        </p:txBody>
      </p:sp>
    </p:spTree>
    <p:extLst>
      <p:ext uri="{BB962C8B-B14F-4D97-AF65-F5344CB8AC3E}">
        <p14:creationId xmlns:p14="http://schemas.microsoft.com/office/powerpoint/2010/main" val="416918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50</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51</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52</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53</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54</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55</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56</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61</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62</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63</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12</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70</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71</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72</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106</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107</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108</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109</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110</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111</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112</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13</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113</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114</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115</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116</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117</a:t>
            </a:fld>
            <a:endParaRPr lang="zh-HK" altLang="en-US"/>
          </a:p>
        </p:txBody>
      </p:sp>
    </p:spTree>
    <p:extLst>
      <p:ext uri="{BB962C8B-B14F-4D97-AF65-F5344CB8AC3E}">
        <p14:creationId xmlns:p14="http://schemas.microsoft.com/office/powerpoint/2010/main" val="1246256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126</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14</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15</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25</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26</a:t>
            </a:fld>
            <a:endParaRPr lang="zh-HK" altLang="en-US"/>
          </a:p>
        </p:txBody>
      </p:sp>
    </p:spTree>
    <p:extLst>
      <p:ext uri="{BB962C8B-B14F-4D97-AF65-F5344CB8AC3E}">
        <p14:creationId xmlns:p14="http://schemas.microsoft.com/office/powerpoint/2010/main" val="136495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41</a:t>
            </a:fld>
            <a:endParaRPr lang="zh-HK" altLang="en-US"/>
          </a:p>
        </p:txBody>
      </p:sp>
    </p:spTree>
    <p:extLst>
      <p:ext uri="{BB962C8B-B14F-4D97-AF65-F5344CB8AC3E}">
        <p14:creationId xmlns:p14="http://schemas.microsoft.com/office/powerpoint/2010/main" val="424426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D57F893-8D16-4A21-84AC-0382DECC63BA}" type="slidenum">
              <a:rPr lang="zh-HK" altLang="en-US" smtClean="0"/>
              <a:t>45</a:t>
            </a:fld>
            <a:endParaRPr lang="zh-HK" altLang="en-US"/>
          </a:p>
        </p:txBody>
      </p:sp>
    </p:spTree>
    <p:extLst>
      <p:ext uri="{BB962C8B-B14F-4D97-AF65-F5344CB8AC3E}">
        <p14:creationId xmlns:p14="http://schemas.microsoft.com/office/powerpoint/2010/main" val="4244260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hort title)">
    <p:spTree>
      <p:nvGrpSpPr>
        <p:cNvPr id="1" name=""/>
        <p:cNvGrpSpPr/>
        <p:nvPr/>
      </p:nvGrpSpPr>
      <p:grpSpPr>
        <a:xfrm>
          <a:off x="0" y="0"/>
          <a:ext cx="0" cy="0"/>
          <a:chOff x="0" y="0"/>
          <a:chExt cx="0" cy="0"/>
        </a:xfrm>
      </p:grpSpPr>
      <p:sp>
        <p:nvSpPr>
          <p:cNvPr id="9" name="矩形 8"/>
          <p:cNvSpPr/>
          <p:nvPr userDrawn="1"/>
        </p:nvSpPr>
        <p:spPr>
          <a:xfrm rot="5400000">
            <a:off x="4019886" y="1748866"/>
            <a:ext cx="1103204"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p:cNvSpPr/>
          <p:nvPr userDrawn="1"/>
        </p:nvSpPr>
        <p:spPr>
          <a:xfrm rot="16200000">
            <a:off x="3743976" y="-3807292"/>
            <a:ext cx="1656183"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ctrTitle" hasCustomPrompt="1"/>
          </p:nvPr>
        </p:nvSpPr>
        <p:spPr>
          <a:xfrm>
            <a:off x="0" y="-27384"/>
            <a:ext cx="3203848" cy="792088"/>
          </a:xfrm>
          <a:solidFill>
            <a:schemeClr val="bg1">
              <a:alpha val="65000"/>
            </a:schemeClr>
          </a:solidFill>
          <a:effectLst>
            <a:softEdge rad="63500"/>
          </a:effectLst>
        </p:spPr>
        <p:txBody>
          <a:bodyPr>
            <a:noAutofit/>
          </a:bodyPr>
          <a:lstStyle>
            <a:lvl1pPr>
              <a:defRPr sz="4400" b="1">
                <a:solidFill>
                  <a:schemeClr val="accent1"/>
                </a:solidFill>
                <a:latin typeface="+mn-lt"/>
              </a:defRPr>
            </a:lvl1pPr>
          </a:lstStyle>
          <a:p>
            <a:r>
              <a:rPr lang="en-US" altLang="zh-HK" dirty="0"/>
              <a:t>Chapter no.</a:t>
            </a:r>
            <a:endParaRPr lang="zh-HK" altLang="en-US" dirty="0"/>
          </a:p>
        </p:txBody>
      </p:sp>
      <p:sp>
        <p:nvSpPr>
          <p:cNvPr id="3" name="副標題 2"/>
          <p:cNvSpPr>
            <a:spLocks noGrp="1"/>
          </p:cNvSpPr>
          <p:nvPr>
            <p:ph type="subTitle" idx="1" hasCustomPrompt="1"/>
          </p:nvPr>
        </p:nvSpPr>
        <p:spPr>
          <a:xfrm>
            <a:off x="1619672" y="713249"/>
            <a:ext cx="7520812" cy="771535"/>
          </a:xfrm>
          <a:solidFill>
            <a:schemeClr val="bg1">
              <a:alpha val="65000"/>
            </a:schemeClr>
          </a:solidFill>
          <a:effectLst>
            <a:softEdge rad="63500"/>
          </a:effectLst>
        </p:spPr>
        <p:txBody>
          <a:bodyPr>
            <a:noAutofit/>
          </a:bodyPr>
          <a:lstStyle>
            <a:lvl1pPr marL="0" indent="0" algn="ctr">
              <a:buNone/>
              <a:defRPr sz="4400" b="1">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a:t>Chapter title</a:t>
            </a:r>
            <a:endParaRPr lang="zh-HK" altLang="en-US" dirty="0"/>
          </a:p>
        </p:txBody>
      </p:sp>
      <p:sp>
        <p:nvSpPr>
          <p:cNvPr id="5"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
        <p:nvSpPr>
          <p:cNvPr id="4" name="矩形 3"/>
          <p:cNvSpPr/>
          <p:nvPr userDrawn="1"/>
        </p:nvSpPr>
        <p:spPr>
          <a:xfrm>
            <a:off x="0" y="1628800"/>
            <a:ext cx="9144000" cy="4176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矩形 9"/>
          <p:cNvSpPr/>
          <p:nvPr userDrawn="1"/>
        </p:nvSpPr>
        <p:spPr>
          <a:xfrm>
            <a:off x="0" y="1556792"/>
            <a:ext cx="9144000" cy="4608512"/>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07808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long title)">
    <p:spTree>
      <p:nvGrpSpPr>
        <p:cNvPr id="1" name=""/>
        <p:cNvGrpSpPr/>
        <p:nvPr/>
      </p:nvGrpSpPr>
      <p:grpSpPr>
        <a:xfrm>
          <a:off x="0" y="0"/>
          <a:ext cx="0" cy="0"/>
          <a:chOff x="0" y="0"/>
          <a:chExt cx="0" cy="0"/>
        </a:xfrm>
      </p:grpSpPr>
      <p:sp>
        <p:nvSpPr>
          <p:cNvPr id="9" name="矩形 8"/>
          <p:cNvSpPr/>
          <p:nvPr userDrawn="1"/>
        </p:nvSpPr>
        <p:spPr>
          <a:xfrm rot="5400000">
            <a:off x="4163902" y="1892882"/>
            <a:ext cx="815172"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p:cNvSpPr/>
          <p:nvPr userDrawn="1"/>
        </p:nvSpPr>
        <p:spPr>
          <a:xfrm rot="16200000">
            <a:off x="3635964" y="-3699280"/>
            <a:ext cx="1872207"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userDrawn="1"/>
        </p:nvSpPr>
        <p:spPr>
          <a:xfrm>
            <a:off x="0" y="1844824"/>
            <a:ext cx="9144000" cy="4320480"/>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ctrTitle" hasCustomPrompt="1"/>
          </p:nvPr>
        </p:nvSpPr>
        <p:spPr>
          <a:xfrm>
            <a:off x="0" y="-27384"/>
            <a:ext cx="3203848" cy="792088"/>
          </a:xfrm>
          <a:solidFill>
            <a:schemeClr val="bg1">
              <a:alpha val="65000"/>
            </a:schemeClr>
          </a:solidFill>
          <a:effectLst>
            <a:softEdge rad="63500"/>
          </a:effectLst>
        </p:spPr>
        <p:txBody>
          <a:bodyPr>
            <a:noAutofit/>
          </a:bodyPr>
          <a:lstStyle>
            <a:lvl1pPr>
              <a:defRPr sz="4400" b="1">
                <a:solidFill>
                  <a:schemeClr val="accent1"/>
                </a:solidFill>
                <a:latin typeface="+mn-lt"/>
              </a:defRPr>
            </a:lvl1pPr>
          </a:lstStyle>
          <a:p>
            <a:r>
              <a:rPr lang="en-US" altLang="zh-HK" dirty="0"/>
              <a:t>Chapter no.</a:t>
            </a:r>
            <a:endParaRPr lang="zh-HK" altLang="en-US" dirty="0"/>
          </a:p>
        </p:txBody>
      </p:sp>
      <p:sp>
        <p:nvSpPr>
          <p:cNvPr id="3" name="副標題 2"/>
          <p:cNvSpPr>
            <a:spLocks noGrp="1"/>
          </p:cNvSpPr>
          <p:nvPr>
            <p:ph type="subTitle" idx="1" hasCustomPrompt="1"/>
          </p:nvPr>
        </p:nvSpPr>
        <p:spPr>
          <a:xfrm>
            <a:off x="1619672" y="713249"/>
            <a:ext cx="7520812" cy="1131575"/>
          </a:xfrm>
          <a:solidFill>
            <a:schemeClr val="bg1">
              <a:alpha val="65000"/>
            </a:schemeClr>
          </a:solidFill>
          <a:effectLst>
            <a:softEdge rad="63500"/>
          </a:effectLst>
        </p:spPr>
        <p:txBody>
          <a:bodyPr>
            <a:noAutofit/>
          </a:bodyPr>
          <a:lstStyle>
            <a:lvl1pPr marL="0" marR="0" indent="0" algn="ctr" defTabSz="914400" rtl="0" eaLnBrk="1" fontAlgn="auto" latinLnBrk="0" hangingPunct="1">
              <a:lnSpc>
                <a:spcPts val="4300"/>
              </a:lnSpc>
              <a:spcBef>
                <a:spcPct val="20000"/>
              </a:spcBef>
              <a:spcAft>
                <a:spcPts val="0"/>
              </a:spcAft>
              <a:buClrTx/>
              <a:buSzTx/>
              <a:buFont typeface="Arial" panose="020B0604020202020204" pitchFamily="34" charset="0"/>
              <a:buNone/>
              <a:tabLst/>
              <a:defRPr sz="4400" b="1" baseline="0">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a:t>Very long chapter title </a:t>
            </a:r>
            <a:br>
              <a:rPr lang="en-US" altLang="zh-TW" dirty="0"/>
            </a:br>
            <a:r>
              <a:rPr lang="en-US" altLang="zh-TW" dirty="0"/>
              <a:t>(Please change leading to 43 </a:t>
            </a:r>
            <a:r>
              <a:rPr lang="en-US" altLang="zh-TW" dirty="0" err="1"/>
              <a:t>pt</a:t>
            </a:r>
            <a:r>
              <a:rPr lang="en-US" altLang="zh-TW" dirty="0"/>
              <a:t>)</a:t>
            </a:r>
            <a:br>
              <a:rPr lang="en-US" altLang="zh-TW" dirty="0"/>
            </a:br>
            <a:endParaRPr lang="zh-HK" altLang="en-US" dirty="0"/>
          </a:p>
        </p:txBody>
      </p:sp>
      <p:sp>
        <p:nvSpPr>
          <p:cNvPr id="5"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Tree>
    <p:extLst>
      <p:ext uri="{BB962C8B-B14F-4D97-AF65-F5344CB8AC3E}">
        <p14:creationId xmlns:p14="http://schemas.microsoft.com/office/powerpoint/2010/main" val="232009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ong title)">
    <p:spTree>
      <p:nvGrpSpPr>
        <p:cNvPr id="1" name=""/>
        <p:cNvGrpSpPr/>
        <p:nvPr/>
      </p:nvGrpSpPr>
      <p:grpSpPr>
        <a:xfrm>
          <a:off x="0" y="0"/>
          <a:ext cx="0" cy="0"/>
          <a:chOff x="0" y="0"/>
          <a:chExt cx="0" cy="0"/>
        </a:xfrm>
      </p:grpSpPr>
      <p:sp>
        <p:nvSpPr>
          <p:cNvPr id="9" name="矩形 8"/>
          <p:cNvSpPr/>
          <p:nvPr userDrawn="1"/>
        </p:nvSpPr>
        <p:spPr>
          <a:xfrm rot="5400000">
            <a:off x="4163902" y="1892882"/>
            <a:ext cx="815172"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p:cNvSpPr/>
          <p:nvPr userDrawn="1"/>
        </p:nvSpPr>
        <p:spPr>
          <a:xfrm rot="16200000">
            <a:off x="3275924" y="-3339240"/>
            <a:ext cx="2592287" cy="921600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矩形 3"/>
          <p:cNvSpPr/>
          <p:nvPr userDrawn="1"/>
        </p:nvSpPr>
        <p:spPr>
          <a:xfrm>
            <a:off x="0" y="2420888"/>
            <a:ext cx="9144000" cy="3744416"/>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ctrTitle" hasCustomPrompt="1"/>
          </p:nvPr>
        </p:nvSpPr>
        <p:spPr>
          <a:xfrm>
            <a:off x="0" y="-27384"/>
            <a:ext cx="3203848" cy="792088"/>
          </a:xfrm>
          <a:solidFill>
            <a:schemeClr val="bg1">
              <a:alpha val="65000"/>
            </a:schemeClr>
          </a:solidFill>
          <a:effectLst>
            <a:softEdge rad="63500"/>
          </a:effectLst>
        </p:spPr>
        <p:txBody>
          <a:bodyPr>
            <a:noAutofit/>
          </a:bodyPr>
          <a:lstStyle>
            <a:lvl1pPr>
              <a:defRPr sz="4400" b="1">
                <a:solidFill>
                  <a:schemeClr val="accent1"/>
                </a:solidFill>
                <a:latin typeface="+mn-lt"/>
              </a:defRPr>
            </a:lvl1pPr>
          </a:lstStyle>
          <a:p>
            <a:r>
              <a:rPr lang="en-US" altLang="zh-HK" dirty="0"/>
              <a:t>Chapter no.</a:t>
            </a:r>
            <a:endParaRPr lang="zh-HK" altLang="en-US" dirty="0"/>
          </a:p>
        </p:txBody>
      </p:sp>
      <p:sp>
        <p:nvSpPr>
          <p:cNvPr id="3" name="副標題 2"/>
          <p:cNvSpPr>
            <a:spLocks noGrp="1"/>
          </p:cNvSpPr>
          <p:nvPr>
            <p:ph type="subTitle" idx="1" hasCustomPrompt="1"/>
          </p:nvPr>
        </p:nvSpPr>
        <p:spPr>
          <a:xfrm>
            <a:off x="1619672" y="713249"/>
            <a:ext cx="7520812" cy="1131575"/>
          </a:xfrm>
          <a:solidFill>
            <a:schemeClr val="bg1">
              <a:alpha val="65000"/>
            </a:schemeClr>
          </a:solidFill>
          <a:effectLst>
            <a:softEdge rad="63500"/>
          </a:effectLst>
        </p:spPr>
        <p:txBody>
          <a:bodyPr>
            <a:noAutofit/>
          </a:bodyPr>
          <a:lstStyle>
            <a:lvl1pPr marL="0" marR="0" indent="0" algn="ctr" defTabSz="914400" rtl="0" eaLnBrk="1" fontAlgn="auto" latinLnBrk="0" hangingPunct="1">
              <a:lnSpc>
                <a:spcPts val="4300"/>
              </a:lnSpc>
              <a:spcBef>
                <a:spcPct val="20000"/>
              </a:spcBef>
              <a:spcAft>
                <a:spcPts val="0"/>
              </a:spcAft>
              <a:buClrTx/>
              <a:buSzTx/>
              <a:buFont typeface="Arial" panose="020B0604020202020204" pitchFamily="34" charset="0"/>
              <a:buNone/>
              <a:tabLst/>
              <a:defRPr sz="4400" b="1" baseline="0">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a:t>Very long chapter title </a:t>
            </a:r>
            <a:br>
              <a:rPr lang="en-US" altLang="zh-TW" dirty="0"/>
            </a:br>
            <a:r>
              <a:rPr lang="en-US" altLang="zh-TW" dirty="0"/>
              <a:t>(Please change leading to 43 </a:t>
            </a:r>
            <a:r>
              <a:rPr lang="en-US" altLang="zh-TW" dirty="0" err="1"/>
              <a:t>pt</a:t>
            </a:r>
            <a:r>
              <a:rPr lang="en-US" altLang="zh-TW" dirty="0"/>
              <a:t>)</a:t>
            </a:r>
            <a:br>
              <a:rPr lang="en-US" altLang="zh-TW" dirty="0"/>
            </a:br>
            <a:endParaRPr lang="zh-HK" altLang="en-US" dirty="0"/>
          </a:p>
        </p:txBody>
      </p:sp>
      <p:sp>
        <p:nvSpPr>
          <p:cNvPr id="5"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Tree>
    <p:extLst>
      <p:ext uri="{BB962C8B-B14F-4D97-AF65-F5344CB8AC3E}">
        <p14:creationId xmlns:p14="http://schemas.microsoft.com/office/powerpoint/2010/main" val="1025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A with content">
    <p:spTree>
      <p:nvGrpSpPr>
        <p:cNvPr id="1" name=""/>
        <p:cNvGrpSpPr/>
        <p:nvPr/>
      </p:nvGrpSpPr>
      <p:grpSpPr>
        <a:xfrm>
          <a:off x="0" y="0"/>
          <a:ext cx="0" cy="0"/>
          <a:chOff x="0" y="0"/>
          <a:chExt cx="0" cy="0"/>
        </a:xfrm>
      </p:grpSpPr>
      <p:sp>
        <p:nvSpPr>
          <p:cNvPr id="18" name="流程圖: 程序 17"/>
          <p:cNvSpPr/>
          <p:nvPr userDrawn="1"/>
        </p:nvSpPr>
        <p:spPr>
          <a:xfrm>
            <a:off x="0" y="836712"/>
            <a:ext cx="8208404" cy="136815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0" y="0"/>
            <a:ext cx="914400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zh-TW" altLang="en-US" dirty="0">
                <a:solidFill>
                  <a:schemeClr val="tx1">
                    <a:lumMod val="65000"/>
                    <a:lumOff val="35000"/>
                  </a:schemeClr>
                </a:solidFill>
              </a:rPr>
              <a:t>第</a:t>
            </a:r>
            <a:r>
              <a:rPr lang="en-US" altLang="zh-HK" dirty="0">
                <a:solidFill>
                  <a:schemeClr val="tx1">
                    <a:lumMod val="65000"/>
                    <a:lumOff val="35000"/>
                  </a:schemeClr>
                </a:solidFill>
              </a:rPr>
              <a:t> </a:t>
            </a:r>
            <a:r>
              <a:rPr lang="en-US" altLang="zh-TW" dirty="0">
                <a:solidFill>
                  <a:schemeClr val="tx1">
                    <a:lumMod val="65000"/>
                    <a:lumOff val="35000"/>
                  </a:schemeClr>
                </a:solidFill>
              </a:rPr>
              <a:t>5 </a:t>
            </a:r>
            <a:r>
              <a:rPr lang="zh-TW" altLang="en-US" dirty="0">
                <a:solidFill>
                  <a:schemeClr val="tx1">
                    <a:lumMod val="65000"/>
                    <a:lumOff val="35000"/>
                  </a:schemeClr>
                </a:solidFill>
              </a:rPr>
              <a:t>課</a:t>
            </a:r>
            <a:endParaRPr lang="zh-HK" altLang="en-US" dirty="0">
              <a:solidFill>
                <a:schemeClr val="tx1">
                  <a:lumMod val="65000"/>
                  <a:lumOff val="35000"/>
                </a:schemeClr>
              </a:solidFill>
            </a:endParaRPr>
          </a:p>
        </p:txBody>
      </p:sp>
      <p:sp>
        <p:nvSpPr>
          <p:cNvPr id="23" name="矩形 22"/>
          <p:cNvSpPr/>
          <p:nvPr userDrawn="1"/>
        </p:nvSpPr>
        <p:spPr>
          <a:xfrm rot="5400000">
            <a:off x="3262164" y="994420"/>
            <a:ext cx="25922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hasCustomPrompt="1"/>
          </p:nvPr>
        </p:nvSpPr>
        <p:spPr>
          <a:xfrm>
            <a:off x="323528" y="1124744"/>
            <a:ext cx="6491064" cy="720080"/>
          </a:xfrm>
        </p:spPr>
        <p:txBody>
          <a:bodyPr>
            <a:noAutofit/>
          </a:bodyPr>
          <a:lstStyle>
            <a:lvl1pPr marL="1168400" indent="-1168400" algn="l">
              <a:tabLst/>
              <a:defRPr sz="4000" b="1" baseline="0">
                <a:solidFill>
                  <a:schemeClr val="accent1"/>
                </a:solidFill>
                <a:latin typeface="Arial Narrow" panose="020B0606020202030204" pitchFamily="34" charset="0"/>
              </a:defRPr>
            </a:lvl1pPr>
          </a:lstStyle>
          <a:p>
            <a:r>
              <a:rPr lang="en-US" altLang="zh-HK" dirty="0"/>
              <a:t>X.Y	Head A</a:t>
            </a:r>
            <a:endParaRPr lang="zh-HK" altLang="en-US" dirty="0"/>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bg1">
                    <a:lumMod val="50000"/>
                  </a:schemeClr>
                </a:solidFill>
              </a:defRPr>
            </a:lvl1pPr>
          </a:lstStyle>
          <a:p>
            <a:fld id="{D1BFC126-6114-4209-A9DD-C226158D7A2E}" type="slidenum">
              <a:rPr lang="zh-HK" altLang="en-US" smtClean="0"/>
              <a:pPr/>
              <a:t>‹#›</a:t>
            </a:fld>
            <a:endParaRPr lang="zh-HK" altLang="en-US" dirty="0"/>
          </a:p>
        </p:txBody>
      </p:sp>
      <p:pic>
        <p:nvPicPr>
          <p:cNvPr id="4" name="圖片 3"/>
          <p:cNvPicPr>
            <a:picLocks noChangeAspect="1"/>
          </p:cNvPicPr>
          <p:nvPr userDrawn="1"/>
        </p:nvPicPr>
        <p:blipFill>
          <a:blip r:embed="rId3">
            <a:extLst>
              <a:ext uri="{BEBA8EAE-BF5A-486C-A8C5-ECC9F3942E4B}">
                <a14:imgProps xmlns:a14="http://schemas.microsoft.com/office/drawing/2010/main">
                  <a14:imgLayer r:embed="rId4">
                    <a14:imgEffect>
                      <a14:backgroundRemoval t="0" b="99130" l="0" r="100000">
                        <a14:foregroundMark x1="22268" y1="63478" x2="22268" y2="63478"/>
                        <a14:foregroundMark x1="19640" y1="59275" x2="19640" y2="59275"/>
                        <a14:foregroundMark x1="21300" y1="61449" x2="21300" y2="61449"/>
                        <a14:foregroundMark x1="27939" y1="67101" x2="27939" y2="67101"/>
                        <a14:foregroundMark x1="26418" y1="66232" x2="26418" y2="66232"/>
                        <a14:foregroundMark x1="42462" y1="63768" x2="42462" y2="63768"/>
                        <a14:foregroundMark x1="56708" y1="64493" x2="56708" y2="64493"/>
                        <a14:foregroundMark x1="61549" y1="59565" x2="61549" y2="59565"/>
                        <a14:foregroundMark x1="63624" y1="51884" x2="50761" y2="67101"/>
                        <a14:foregroundMark x1="2213" y1="41014" x2="2213" y2="41014"/>
                        <a14:foregroundMark x1="277" y1="40145" x2="277" y2="40145"/>
                        <a14:foregroundMark x1="78976" y1="50435" x2="78976" y2="50435"/>
                        <a14:foregroundMark x1="80221" y1="51594" x2="79530" y2="68551"/>
                        <a14:foregroundMark x1="83817" y1="54203" x2="91563" y2="64493"/>
                        <a14:foregroundMark x1="91563" y1="71594" x2="82158" y2="80870"/>
                        <a14:foregroundMark x1="79253" y1="90145" x2="70401" y2="93768"/>
                        <a14:foregroundMark x1="65560" y1="83913" x2="67635" y2="88986"/>
                        <a14:foregroundMark x1="23375" y1="65072" x2="23375" y2="65072"/>
                        <a14:foregroundMark x1="26141" y1="61159" x2="26141" y2="61159"/>
                        <a14:foregroundMark x1="72199" y1="95507" x2="72199" y2="95507"/>
                      </a14:backgroundRemoval>
                    </a14:imgEffect>
                  </a14:imgLayer>
                </a14:imgProps>
              </a:ext>
              <a:ext uri="{28A0092B-C50C-407E-A947-70E740481C1C}">
                <a14:useLocalDpi xmlns:a14="http://schemas.microsoft.com/office/drawing/2010/main" val="0"/>
              </a:ext>
            </a:extLst>
          </a:blip>
          <a:stretch>
            <a:fillRect/>
          </a:stretch>
        </p:blipFill>
        <p:spPr>
          <a:xfrm>
            <a:off x="5004048" y="3707172"/>
            <a:ext cx="3302716" cy="3151969"/>
          </a:xfrm>
          <a:prstGeom prst="rect">
            <a:avLst/>
          </a:prstGeom>
        </p:spPr>
      </p:pic>
      <p:sp>
        <p:nvSpPr>
          <p:cNvPr id="9" name="內容版面配置區 2"/>
          <p:cNvSpPr>
            <a:spLocks noGrp="1"/>
          </p:cNvSpPr>
          <p:nvPr>
            <p:ph idx="1" hasCustomPrompt="1"/>
          </p:nvPr>
        </p:nvSpPr>
        <p:spPr>
          <a:xfrm>
            <a:off x="395536" y="2348880"/>
            <a:ext cx="6768752" cy="660144"/>
          </a:xfrm>
          <a:solidFill>
            <a:schemeClr val="accent3">
              <a:lumMod val="20000"/>
              <a:lumOff val="80000"/>
            </a:schemeClr>
          </a:solidFill>
          <a:ln w="34925">
            <a:noFill/>
            <a:prstDash val="dash"/>
          </a:ln>
        </p:spPr>
        <p:txBody>
          <a:bodyPr lIns="90000" tIns="144000" bIns="144000" anchor="t" anchorCtr="0">
            <a:spAutoFit/>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vl3pPr>
              <a:defRPr sz="2400" b="0"/>
            </a:lvl3pPr>
            <a:lvl4pPr>
              <a:defRPr sz="2400" b="0"/>
            </a:lvl4pPr>
            <a:lvl5pPr>
              <a:defRPr sz="2400" b="0"/>
            </a:lvl5pPr>
          </a:lstStyle>
          <a:p>
            <a:pPr lvl="0"/>
            <a:r>
              <a:rPr lang="en-US" altLang="zh-TW" dirty="0"/>
              <a:t>Definition</a:t>
            </a:r>
          </a:p>
        </p:txBody>
      </p:sp>
    </p:spTree>
    <p:extLst>
      <p:ext uri="{BB962C8B-B14F-4D97-AF65-F5344CB8AC3E}">
        <p14:creationId xmlns:p14="http://schemas.microsoft.com/office/powerpoint/2010/main" val="85853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 A without content">
    <p:spTree>
      <p:nvGrpSpPr>
        <p:cNvPr id="1" name=""/>
        <p:cNvGrpSpPr/>
        <p:nvPr/>
      </p:nvGrpSpPr>
      <p:grpSpPr>
        <a:xfrm>
          <a:off x="0" y="0"/>
          <a:ext cx="0" cy="0"/>
          <a:chOff x="0" y="0"/>
          <a:chExt cx="0" cy="0"/>
        </a:xfrm>
      </p:grpSpPr>
      <p:sp>
        <p:nvSpPr>
          <p:cNvPr id="18" name="流程圖: 程序 17"/>
          <p:cNvSpPr/>
          <p:nvPr userDrawn="1"/>
        </p:nvSpPr>
        <p:spPr>
          <a:xfrm>
            <a:off x="0" y="836712"/>
            <a:ext cx="8208404" cy="227687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0" y="0"/>
            <a:ext cx="914400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zh-TW" altLang="en-US" dirty="0">
                <a:solidFill>
                  <a:schemeClr val="tx1">
                    <a:lumMod val="65000"/>
                    <a:lumOff val="35000"/>
                  </a:schemeClr>
                </a:solidFill>
              </a:rPr>
              <a:t>第</a:t>
            </a:r>
            <a:r>
              <a:rPr lang="en-US" altLang="zh-HK" dirty="0">
                <a:solidFill>
                  <a:schemeClr val="tx1">
                    <a:lumMod val="65000"/>
                    <a:lumOff val="35000"/>
                  </a:schemeClr>
                </a:solidFill>
              </a:rPr>
              <a:t> </a:t>
            </a:r>
            <a:r>
              <a:rPr lang="en-US" altLang="zh-TW" dirty="0">
                <a:solidFill>
                  <a:schemeClr val="tx1">
                    <a:lumMod val="65000"/>
                    <a:lumOff val="35000"/>
                  </a:schemeClr>
                </a:solidFill>
              </a:rPr>
              <a:t>5 </a:t>
            </a:r>
            <a:r>
              <a:rPr lang="zh-TW" altLang="en-US" dirty="0">
                <a:solidFill>
                  <a:schemeClr val="tx1">
                    <a:lumMod val="65000"/>
                    <a:lumOff val="35000"/>
                  </a:schemeClr>
                </a:solidFill>
              </a:rPr>
              <a:t>課</a:t>
            </a:r>
            <a:endParaRPr lang="zh-HK" altLang="en-US" dirty="0">
              <a:solidFill>
                <a:schemeClr val="tx1">
                  <a:lumMod val="65000"/>
                  <a:lumOff val="35000"/>
                </a:schemeClr>
              </a:solidFill>
            </a:endParaRPr>
          </a:p>
        </p:txBody>
      </p:sp>
      <p:sp>
        <p:nvSpPr>
          <p:cNvPr id="23" name="矩形 22"/>
          <p:cNvSpPr/>
          <p:nvPr userDrawn="1"/>
        </p:nvSpPr>
        <p:spPr>
          <a:xfrm rot="5400000">
            <a:off x="3262164" y="994420"/>
            <a:ext cx="25922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hasCustomPrompt="1"/>
          </p:nvPr>
        </p:nvSpPr>
        <p:spPr>
          <a:xfrm>
            <a:off x="346533" y="1484784"/>
            <a:ext cx="6491064" cy="720080"/>
          </a:xfrm>
        </p:spPr>
        <p:txBody>
          <a:bodyPr>
            <a:noAutofit/>
          </a:bodyPr>
          <a:lstStyle>
            <a:lvl1pPr marL="1168400" indent="-1168400" algn="l">
              <a:tabLst/>
              <a:defRPr sz="4000" b="1" baseline="0">
                <a:solidFill>
                  <a:schemeClr val="accent1"/>
                </a:solidFill>
                <a:latin typeface="Arial Narrow" panose="020B0606020202030204" pitchFamily="34" charset="0"/>
              </a:defRPr>
            </a:lvl1pPr>
          </a:lstStyle>
          <a:p>
            <a:r>
              <a:rPr lang="en-US" altLang="zh-HK" dirty="0"/>
              <a:t>X.Y	Head A</a:t>
            </a:r>
            <a:endParaRPr lang="zh-HK" altLang="en-US" dirty="0"/>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bg1">
                    <a:lumMod val="50000"/>
                  </a:schemeClr>
                </a:solidFill>
              </a:defRPr>
            </a:lvl1pPr>
          </a:lstStyle>
          <a:p>
            <a:fld id="{D1BFC126-6114-4209-A9DD-C226158D7A2E}" type="slidenum">
              <a:rPr lang="zh-HK" altLang="en-US" smtClean="0"/>
              <a:pPr/>
              <a:t>‹#›</a:t>
            </a:fld>
            <a:endParaRPr lang="zh-HK" altLang="en-US" dirty="0"/>
          </a:p>
        </p:txBody>
      </p:sp>
      <p:pic>
        <p:nvPicPr>
          <p:cNvPr id="9" name="圖片 8"/>
          <p:cNvPicPr>
            <a:picLocks noChangeAspect="1"/>
          </p:cNvPicPr>
          <p:nvPr userDrawn="1"/>
        </p:nvPicPr>
        <p:blipFill>
          <a:blip r:embed="rId3">
            <a:extLst>
              <a:ext uri="{BEBA8EAE-BF5A-486C-A8C5-ECC9F3942E4B}">
                <a14:imgProps xmlns:a14="http://schemas.microsoft.com/office/drawing/2010/main">
                  <a14:imgLayer r:embed="rId4">
                    <a14:imgEffect>
                      <a14:backgroundRemoval t="0" b="99130" l="0" r="100000">
                        <a14:foregroundMark x1="22268" y1="63478" x2="22268" y2="63478"/>
                        <a14:foregroundMark x1="19640" y1="59275" x2="19640" y2="59275"/>
                        <a14:foregroundMark x1="21300" y1="61449" x2="21300" y2="61449"/>
                        <a14:foregroundMark x1="27939" y1="67101" x2="27939" y2="67101"/>
                        <a14:foregroundMark x1="26418" y1="66232" x2="26418" y2="66232"/>
                        <a14:foregroundMark x1="42462" y1="63768" x2="42462" y2="63768"/>
                        <a14:foregroundMark x1="56708" y1="64493" x2="56708" y2="64493"/>
                        <a14:foregroundMark x1="61549" y1="59565" x2="61549" y2="59565"/>
                        <a14:foregroundMark x1="63624" y1="51884" x2="50761" y2="67101"/>
                        <a14:foregroundMark x1="2213" y1="41014" x2="2213" y2="41014"/>
                        <a14:foregroundMark x1="277" y1="40145" x2="277" y2="40145"/>
                        <a14:foregroundMark x1="78976" y1="50435" x2="78976" y2="50435"/>
                        <a14:foregroundMark x1="80221" y1="51594" x2="79530" y2="68551"/>
                        <a14:foregroundMark x1="83817" y1="54203" x2="91563" y2="64493"/>
                        <a14:foregroundMark x1="91563" y1="71594" x2="82158" y2="80870"/>
                        <a14:foregroundMark x1="79253" y1="90145" x2="70401" y2="93768"/>
                        <a14:foregroundMark x1="65560" y1="83913" x2="67635" y2="88986"/>
                        <a14:foregroundMark x1="23375" y1="65072" x2="23375" y2="65072"/>
                        <a14:foregroundMark x1="26141" y1="61159" x2="26141" y2="61159"/>
                        <a14:foregroundMark x1="72199" y1="95507" x2="72199" y2="95507"/>
                      </a14:backgroundRemoval>
                    </a14:imgEffect>
                  </a14:imgLayer>
                </a14:imgProps>
              </a:ext>
              <a:ext uri="{28A0092B-C50C-407E-A947-70E740481C1C}">
                <a14:useLocalDpi xmlns:a14="http://schemas.microsoft.com/office/drawing/2010/main" val="0"/>
              </a:ext>
            </a:extLst>
          </a:blip>
          <a:stretch>
            <a:fillRect/>
          </a:stretch>
        </p:blipFill>
        <p:spPr>
          <a:xfrm>
            <a:off x="5004048" y="3707172"/>
            <a:ext cx="3302716" cy="3151969"/>
          </a:xfrm>
          <a:prstGeom prst="rect">
            <a:avLst/>
          </a:prstGeom>
        </p:spPr>
      </p:pic>
    </p:spTree>
    <p:extLst>
      <p:ext uri="{BB962C8B-B14F-4D97-AF65-F5344CB8AC3E}">
        <p14:creationId xmlns:p14="http://schemas.microsoft.com/office/powerpoint/2010/main" val="308342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s B, C and D">
    <p:spTree>
      <p:nvGrpSpPr>
        <p:cNvPr id="1" name=""/>
        <p:cNvGrpSpPr/>
        <p:nvPr/>
      </p:nvGrpSpPr>
      <p:grpSpPr>
        <a:xfrm>
          <a:off x="0" y="0"/>
          <a:ext cx="0" cy="0"/>
          <a:chOff x="0" y="0"/>
          <a:chExt cx="0" cy="0"/>
        </a:xfrm>
      </p:grpSpPr>
      <p:sp>
        <p:nvSpPr>
          <p:cNvPr id="23" name="矩形 22"/>
          <p:cNvSpPr/>
          <p:nvPr userDrawn="1"/>
        </p:nvSpPr>
        <p:spPr>
          <a:xfrm rot="5400000">
            <a:off x="4162264" y="1894520"/>
            <a:ext cx="7920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6732240" y="0"/>
            <a:ext cx="241176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zh-TW" altLang="en-US" dirty="0">
                <a:solidFill>
                  <a:schemeClr val="tx1">
                    <a:lumMod val="65000"/>
                    <a:lumOff val="35000"/>
                  </a:schemeClr>
                </a:solidFill>
              </a:rPr>
              <a:t>第</a:t>
            </a:r>
            <a:r>
              <a:rPr lang="en-US" altLang="zh-HK" dirty="0">
                <a:solidFill>
                  <a:schemeClr val="tx1">
                    <a:lumMod val="65000"/>
                    <a:lumOff val="35000"/>
                  </a:schemeClr>
                </a:solidFill>
              </a:rPr>
              <a:t> </a:t>
            </a:r>
            <a:r>
              <a:rPr lang="en-US" altLang="zh-TW" dirty="0">
                <a:solidFill>
                  <a:schemeClr val="tx1">
                    <a:lumMod val="65000"/>
                    <a:lumOff val="35000"/>
                  </a:schemeClr>
                </a:solidFill>
              </a:rPr>
              <a:t>5 </a:t>
            </a:r>
            <a:r>
              <a:rPr lang="zh-TW" altLang="en-US" dirty="0">
                <a:solidFill>
                  <a:schemeClr val="tx1">
                    <a:lumMod val="65000"/>
                    <a:lumOff val="35000"/>
                  </a:schemeClr>
                </a:solidFill>
              </a:rPr>
              <a:t>課</a:t>
            </a:r>
            <a:endParaRPr lang="zh-HK" altLang="en-US" dirty="0">
              <a:solidFill>
                <a:schemeClr val="tx1">
                  <a:lumMod val="65000"/>
                  <a:lumOff val="35000"/>
                </a:schemeClr>
              </a:solidFill>
            </a:endParaRPr>
          </a:p>
        </p:txBody>
      </p:sp>
      <p:sp>
        <p:nvSpPr>
          <p:cNvPr id="18" name="流程圖: 程序 17"/>
          <p:cNvSpPr/>
          <p:nvPr userDrawn="1"/>
        </p:nvSpPr>
        <p:spPr>
          <a:xfrm>
            <a:off x="0" y="0"/>
            <a:ext cx="8208404" cy="105273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hasCustomPrompt="1"/>
          </p:nvPr>
        </p:nvSpPr>
        <p:spPr>
          <a:xfrm>
            <a:off x="457200" y="188640"/>
            <a:ext cx="6491064" cy="720080"/>
          </a:xfrm>
        </p:spPr>
        <p:txBody>
          <a:bodyPr>
            <a:noAutofit/>
          </a:bodyPr>
          <a:lstStyle>
            <a:lvl1pPr marL="538163" indent="-538163" algn="l">
              <a:tabLst/>
              <a:defRPr sz="3600" b="1" baseline="0">
                <a:solidFill>
                  <a:schemeClr val="accent1"/>
                </a:solidFill>
                <a:latin typeface="Arial Narrow" panose="020B0606020202030204" pitchFamily="34" charset="0"/>
              </a:defRPr>
            </a:lvl1pPr>
          </a:lstStyle>
          <a:p>
            <a:r>
              <a:rPr lang="en-US" altLang="zh-HK" dirty="0"/>
              <a:t>A.	Head B</a:t>
            </a:r>
            <a:endParaRPr lang="zh-HK" altLang="en-US" dirty="0"/>
          </a:p>
        </p:txBody>
      </p:sp>
      <p:sp>
        <p:nvSpPr>
          <p:cNvPr id="3" name="內容版面配置區 2"/>
          <p:cNvSpPr>
            <a:spLocks noGrp="1"/>
          </p:cNvSpPr>
          <p:nvPr>
            <p:ph idx="1" hasCustomPrompt="1"/>
          </p:nvPr>
        </p:nvSpPr>
        <p:spPr>
          <a:xfrm>
            <a:off x="457200" y="2132856"/>
            <a:ext cx="8229600" cy="461665"/>
          </a:xfrm>
          <a:noFill/>
          <a:ln w="34925">
            <a:noFill/>
            <a:prstDash val="dash"/>
          </a:ln>
        </p:spPr>
        <p:txBody>
          <a:bodyPr>
            <a:spAutoFit/>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vl3pPr>
              <a:defRPr sz="2400" b="0"/>
            </a:lvl3pPr>
            <a:lvl4pPr>
              <a:defRPr sz="2400" b="0"/>
            </a:lvl4pPr>
            <a:lvl5pPr>
              <a:defRPr sz="2400" b="0"/>
            </a:lvl5pPr>
          </a:lstStyle>
          <a:p>
            <a:pPr lvl="0"/>
            <a:r>
              <a:rPr lang="en-US" altLang="zh-TW" dirty="0"/>
              <a:t>Text</a:t>
            </a:r>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bg1">
                    <a:lumMod val="50000"/>
                  </a:schemeClr>
                </a:solidFill>
              </a:defRPr>
            </a:lvl1pPr>
          </a:lstStyle>
          <a:p>
            <a:fld id="{D1BFC126-6114-4209-A9DD-C226158D7A2E}" type="slidenum">
              <a:rPr lang="zh-HK" altLang="en-US" smtClean="0"/>
              <a:pPr/>
              <a:t>‹#›</a:t>
            </a:fld>
            <a:endParaRPr lang="zh-HK" altLang="en-US" dirty="0"/>
          </a:p>
        </p:txBody>
      </p:sp>
      <p:sp>
        <p:nvSpPr>
          <p:cNvPr id="8" name="內容版面配置區 2"/>
          <p:cNvSpPr>
            <a:spLocks noGrp="1"/>
          </p:cNvSpPr>
          <p:nvPr>
            <p:ph idx="13" hasCustomPrompt="1"/>
          </p:nvPr>
        </p:nvSpPr>
        <p:spPr>
          <a:xfrm>
            <a:off x="457200" y="1052736"/>
            <a:ext cx="8229600" cy="523220"/>
          </a:xfrm>
          <a:noFill/>
          <a:ln w="34925">
            <a:noFill/>
            <a:prstDash val="dash"/>
          </a:ln>
        </p:spPr>
        <p:txBody>
          <a:bodyPr>
            <a:spAutoFit/>
          </a:bodyPr>
          <a:lstStyle>
            <a:lvl1pPr marL="538163" indent="-538163">
              <a:buNone/>
              <a:tabLst/>
              <a:defRPr sz="2800" b="1">
                <a:solidFill>
                  <a:schemeClr val="accent2"/>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stStyle>
          <a:p>
            <a:pPr lvl="0"/>
            <a:r>
              <a:rPr lang="en-US" altLang="zh-TW" dirty="0"/>
              <a:t>1.	Head C</a:t>
            </a:r>
          </a:p>
        </p:txBody>
      </p:sp>
      <p:sp>
        <p:nvSpPr>
          <p:cNvPr id="9" name="內容版面配置區 2"/>
          <p:cNvSpPr>
            <a:spLocks noGrp="1"/>
          </p:cNvSpPr>
          <p:nvPr>
            <p:ph idx="14" hasCustomPrompt="1"/>
          </p:nvPr>
        </p:nvSpPr>
        <p:spPr>
          <a:xfrm>
            <a:off x="457200" y="1628800"/>
            <a:ext cx="8229600" cy="461665"/>
          </a:xfrm>
          <a:noFill/>
          <a:ln w="34925">
            <a:noFill/>
            <a:prstDash val="dash"/>
          </a:ln>
        </p:spPr>
        <p:txBody>
          <a:bodyPr>
            <a:spAutoFit/>
          </a:bodyPr>
          <a:lstStyle>
            <a:lvl1pPr marL="538163" indent="-538163">
              <a:buNone/>
              <a:tabLst/>
              <a:defRPr sz="2400" b="1">
                <a:solidFill>
                  <a:schemeClr val="accent3"/>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stStyle>
          <a:p>
            <a:pPr lvl="0"/>
            <a:r>
              <a:rPr lang="en-US" altLang="zh-TW" dirty="0"/>
              <a:t>a.	Head D</a:t>
            </a:r>
          </a:p>
        </p:txBody>
      </p:sp>
    </p:spTree>
    <p:extLst>
      <p:ext uri="{BB962C8B-B14F-4D97-AF65-F5344CB8AC3E}">
        <p14:creationId xmlns:p14="http://schemas.microsoft.com/office/powerpoint/2010/main" val="153755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s B and C">
    <p:spTree>
      <p:nvGrpSpPr>
        <p:cNvPr id="1" name=""/>
        <p:cNvGrpSpPr/>
        <p:nvPr/>
      </p:nvGrpSpPr>
      <p:grpSpPr>
        <a:xfrm>
          <a:off x="0" y="0"/>
          <a:ext cx="0" cy="0"/>
          <a:chOff x="0" y="0"/>
          <a:chExt cx="0" cy="0"/>
        </a:xfrm>
      </p:grpSpPr>
      <p:sp>
        <p:nvSpPr>
          <p:cNvPr id="23" name="矩形 22"/>
          <p:cNvSpPr/>
          <p:nvPr userDrawn="1"/>
        </p:nvSpPr>
        <p:spPr>
          <a:xfrm rot="5400000">
            <a:off x="4162264" y="1894520"/>
            <a:ext cx="7920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6732240" y="0"/>
            <a:ext cx="241176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zh-TW" altLang="en-US" dirty="0">
                <a:solidFill>
                  <a:schemeClr val="tx1">
                    <a:lumMod val="65000"/>
                    <a:lumOff val="35000"/>
                  </a:schemeClr>
                </a:solidFill>
              </a:rPr>
              <a:t>第</a:t>
            </a:r>
            <a:r>
              <a:rPr lang="en-US" altLang="zh-HK" dirty="0">
                <a:solidFill>
                  <a:schemeClr val="tx1">
                    <a:lumMod val="65000"/>
                    <a:lumOff val="35000"/>
                  </a:schemeClr>
                </a:solidFill>
              </a:rPr>
              <a:t> </a:t>
            </a:r>
            <a:r>
              <a:rPr lang="en-US" altLang="zh-TW" dirty="0">
                <a:solidFill>
                  <a:schemeClr val="tx1">
                    <a:lumMod val="65000"/>
                    <a:lumOff val="35000"/>
                  </a:schemeClr>
                </a:solidFill>
              </a:rPr>
              <a:t>5 </a:t>
            </a:r>
            <a:r>
              <a:rPr lang="zh-TW" altLang="en-US" dirty="0">
                <a:solidFill>
                  <a:schemeClr val="tx1">
                    <a:lumMod val="65000"/>
                    <a:lumOff val="35000"/>
                  </a:schemeClr>
                </a:solidFill>
              </a:rPr>
              <a:t>課</a:t>
            </a:r>
            <a:endParaRPr lang="zh-HK" altLang="en-US" dirty="0">
              <a:solidFill>
                <a:schemeClr val="tx1">
                  <a:lumMod val="65000"/>
                  <a:lumOff val="35000"/>
                </a:schemeClr>
              </a:solidFill>
            </a:endParaRPr>
          </a:p>
        </p:txBody>
      </p:sp>
      <p:sp>
        <p:nvSpPr>
          <p:cNvPr id="18" name="流程圖: 程序 17"/>
          <p:cNvSpPr/>
          <p:nvPr userDrawn="1"/>
        </p:nvSpPr>
        <p:spPr>
          <a:xfrm>
            <a:off x="0" y="0"/>
            <a:ext cx="8208404" cy="105273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 name="內容版面配置區 2"/>
          <p:cNvSpPr>
            <a:spLocks noGrp="1"/>
          </p:cNvSpPr>
          <p:nvPr>
            <p:ph idx="1" hasCustomPrompt="1"/>
          </p:nvPr>
        </p:nvSpPr>
        <p:spPr>
          <a:xfrm>
            <a:off x="457200" y="1628800"/>
            <a:ext cx="8229600" cy="461665"/>
          </a:xfrm>
          <a:noFill/>
          <a:ln w="34925">
            <a:noFill/>
            <a:prstDash val="dash"/>
          </a:ln>
        </p:spPr>
        <p:txBody>
          <a:bodyPr>
            <a:spAutoFit/>
          </a:bodyPr>
          <a:lstStyle>
            <a:lvl1pPr marL="0" indent="0">
              <a:buNone/>
              <a:defRPr sz="2400" b="0">
                <a:solidFill>
                  <a:schemeClr val="tx1"/>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vl3pPr>
              <a:defRPr sz="2400" b="0"/>
            </a:lvl3pPr>
            <a:lvl4pPr>
              <a:defRPr sz="2400" b="0"/>
            </a:lvl4pPr>
            <a:lvl5pPr>
              <a:defRPr sz="2400" b="0"/>
            </a:lvl5pPr>
          </a:lstStyle>
          <a:p>
            <a:pPr lvl="0"/>
            <a:r>
              <a:rPr lang="en-US" altLang="zh-TW" dirty="0"/>
              <a:t>Text</a:t>
            </a:r>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
        <p:nvSpPr>
          <p:cNvPr id="9" name="標題 1"/>
          <p:cNvSpPr>
            <a:spLocks noGrp="1"/>
          </p:cNvSpPr>
          <p:nvPr>
            <p:ph type="title" hasCustomPrompt="1"/>
          </p:nvPr>
        </p:nvSpPr>
        <p:spPr>
          <a:xfrm>
            <a:off x="457200" y="188640"/>
            <a:ext cx="6491064" cy="720080"/>
          </a:xfrm>
        </p:spPr>
        <p:txBody>
          <a:bodyPr>
            <a:noAutofit/>
          </a:bodyPr>
          <a:lstStyle>
            <a:lvl1pPr marL="538163" indent="-538163" algn="l">
              <a:tabLst/>
              <a:defRPr sz="3600" b="1" baseline="0">
                <a:solidFill>
                  <a:schemeClr val="accent1"/>
                </a:solidFill>
                <a:latin typeface="Arial Narrow" panose="020B0606020202030204" pitchFamily="34" charset="0"/>
              </a:defRPr>
            </a:lvl1pPr>
          </a:lstStyle>
          <a:p>
            <a:r>
              <a:rPr lang="en-US" altLang="zh-HK" dirty="0"/>
              <a:t>A.	Head B</a:t>
            </a:r>
            <a:endParaRPr lang="zh-HK" altLang="en-US" dirty="0"/>
          </a:p>
        </p:txBody>
      </p:sp>
      <p:sp>
        <p:nvSpPr>
          <p:cNvPr id="10" name="內容版面配置區 2"/>
          <p:cNvSpPr>
            <a:spLocks noGrp="1"/>
          </p:cNvSpPr>
          <p:nvPr>
            <p:ph idx="13" hasCustomPrompt="1"/>
          </p:nvPr>
        </p:nvSpPr>
        <p:spPr>
          <a:xfrm>
            <a:off x="457200" y="1052736"/>
            <a:ext cx="8229600" cy="523220"/>
          </a:xfrm>
          <a:noFill/>
          <a:ln w="34925">
            <a:noFill/>
            <a:prstDash val="dash"/>
          </a:ln>
        </p:spPr>
        <p:txBody>
          <a:bodyPr>
            <a:spAutoFit/>
          </a:bodyPr>
          <a:lstStyle>
            <a:lvl1pPr marL="538163" indent="-538163">
              <a:buNone/>
              <a:tabLst/>
              <a:defRPr sz="2800" b="1">
                <a:solidFill>
                  <a:schemeClr val="accent2"/>
                </a:solidFill>
                <a:latin typeface="Arial" panose="020B0604020202020204" pitchFamily="34" charset="0"/>
                <a:cs typeface="Arial" panose="020B0604020202020204" pitchFamily="34" charset="0"/>
              </a:defRPr>
            </a:lvl1pPr>
            <a:lvl2pPr marL="457200" indent="0">
              <a:buNone/>
              <a:defRPr sz="2400">
                <a:solidFill>
                  <a:schemeClr val="accent3"/>
                </a:solidFill>
              </a:defRPr>
            </a:lvl2pPr>
          </a:lstStyle>
          <a:p>
            <a:pPr lvl="0"/>
            <a:r>
              <a:rPr lang="en-US" altLang="zh-TW" dirty="0"/>
              <a:t>1.	Head C</a:t>
            </a:r>
          </a:p>
        </p:txBody>
      </p:sp>
    </p:spTree>
    <p:extLst>
      <p:ext uri="{BB962C8B-B14F-4D97-AF65-F5344CB8AC3E}">
        <p14:creationId xmlns:p14="http://schemas.microsoft.com/office/powerpoint/2010/main" val="337668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 B only">
    <p:spTree>
      <p:nvGrpSpPr>
        <p:cNvPr id="1" name=""/>
        <p:cNvGrpSpPr/>
        <p:nvPr/>
      </p:nvGrpSpPr>
      <p:grpSpPr>
        <a:xfrm>
          <a:off x="0" y="0"/>
          <a:ext cx="0" cy="0"/>
          <a:chOff x="0" y="0"/>
          <a:chExt cx="0" cy="0"/>
        </a:xfrm>
      </p:grpSpPr>
      <p:sp>
        <p:nvSpPr>
          <p:cNvPr id="23" name="矩形 22"/>
          <p:cNvSpPr/>
          <p:nvPr userDrawn="1"/>
        </p:nvSpPr>
        <p:spPr>
          <a:xfrm rot="5400000">
            <a:off x="4162264" y="1894520"/>
            <a:ext cx="7920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6732240" y="0"/>
            <a:ext cx="2411760" cy="8367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zh-TW" altLang="en-US" dirty="0">
                <a:solidFill>
                  <a:schemeClr val="tx1">
                    <a:lumMod val="65000"/>
                    <a:lumOff val="35000"/>
                  </a:schemeClr>
                </a:solidFill>
              </a:rPr>
              <a:t>第</a:t>
            </a:r>
            <a:r>
              <a:rPr lang="en-US" altLang="zh-HK" dirty="0">
                <a:solidFill>
                  <a:schemeClr val="tx1">
                    <a:lumMod val="65000"/>
                    <a:lumOff val="35000"/>
                  </a:schemeClr>
                </a:solidFill>
              </a:rPr>
              <a:t> </a:t>
            </a:r>
            <a:r>
              <a:rPr lang="en-US" altLang="zh-TW" dirty="0">
                <a:solidFill>
                  <a:schemeClr val="tx1">
                    <a:lumMod val="65000"/>
                    <a:lumOff val="35000"/>
                  </a:schemeClr>
                </a:solidFill>
              </a:rPr>
              <a:t>5 </a:t>
            </a:r>
            <a:r>
              <a:rPr lang="zh-TW" altLang="en-US" dirty="0">
                <a:solidFill>
                  <a:schemeClr val="tx1">
                    <a:lumMod val="65000"/>
                    <a:lumOff val="35000"/>
                  </a:schemeClr>
                </a:solidFill>
              </a:rPr>
              <a:t>課</a:t>
            </a:r>
            <a:endParaRPr lang="zh-HK" altLang="en-US" dirty="0">
              <a:solidFill>
                <a:schemeClr val="tx1">
                  <a:lumMod val="65000"/>
                  <a:lumOff val="35000"/>
                </a:schemeClr>
              </a:solidFill>
            </a:endParaRPr>
          </a:p>
        </p:txBody>
      </p:sp>
      <p:sp>
        <p:nvSpPr>
          <p:cNvPr id="18" name="流程圖: 程序 17"/>
          <p:cNvSpPr/>
          <p:nvPr userDrawn="1"/>
        </p:nvSpPr>
        <p:spPr>
          <a:xfrm>
            <a:off x="0" y="0"/>
            <a:ext cx="8208404" cy="105273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
        <p:nvSpPr>
          <p:cNvPr id="9" name="內容版面配置區 2"/>
          <p:cNvSpPr>
            <a:spLocks noGrp="1"/>
          </p:cNvSpPr>
          <p:nvPr>
            <p:ph idx="1" hasCustomPrompt="1"/>
          </p:nvPr>
        </p:nvSpPr>
        <p:spPr>
          <a:xfrm>
            <a:off x="457200" y="1196752"/>
            <a:ext cx="8229600" cy="461665"/>
          </a:xfrm>
          <a:noFill/>
          <a:ln w="34925">
            <a:noFill/>
            <a:prstDash val="dash"/>
          </a:ln>
        </p:spPr>
        <p:txBody>
          <a:bodyPr>
            <a:spAutoFit/>
          </a:bodyPr>
          <a:lstStyle>
            <a:lvl1pPr marL="0" indent="0">
              <a:buNone/>
              <a:defRPr sz="2400">
                <a:latin typeface="Arial" panose="020B0604020202020204" pitchFamily="34" charset="0"/>
                <a:cs typeface="Arial" panose="020B0604020202020204" pitchFamily="34" charset="0"/>
              </a:defRPr>
            </a:lvl1pPr>
          </a:lstStyle>
          <a:p>
            <a:pPr lvl="0"/>
            <a:r>
              <a:rPr lang="en-US" altLang="zh-HK" dirty="0"/>
              <a:t>Text</a:t>
            </a:r>
            <a:endParaRPr lang="zh-HK" altLang="en-US" dirty="0"/>
          </a:p>
        </p:txBody>
      </p:sp>
      <p:sp>
        <p:nvSpPr>
          <p:cNvPr id="8" name="標題 1"/>
          <p:cNvSpPr>
            <a:spLocks noGrp="1"/>
          </p:cNvSpPr>
          <p:nvPr>
            <p:ph type="title" hasCustomPrompt="1"/>
          </p:nvPr>
        </p:nvSpPr>
        <p:spPr>
          <a:xfrm>
            <a:off x="457200" y="188640"/>
            <a:ext cx="6491064" cy="720080"/>
          </a:xfrm>
        </p:spPr>
        <p:txBody>
          <a:bodyPr>
            <a:noAutofit/>
          </a:bodyPr>
          <a:lstStyle>
            <a:lvl1pPr marL="538163" indent="-538163" algn="l">
              <a:tabLst/>
              <a:defRPr sz="3600" b="1" baseline="0">
                <a:solidFill>
                  <a:schemeClr val="accent1"/>
                </a:solidFill>
                <a:latin typeface="Arial Narrow" panose="020B0606020202030204" pitchFamily="34" charset="0"/>
              </a:defRPr>
            </a:lvl1pPr>
          </a:lstStyle>
          <a:p>
            <a:r>
              <a:rPr lang="en-US" altLang="zh-HK" dirty="0"/>
              <a:t>A.	Head B</a:t>
            </a:r>
            <a:endParaRPr lang="zh-HK" altLang="en-US" dirty="0"/>
          </a:p>
        </p:txBody>
      </p:sp>
    </p:spTree>
    <p:extLst>
      <p:ext uri="{BB962C8B-B14F-4D97-AF65-F5344CB8AC3E}">
        <p14:creationId xmlns:p14="http://schemas.microsoft.com/office/powerpoint/2010/main" val="245500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eature box">
    <p:spTree>
      <p:nvGrpSpPr>
        <p:cNvPr id="1" name=""/>
        <p:cNvGrpSpPr/>
        <p:nvPr/>
      </p:nvGrpSpPr>
      <p:grpSpPr>
        <a:xfrm>
          <a:off x="0" y="0"/>
          <a:ext cx="0" cy="0"/>
          <a:chOff x="0" y="0"/>
          <a:chExt cx="0" cy="0"/>
        </a:xfrm>
      </p:grpSpPr>
      <p:sp>
        <p:nvSpPr>
          <p:cNvPr id="23" name="矩形 22"/>
          <p:cNvSpPr/>
          <p:nvPr userDrawn="1"/>
        </p:nvSpPr>
        <p:spPr>
          <a:xfrm rot="5400000">
            <a:off x="4162264" y="1894520"/>
            <a:ext cx="792088" cy="9189640"/>
          </a:xfrm>
          <a:prstGeom prst="rect">
            <a:avLst/>
          </a:prstGeom>
          <a:blipFill dpi="0" rotWithShape="1">
            <a:blip r:embed="rId2">
              <a:alphaModFix amt="67000"/>
              <a:duotone>
                <a:schemeClr val="accent5">
                  <a:shade val="45000"/>
                  <a:satMod val="135000"/>
                </a:schemeClr>
                <a:prstClr val="white"/>
              </a:duotone>
            </a:blip>
            <a:srcRect/>
            <a:stretch>
              <a:fillRect b="-1581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userDrawn="1"/>
        </p:nvSpPr>
        <p:spPr>
          <a:xfrm>
            <a:off x="6732240" y="0"/>
            <a:ext cx="2411760" cy="8367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algn="r"/>
            <a:r>
              <a:rPr lang="zh-TW" altLang="en-US" dirty="0">
                <a:solidFill>
                  <a:schemeClr val="tx1">
                    <a:lumMod val="65000"/>
                    <a:lumOff val="35000"/>
                  </a:schemeClr>
                </a:solidFill>
              </a:rPr>
              <a:t>第</a:t>
            </a:r>
            <a:r>
              <a:rPr lang="en-US" altLang="zh-HK" dirty="0">
                <a:solidFill>
                  <a:schemeClr val="tx1">
                    <a:lumMod val="65000"/>
                    <a:lumOff val="35000"/>
                  </a:schemeClr>
                </a:solidFill>
              </a:rPr>
              <a:t> </a:t>
            </a:r>
            <a:r>
              <a:rPr lang="en-US" altLang="zh-TW" dirty="0">
                <a:solidFill>
                  <a:schemeClr val="tx1">
                    <a:lumMod val="65000"/>
                    <a:lumOff val="35000"/>
                  </a:schemeClr>
                </a:solidFill>
              </a:rPr>
              <a:t>5 </a:t>
            </a:r>
            <a:r>
              <a:rPr lang="zh-TW" altLang="en-US" dirty="0">
                <a:solidFill>
                  <a:schemeClr val="tx1">
                    <a:lumMod val="65000"/>
                    <a:lumOff val="35000"/>
                  </a:schemeClr>
                </a:solidFill>
              </a:rPr>
              <a:t>課</a:t>
            </a:r>
            <a:endParaRPr lang="zh-HK" altLang="en-US" dirty="0">
              <a:solidFill>
                <a:schemeClr val="tx1">
                  <a:lumMod val="65000"/>
                  <a:lumOff val="35000"/>
                </a:schemeClr>
              </a:solidFill>
            </a:endParaRPr>
          </a:p>
        </p:txBody>
      </p:sp>
      <p:sp>
        <p:nvSpPr>
          <p:cNvPr id="18" name="流程圖: 程序 17"/>
          <p:cNvSpPr/>
          <p:nvPr userDrawn="1"/>
        </p:nvSpPr>
        <p:spPr>
          <a:xfrm>
            <a:off x="0" y="0"/>
            <a:ext cx="8208404" cy="105273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481 w 10000"/>
              <a:gd name="connsiteY2" fmla="*/ 9768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481" y="9768"/>
                </a:lnTo>
                <a:lnTo>
                  <a:pt x="0" y="10000"/>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hasCustomPrompt="1"/>
          </p:nvPr>
        </p:nvSpPr>
        <p:spPr>
          <a:xfrm>
            <a:off x="457200" y="188640"/>
            <a:ext cx="6491064" cy="720080"/>
          </a:xfrm>
        </p:spPr>
        <p:txBody>
          <a:bodyPr>
            <a:normAutofit/>
          </a:bodyPr>
          <a:lstStyle>
            <a:lvl1pPr algn="l">
              <a:defRPr sz="3600" b="1" baseline="0">
                <a:solidFill>
                  <a:schemeClr val="accent6">
                    <a:lumMod val="75000"/>
                  </a:schemeClr>
                </a:solidFill>
                <a:latin typeface="Arial Narrow" panose="020B0606020202030204" pitchFamily="34" charset="0"/>
                <a:ea typeface="+mj-ea"/>
              </a:defRPr>
            </a:lvl1pPr>
          </a:lstStyle>
          <a:p>
            <a:r>
              <a:rPr lang="en-US" altLang="zh-HK" dirty="0"/>
              <a:t>Task</a:t>
            </a:r>
            <a:endParaRPr lang="zh-HK" altLang="en-US" dirty="0"/>
          </a:p>
        </p:txBody>
      </p:sp>
      <p:sp>
        <p:nvSpPr>
          <p:cNvPr id="3" name="內容版面配置區 2"/>
          <p:cNvSpPr>
            <a:spLocks noGrp="1"/>
          </p:cNvSpPr>
          <p:nvPr>
            <p:ph idx="1" hasCustomPrompt="1"/>
          </p:nvPr>
        </p:nvSpPr>
        <p:spPr>
          <a:xfrm>
            <a:off x="457200" y="1196752"/>
            <a:ext cx="8229600" cy="461665"/>
          </a:xfrm>
          <a:noFill/>
          <a:ln w="34925">
            <a:noFill/>
            <a:prstDash val="dash"/>
          </a:ln>
        </p:spPr>
        <p:txBody>
          <a:bodyPr>
            <a:spAutoFit/>
          </a:bodyPr>
          <a:lstStyle>
            <a:lvl1pPr marL="0" indent="0">
              <a:buNone/>
              <a:defRPr sz="2400">
                <a:latin typeface="Arial" panose="020B0604020202020204" pitchFamily="34" charset="0"/>
                <a:cs typeface="Arial" panose="020B0604020202020204" pitchFamily="34" charset="0"/>
              </a:defRPr>
            </a:lvl1pPr>
          </a:lstStyle>
          <a:p>
            <a:pPr lvl="0"/>
            <a:r>
              <a:rPr lang="en-US" altLang="zh-HK" dirty="0"/>
              <a:t>Text</a:t>
            </a:r>
            <a:endParaRPr lang="zh-HK" altLang="en-US" dirty="0"/>
          </a:p>
        </p:txBody>
      </p:sp>
      <p:sp>
        <p:nvSpPr>
          <p:cNvPr id="6" name="投影片編號版面配置區 5"/>
          <p:cNvSpPr>
            <a:spLocks noGrp="1"/>
          </p:cNvSpPr>
          <p:nvPr>
            <p:ph type="sldNum" sz="quarter" idx="12"/>
          </p:nvPr>
        </p:nvSpPr>
        <p:spPr>
          <a:xfrm>
            <a:off x="6902896" y="6356350"/>
            <a:ext cx="2133600" cy="365125"/>
          </a:xfrm>
        </p:spPr>
        <p:txBody>
          <a:bodyPr/>
          <a:lstStyle>
            <a:lvl1pPr>
              <a:defRPr>
                <a:solidFill>
                  <a:schemeClr val="tx1">
                    <a:lumMod val="65000"/>
                    <a:lumOff val="35000"/>
                  </a:schemeClr>
                </a:solidFill>
              </a:defRPr>
            </a:lvl1pPr>
          </a:lstStyle>
          <a:p>
            <a:fld id="{D1BFC126-6114-4209-A9DD-C226158D7A2E}" type="slidenum">
              <a:rPr lang="zh-HK" altLang="en-US" smtClean="0"/>
              <a:pPr/>
              <a:t>‹#›</a:t>
            </a:fld>
            <a:endParaRPr lang="zh-HK" altLang="en-US" dirty="0"/>
          </a:p>
        </p:txBody>
      </p:sp>
    </p:spTree>
    <p:extLst>
      <p:ext uri="{BB962C8B-B14F-4D97-AF65-F5344CB8AC3E}">
        <p14:creationId xmlns:p14="http://schemas.microsoft.com/office/powerpoint/2010/main" val="281159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endParaRPr lang="zh-HK"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7DB8F11B-02E4-4964-BBAE-FD6CE1004535}" type="slidenum">
              <a:rPr lang="zh-HK" altLang="en-US" smtClean="0"/>
              <a:pPr/>
              <a:t>‹#›</a:t>
            </a:fld>
            <a:endParaRPr lang="zh-HK" altLang="en-US" dirty="0"/>
          </a:p>
        </p:txBody>
      </p:sp>
    </p:spTree>
    <p:extLst>
      <p:ext uri="{BB962C8B-B14F-4D97-AF65-F5344CB8AC3E}">
        <p14:creationId xmlns:p14="http://schemas.microsoft.com/office/powerpoint/2010/main" val="40412754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6" r:id="rId4"/>
    <p:sldLayoutId id="2147483653" r:id="rId5"/>
    <p:sldLayoutId id="2147483650" r:id="rId6"/>
    <p:sldLayoutId id="2147483654" r:id="rId7"/>
    <p:sldLayoutId id="2147483655" r:id="rId8"/>
    <p:sldLayoutId id="214748365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16.xml"/><Relationship Id="rId7" Type="http://schemas.openxmlformats.org/officeDocument/2006/relationships/slide" Target="slide9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88.xml"/><Relationship Id="rId5" Type="http://schemas.openxmlformats.org/officeDocument/2006/relationships/slide" Target="slide67.xml"/><Relationship Id="rId4" Type="http://schemas.openxmlformats.org/officeDocument/2006/relationships/slide" Target="slide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第</a:t>
            </a:r>
            <a:r>
              <a:rPr lang="en-US" altLang="zh-HK" dirty="0"/>
              <a:t> </a:t>
            </a:r>
            <a:r>
              <a:rPr lang="en-US" altLang="zh-TW" dirty="0"/>
              <a:t>5 </a:t>
            </a:r>
            <a:r>
              <a:rPr lang="zh-TW" altLang="en-US" dirty="0"/>
              <a:t>課</a:t>
            </a:r>
            <a:endParaRPr lang="zh-HK" altLang="en-US" dirty="0"/>
          </a:p>
        </p:txBody>
      </p:sp>
      <p:sp>
        <p:nvSpPr>
          <p:cNvPr id="3" name="副標題 2"/>
          <p:cNvSpPr>
            <a:spLocks noGrp="1"/>
          </p:cNvSpPr>
          <p:nvPr>
            <p:ph type="subTitle" idx="1"/>
          </p:nvPr>
        </p:nvSpPr>
        <p:spPr/>
        <p:txBody>
          <a:bodyPr/>
          <a:lstStyle/>
          <a:p>
            <a:pPr>
              <a:spcBef>
                <a:spcPts val="0"/>
              </a:spcBef>
            </a:pPr>
            <a:r>
              <a:rPr lang="zh-TW" altLang="en-US" sz="4000" dirty="0"/>
              <a:t>需求價格彈性和</a:t>
            </a:r>
          </a:p>
          <a:p>
            <a:pPr>
              <a:spcBef>
                <a:spcPts val="0"/>
              </a:spcBef>
            </a:pPr>
            <a:r>
              <a:rPr lang="zh-TW" altLang="en-US" sz="4000" dirty="0"/>
              <a:t>供應價格彈性</a:t>
            </a:r>
            <a:r>
              <a:rPr lang="en-US" altLang="zh-HK" sz="4000" dirty="0"/>
              <a:t> </a:t>
            </a:r>
            <a:endParaRPr lang="zh-HK" altLang="en-US" sz="4000"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a:t>
            </a:fld>
            <a:endParaRPr lang="zh-HK" altLang="en-US" dirty="0"/>
          </a:p>
        </p:txBody>
      </p:sp>
      <p:grpSp>
        <p:nvGrpSpPr>
          <p:cNvPr id="9" name="群組 8"/>
          <p:cNvGrpSpPr/>
          <p:nvPr/>
        </p:nvGrpSpPr>
        <p:grpSpPr>
          <a:xfrm>
            <a:off x="3059831" y="2122929"/>
            <a:ext cx="4392489" cy="3276000"/>
            <a:chOff x="2966874" y="2122929"/>
            <a:chExt cx="4392489" cy="3276000"/>
          </a:xfrm>
        </p:grpSpPr>
        <p:grpSp>
          <p:nvGrpSpPr>
            <p:cNvPr id="11" name="群組 10"/>
            <p:cNvGrpSpPr/>
            <p:nvPr/>
          </p:nvGrpSpPr>
          <p:grpSpPr>
            <a:xfrm>
              <a:off x="2966874" y="2122929"/>
              <a:ext cx="4392489" cy="3276000"/>
              <a:chOff x="4237035" y="2302471"/>
              <a:chExt cx="4313183" cy="3432086"/>
            </a:xfrm>
          </p:grpSpPr>
          <p:sp>
            <p:nvSpPr>
              <p:cNvPr id="5" name="文字版面配置區 16"/>
              <p:cNvSpPr txBox="1">
                <a:spLocks/>
              </p:cNvSpPr>
              <p:nvPr/>
            </p:nvSpPr>
            <p:spPr>
              <a:xfrm>
                <a:off x="4237035" y="2302471"/>
                <a:ext cx="4313183" cy="3432086"/>
              </a:xfrm>
              <a:prstGeom prst="rect">
                <a:avLst/>
              </a:prstGeom>
              <a:solidFill>
                <a:schemeClr val="bg1">
                  <a:alpha val="85000"/>
                </a:schemeClr>
              </a:solidFill>
              <a:effectLst>
                <a:softEdge rad="12700"/>
              </a:effectLst>
            </p:spPr>
            <p:txBody>
              <a:bodyPr vert="horz" lIns="91440" tIns="90000" rIns="91440" bIns="9000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457200" indent="-365125" algn="l" defTabSz="914400" rtl="0" eaLnBrk="1" latinLnBrk="0" hangingPunct="1">
                  <a:spcBef>
                    <a:spcPct val="20000"/>
                  </a:spcBef>
                  <a:buFont typeface="Arial" panose="020B0604020202020204" pitchFamily="34" charset="0"/>
                  <a:buNone/>
                  <a:defRPr sz="2600" b="1"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lvl="1" indent="-536575">
                  <a:spcAft>
                    <a:spcPts val="500"/>
                  </a:spcAft>
                  <a:tabLst>
                    <a:tab pos="628650" algn="l"/>
                  </a:tabLst>
                </a:pPr>
                <a:r>
                  <a:rPr lang="en-US" altLang="zh-HK" sz="2000" dirty="0">
                    <a:solidFill>
                      <a:srgbClr val="009999"/>
                    </a:solidFill>
                  </a:rPr>
                  <a:t>5.1	</a:t>
                </a:r>
                <a:r>
                  <a:rPr lang="zh-TW" altLang="en-US" sz="2000" dirty="0">
                    <a:solidFill>
                      <a:srgbClr val="009999"/>
                    </a:solidFill>
                  </a:rPr>
                  <a:t>需求價格彈性</a:t>
                </a:r>
                <a:endParaRPr lang="en-US" altLang="zh-HK" sz="2000" dirty="0">
                  <a:solidFill>
                    <a:srgbClr val="009999"/>
                  </a:solidFill>
                </a:endParaRPr>
              </a:p>
              <a:p>
                <a:pPr marL="628650" lvl="1" indent="-536575">
                  <a:spcAft>
                    <a:spcPts val="500"/>
                  </a:spcAft>
                  <a:tabLst>
                    <a:tab pos="628650" algn="l"/>
                  </a:tabLst>
                </a:pPr>
                <a:r>
                  <a:rPr lang="en-US" altLang="zh-HK" sz="2000" dirty="0">
                    <a:solidFill>
                      <a:srgbClr val="009999"/>
                    </a:solidFill>
                  </a:rPr>
                  <a:t>5.2	</a:t>
                </a:r>
                <a:r>
                  <a:rPr lang="zh-TW" altLang="en-US" sz="2000" dirty="0">
                    <a:solidFill>
                      <a:srgbClr val="009999"/>
                    </a:solidFill>
                  </a:rPr>
                  <a:t>需求價格彈性的種類</a:t>
                </a:r>
                <a:endParaRPr lang="en-US" altLang="zh-HK" sz="2000" dirty="0">
                  <a:solidFill>
                    <a:srgbClr val="009999"/>
                  </a:solidFill>
                </a:endParaRPr>
              </a:p>
              <a:p>
                <a:pPr marL="628650" lvl="1" indent="-536575">
                  <a:spcAft>
                    <a:spcPts val="500"/>
                  </a:spcAft>
                  <a:tabLst>
                    <a:tab pos="628650" algn="l"/>
                  </a:tabLst>
                </a:pPr>
                <a:r>
                  <a:rPr lang="en-US" altLang="zh-HK" sz="2000" dirty="0">
                    <a:solidFill>
                      <a:srgbClr val="009999"/>
                    </a:solidFill>
                  </a:rPr>
                  <a:t>5.3	</a:t>
                </a:r>
                <a:r>
                  <a:rPr lang="zh-TW" altLang="en-US" sz="2000" dirty="0">
                    <a:solidFill>
                      <a:srgbClr val="009999"/>
                    </a:solidFill>
                  </a:rPr>
                  <a:t>需求價格彈性與總收入</a:t>
                </a:r>
                <a:endParaRPr lang="en-US" altLang="zh-HK" sz="2000" dirty="0">
                  <a:solidFill>
                    <a:srgbClr val="009999"/>
                  </a:solidFill>
                </a:endParaRPr>
              </a:p>
              <a:p>
                <a:pPr marL="628650" lvl="1" indent="-536575">
                  <a:spcAft>
                    <a:spcPts val="500"/>
                  </a:spcAft>
                  <a:tabLst>
                    <a:tab pos="628650" algn="l"/>
                  </a:tabLst>
                </a:pPr>
                <a:r>
                  <a:rPr lang="en-US" altLang="zh-HK" sz="2000" dirty="0">
                    <a:solidFill>
                      <a:srgbClr val="009999"/>
                    </a:solidFill>
                  </a:rPr>
                  <a:t>5.4	</a:t>
                </a:r>
                <a:r>
                  <a:rPr lang="zh-TW" altLang="en-US" sz="2000" dirty="0">
                    <a:solidFill>
                      <a:srgbClr val="009999"/>
                    </a:solidFill>
                  </a:rPr>
                  <a:t>影響需求價格彈性的因素</a:t>
                </a:r>
                <a:endParaRPr lang="en-US" altLang="zh-HK" sz="2000" dirty="0">
                  <a:solidFill>
                    <a:srgbClr val="009999"/>
                  </a:solidFill>
                </a:endParaRPr>
              </a:p>
              <a:p>
                <a:pPr marL="628650" lvl="1" indent="-536575">
                  <a:spcAft>
                    <a:spcPts val="500"/>
                  </a:spcAft>
                  <a:tabLst>
                    <a:tab pos="628650" algn="l"/>
                  </a:tabLst>
                </a:pPr>
                <a:r>
                  <a:rPr lang="en-US" altLang="zh-HK" sz="2000" dirty="0">
                    <a:solidFill>
                      <a:srgbClr val="009999"/>
                    </a:solidFill>
                  </a:rPr>
                  <a:t>5.5	</a:t>
                </a:r>
                <a:r>
                  <a:rPr lang="zh-TW" altLang="en-US" sz="2000" dirty="0">
                    <a:solidFill>
                      <a:srgbClr val="009999"/>
                    </a:solidFill>
                  </a:rPr>
                  <a:t>供應價格彈性</a:t>
                </a:r>
                <a:endParaRPr lang="en-US" altLang="zh-HK" sz="2000" dirty="0">
                  <a:solidFill>
                    <a:srgbClr val="009999"/>
                  </a:solidFill>
                </a:endParaRPr>
              </a:p>
              <a:p>
                <a:pPr marL="628650" lvl="1" indent="-536575">
                  <a:spcAft>
                    <a:spcPts val="500"/>
                  </a:spcAft>
                  <a:tabLst>
                    <a:tab pos="628650" algn="l"/>
                  </a:tabLst>
                </a:pPr>
                <a:r>
                  <a:rPr lang="en-US" altLang="zh-HK" sz="2000" dirty="0">
                    <a:solidFill>
                      <a:srgbClr val="009999"/>
                    </a:solidFill>
                  </a:rPr>
                  <a:t>5.6	</a:t>
                </a:r>
                <a:r>
                  <a:rPr lang="zh-TW" altLang="en-US" sz="2000" dirty="0">
                    <a:solidFill>
                      <a:srgbClr val="009999"/>
                    </a:solidFill>
                  </a:rPr>
                  <a:t>供應價格彈性的種類</a:t>
                </a:r>
                <a:endParaRPr lang="en-US" altLang="zh-HK" sz="2000" dirty="0">
                  <a:solidFill>
                    <a:srgbClr val="009999"/>
                  </a:solidFill>
                </a:endParaRPr>
              </a:p>
              <a:p>
                <a:pPr marL="628650" lvl="1" indent="-536575">
                  <a:spcAft>
                    <a:spcPts val="500"/>
                  </a:spcAft>
                  <a:tabLst>
                    <a:tab pos="628650" algn="l"/>
                  </a:tabLst>
                </a:pPr>
                <a:r>
                  <a:rPr lang="en-US" altLang="zh-HK" sz="2000" dirty="0">
                    <a:solidFill>
                      <a:srgbClr val="009999"/>
                    </a:solidFill>
                  </a:rPr>
                  <a:t>5.7	</a:t>
                </a:r>
                <a:r>
                  <a:rPr lang="zh-TW" altLang="en-US" sz="2000" dirty="0">
                    <a:solidFill>
                      <a:srgbClr val="009999"/>
                    </a:solidFill>
                  </a:rPr>
                  <a:t>影響供應價格彈性的因素</a:t>
                </a:r>
                <a:endParaRPr lang="en-US" altLang="zh-HK" sz="2000" dirty="0">
                  <a:solidFill>
                    <a:srgbClr val="009999"/>
                  </a:solidFill>
                </a:endParaRPr>
              </a:p>
            </p:txBody>
          </p:sp>
          <p:sp>
            <p:nvSpPr>
              <p:cNvPr id="6" name="動作按鈕: 下一項 5">
                <a:hlinkClick r:id="rId2" action="ppaction://hlinksldjump" highlightClick="1"/>
              </p:cNvPr>
              <p:cNvSpPr>
                <a:spLocks noChangeAspect="1"/>
              </p:cNvSpPr>
              <p:nvPr/>
            </p:nvSpPr>
            <p:spPr>
              <a:xfrm>
                <a:off x="8052626" y="2494650"/>
                <a:ext cx="324690" cy="312155"/>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動作按鈕: 下一項 6">
                <a:hlinkClick r:id="rId3" action="ppaction://hlinksldjump" highlightClick="1"/>
              </p:cNvPr>
              <p:cNvSpPr>
                <a:spLocks noChangeAspect="1"/>
              </p:cNvSpPr>
              <p:nvPr/>
            </p:nvSpPr>
            <p:spPr>
              <a:xfrm>
                <a:off x="8052626" y="2963125"/>
                <a:ext cx="324690" cy="312155"/>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動作按鈕: 下一項 7">
                <a:hlinkClick r:id="rId4" action="ppaction://hlinksldjump" highlightClick="1"/>
              </p:cNvPr>
              <p:cNvSpPr>
                <a:spLocks noChangeAspect="1"/>
              </p:cNvSpPr>
              <p:nvPr/>
            </p:nvSpPr>
            <p:spPr>
              <a:xfrm>
                <a:off x="8052626" y="3405457"/>
                <a:ext cx="324690" cy="312155"/>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10" name="動作按鈕: 下一項 9">
              <a:hlinkClick r:id="rId5" action="ppaction://hlinksldjump" highlightClick="1"/>
            </p:cNvPr>
            <p:cNvSpPr>
              <a:spLocks noChangeAspect="1"/>
            </p:cNvSpPr>
            <p:nvPr/>
          </p:nvSpPr>
          <p:spPr>
            <a:xfrm>
              <a:off x="6852622" y="3607801"/>
              <a:ext cx="330660" cy="297959"/>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動作按鈕: 下一項 11">
              <a:hlinkClick r:id="rId6" action="ppaction://hlinksldjump" highlightClick="1"/>
            </p:cNvPr>
            <p:cNvSpPr>
              <a:spLocks noChangeAspect="1"/>
            </p:cNvSpPr>
            <p:nvPr/>
          </p:nvSpPr>
          <p:spPr>
            <a:xfrm>
              <a:off x="6854400" y="4049681"/>
              <a:ext cx="330660" cy="297959"/>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動作按鈕: 下一項 12">
              <a:hlinkClick r:id="rId7" action="ppaction://hlinksldjump" highlightClick="1"/>
            </p:cNvPr>
            <p:cNvSpPr>
              <a:spLocks noChangeAspect="1"/>
            </p:cNvSpPr>
            <p:nvPr/>
          </p:nvSpPr>
          <p:spPr>
            <a:xfrm>
              <a:off x="6854400" y="4466608"/>
              <a:ext cx="330660" cy="297959"/>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動作按鈕: 下一項 13">
              <a:hlinkClick r:id="rId8" action="ppaction://hlinksldjump" highlightClick="1"/>
            </p:cNvPr>
            <p:cNvSpPr>
              <a:spLocks noChangeAspect="1"/>
            </p:cNvSpPr>
            <p:nvPr/>
          </p:nvSpPr>
          <p:spPr>
            <a:xfrm>
              <a:off x="6854400" y="4908488"/>
              <a:ext cx="330660" cy="297959"/>
            </a:xfrm>
            <a:prstGeom prst="actionButtonForwardNex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Tree>
    <p:extLst>
      <p:ext uri="{BB962C8B-B14F-4D97-AF65-F5344CB8AC3E}">
        <p14:creationId xmlns:p14="http://schemas.microsoft.com/office/powerpoint/2010/main" val="95955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10</a:t>
            </a:fld>
            <a:endParaRPr lang="zh-HK" altLang="en-US" dirty="0"/>
          </a:p>
        </p:txBody>
      </p:sp>
      <p:sp>
        <p:nvSpPr>
          <p:cNvPr id="3" name="內容版面配置區 2"/>
          <p:cNvSpPr>
            <a:spLocks noGrp="1"/>
          </p:cNvSpPr>
          <p:nvPr>
            <p:ph idx="1"/>
          </p:nvPr>
        </p:nvSpPr>
        <p:spPr>
          <a:xfrm>
            <a:off x="457200" y="1196752"/>
            <a:ext cx="8229600" cy="2757678"/>
          </a:xfrm>
        </p:spPr>
        <p:txBody>
          <a:bodyPr/>
          <a:lstStyle/>
          <a:p>
            <a:r>
              <a:rPr lang="zh-TW" altLang="en-US" dirty="0"/>
              <a:t>根據需求定律，價格和需求量呈</a:t>
            </a:r>
            <a:r>
              <a:rPr lang="zh-TW" altLang="en-US" b="1" dirty="0">
                <a:solidFill>
                  <a:schemeClr val="accent6">
                    <a:lumMod val="75000"/>
                  </a:schemeClr>
                </a:solidFill>
              </a:rPr>
              <a:t>反向關係</a:t>
            </a:r>
            <a:r>
              <a:rPr lang="zh-TW" altLang="en-US" dirty="0"/>
              <a:t>。</a:t>
            </a:r>
            <a:endParaRPr lang="en-US" altLang="zh-HK" dirty="0"/>
          </a:p>
          <a:p>
            <a:pPr>
              <a:tabLst>
                <a:tab pos="355600" algn="l"/>
              </a:tabLst>
            </a:pPr>
            <a:r>
              <a:rPr lang="en-US" altLang="zh-HK" dirty="0"/>
              <a:t>∴	</a:t>
            </a:r>
            <a:r>
              <a:rPr lang="zh-TW" altLang="en-US" dirty="0"/>
              <a:t>需求彈性的數值是負數。</a:t>
            </a:r>
            <a:endParaRPr lang="en-US" altLang="zh-HK" dirty="0"/>
          </a:p>
          <a:p>
            <a:pPr>
              <a:spcBef>
                <a:spcPts val="1200"/>
              </a:spcBef>
            </a:pPr>
            <a:r>
              <a:rPr lang="zh-TW" altLang="en-US" dirty="0"/>
              <a:t>經濟學家希望集中研究需求量對價格的敏感度，</a:t>
            </a:r>
            <a:endParaRPr lang="en-US" altLang="zh-HK" dirty="0"/>
          </a:p>
          <a:p>
            <a:pPr>
              <a:tabLst>
                <a:tab pos="355600" algn="l"/>
              </a:tabLst>
            </a:pPr>
            <a:r>
              <a:rPr lang="en-US" altLang="zh-HK" dirty="0">
                <a:sym typeface="Wingdings" panose="05000000000000000000" pitchFamily="2" charset="2"/>
              </a:rPr>
              <a:t>	</a:t>
            </a:r>
            <a:r>
              <a:rPr lang="zh-TW" altLang="en-US" dirty="0"/>
              <a:t>只考慮 </a:t>
            </a:r>
            <a:r>
              <a:rPr lang="en-US" altLang="zh-HK" dirty="0">
                <a:solidFill>
                  <a:prstClr val="black"/>
                </a:solidFill>
              </a:rPr>
              <a:t>E</a:t>
            </a:r>
            <a:r>
              <a:rPr lang="en-US" altLang="zh-HK" baseline="-25000" dirty="0">
                <a:solidFill>
                  <a:prstClr val="black"/>
                </a:solidFill>
              </a:rPr>
              <a:t>d </a:t>
            </a:r>
            <a:r>
              <a:rPr lang="zh-TW" altLang="en-US" dirty="0"/>
              <a:t>的絕對值</a:t>
            </a:r>
            <a:endParaRPr lang="en-US" altLang="zh-HK" dirty="0"/>
          </a:p>
          <a:p>
            <a:pPr>
              <a:tabLst>
                <a:tab pos="355600" algn="l"/>
              </a:tabLst>
            </a:pPr>
            <a:r>
              <a:rPr lang="en-US" altLang="zh-HK" dirty="0">
                <a:sym typeface="Wingdings" panose="05000000000000000000" pitchFamily="2" charset="2"/>
              </a:rPr>
              <a:t>	</a:t>
            </a:r>
            <a:r>
              <a:rPr lang="zh-TW" altLang="en-US" dirty="0"/>
              <a:t>省去 </a:t>
            </a:r>
            <a:r>
              <a:rPr lang="en-US" altLang="zh-HK" dirty="0">
                <a:solidFill>
                  <a:prstClr val="black"/>
                </a:solidFill>
              </a:rPr>
              <a:t>E</a:t>
            </a:r>
            <a:r>
              <a:rPr lang="en-US" altLang="zh-HK" baseline="-25000" dirty="0">
                <a:solidFill>
                  <a:prstClr val="black"/>
                </a:solidFill>
              </a:rPr>
              <a:t>d</a:t>
            </a:r>
            <a:r>
              <a:rPr lang="zh-TW" altLang="en-US" dirty="0"/>
              <a:t> 的負號</a:t>
            </a:r>
            <a:endParaRPr lang="en-US" altLang="zh-HK" dirty="0"/>
          </a:p>
          <a:p>
            <a:pPr>
              <a:tabLst>
                <a:tab pos="355600" algn="l"/>
              </a:tabLst>
            </a:pPr>
            <a:r>
              <a:rPr lang="en-US" altLang="zh-HK" dirty="0">
                <a:sym typeface="Wingdings" panose="05000000000000000000" pitchFamily="2" charset="2"/>
              </a:rPr>
              <a:t></a:t>
            </a:r>
            <a:r>
              <a:rPr lang="zh-TW" altLang="en-US" dirty="0">
                <a:sym typeface="Wingdings" panose="05000000000000000000" pitchFamily="2" charset="2"/>
              </a:rPr>
              <a:t> 當</a:t>
            </a:r>
            <a:r>
              <a:rPr lang="zh-TW" altLang="en-US" dirty="0"/>
              <a:t>需求彈性很高</a:t>
            </a:r>
            <a:r>
              <a:rPr lang="en-US" altLang="zh-HK" dirty="0">
                <a:sym typeface="Wingdings" panose="05000000000000000000" pitchFamily="2" charset="2"/>
              </a:rPr>
              <a:t>  </a:t>
            </a:r>
            <a:r>
              <a:rPr lang="zh-TW" altLang="en-US" dirty="0"/>
              <a:t>需求彈性的絕對值很大</a:t>
            </a:r>
            <a:endParaRPr lang="zh-HK" altLang="en-US" dirty="0"/>
          </a:p>
        </p:txBody>
      </p:sp>
      <p:sp>
        <p:nvSpPr>
          <p:cNvPr id="4" name="標題 3"/>
          <p:cNvSpPr>
            <a:spLocks noGrp="1"/>
          </p:cNvSpPr>
          <p:nvPr>
            <p:ph type="title"/>
          </p:nvPr>
        </p:nvSpPr>
        <p:spPr/>
        <p:txBody>
          <a:bodyPr/>
          <a:lstStyle/>
          <a:p>
            <a:r>
              <a:rPr lang="en-US" altLang="zh-HK" dirty="0"/>
              <a:t>C.	</a:t>
            </a:r>
            <a:r>
              <a:rPr lang="zh-TW" altLang="en-US" dirty="0"/>
              <a:t>可省略需求彈性的負號</a:t>
            </a:r>
            <a:endParaRPr lang="zh-HK" altLang="en-US" dirty="0"/>
          </a:p>
        </p:txBody>
      </p:sp>
    </p:spTree>
    <p:extLst>
      <p:ext uri="{BB962C8B-B14F-4D97-AF65-F5344CB8AC3E}">
        <p14:creationId xmlns:p14="http://schemas.microsoft.com/office/powerpoint/2010/main" val="2154270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繪畫不同彈性的供應曲線</a:t>
            </a:r>
            <a:endParaRPr lang="zh-HK" altLang="en-US" sz="2700" dirty="0"/>
          </a:p>
        </p:txBody>
      </p:sp>
      <p:sp>
        <p:nvSpPr>
          <p:cNvPr id="3" name="內容版面配置區 2"/>
          <p:cNvSpPr>
            <a:spLocks noGrp="1"/>
          </p:cNvSpPr>
          <p:nvPr>
            <p:ph idx="1"/>
          </p:nvPr>
        </p:nvSpPr>
        <p:spPr>
          <a:xfrm>
            <a:off x="457200" y="1196752"/>
            <a:ext cx="8229600" cy="1717393"/>
          </a:xfrm>
        </p:spPr>
        <p:txBody>
          <a:bodyPr/>
          <a:lstStyle/>
          <a:p>
            <a:pPr lvl="0"/>
            <a:r>
              <a:rPr lang="zh-TW" altLang="en-US" dirty="0">
                <a:solidFill>
                  <a:prstClr val="black"/>
                </a:solidFill>
              </a:rPr>
              <a:t>就一條線性供應曲線而言，供應屬於彈性、低彈性還是單一彈性，視乎其 </a:t>
            </a:r>
            <a:r>
              <a:rPr lang="en-US" altLang="zh-TW" dirty="0">
                <a:solidFill>
                  <a:prstClr val="black"/>
                </a:solidFill>
              </a:rPr>
              <a:t>y </a:t>
            </a:r>
            <a:r>
              <a:rPr lang="zh-TW" altLang="en-US" dirty="0">
                <a:solidFill>
                  <a:prstClr val="black"/>
                </a:solidFill>
              </a:rPr>
              <a:t>截距。</a:t>
            </a:r>
            <a:endParaRPr lang="en-GB" altLang="zh-HK" dirty="0">
              <a:solidFill>
                <a:prstClr val="black"/>
              </a:solidFill>
            </a:endParaRPr>
          </a:p>
          <a:p>
            <a:pPr lvl="0"/>
            <a:r>
              <a:rPr lang="zh-HK" altLang="en-US" dirty="0">
                <a:solidFill>
                  <a:prstClr val="black"/>
                </a:solidFill>
              </a:rPr>
              <a:t>當 </a:t>
            </a:r>
            <a:r>
              <a:rPr lang="en-GB" altLang="zh-HK" dirty="0">
                <a:solidFill>
                  <a:prstClr val="black"/>
                </a:solidFill>
              </a:rPr>
              <a:t>y </a:t>
            </a:r>
            <a:r>
              <a:rPr lang="zh-HK" altLang="en-US" dirty="0">
                <a:solidFill>
                  <a:prstClr val="black"/>
                </a:solidFill>
              </a:rPr>
              <a:t>截距</a:t>
            </a:r>
            <a:r>
              <a:rPr lang="zh-TW" altLang="en-US" dirty="0">
                <a:solidFill>
                  <a:prstClr val="black"/>
                </a:solidFill>
              </a:rPr>
              <a:t>：</a:t>
            </a:r>
            <a:endParaRPr lang="en-US" altLang="zh-HK" dirty="0"/>
          </a:p>
          <a:p>
            <a:pPr marL="342900" indent="-342900">
              <a:buClr>
                <a:schemeClr val="tx1"/>
              </a:buClr>
              <a:buFont typeface="Arial" panose="020B0604020202020204" pitchFamily="34" charset="0"/>
              <a:buChar char="•"/>
            </a:pPr>
            <a:r>
              <a:rPr lang="zh-TW" altLang="en-US" b="1" dirty="0">
                <a:solidFill>
                  <a:schemeClr val="accent6">
                    <a:lumMod val="75000"/>
                  </a:schemeClr>
                </a:solidFill>
              </a:rPr>
              <a:t>等於零</a:t>
            </a:r>
            <a:r>
              <a:rPr lang="zh-TW" altLang="en-US" dirty="0"/>
              <a:t>（即曲線穿越原點），供應便是</a:t>
            </a:r>
            <a:r>
              <a:rPr lang="zh-TW" altLang="en-US" b="1" dirty="0">
                <a:solidFill>
                  <a:schemeClr val="accent6">
                    <a:lumMod val="75000"/>
                  </a:schemeClr>
                </a:solidFill>
              </a:rPr>
              <a:t>單一彈性</a:t>
            </a:r>
            <a:r>
              <a:rPr lang="zh-TW" altLang="en-US" dirty="0"/>
              <a:t>的（</a:t>
            </a:r>
            <a:r>
              <a:rPr lang="en-US" altLang="zh-TW" dirty="0"/>
              <a:t>S</a:t>
            </a:r>
            <a:r>
              <a:rPr lang="en-US" altLang="zh-TW" baseline="-25000" dirty="0"/>
              <a:t>3</a:t>
            </a:r>
            <a:r>
              <a:rPr lang="zh-TW" altLang="en-US" dirty="0"/>
              <a:t>）。</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100</a:t>
            </a:fld>
            <a:endParaRPr lang="zh-HK" altLang="en-US" dirty="0"/>
          </a:p>
        </p:txBody>
      </p:sp>
      <p:grpSp>
        <p:nvGrpSpPr>
          <p:cNvPr id="12" name="群組 68"/>
          <p:cNvGrpSpPr>
            <a:grpSpLocks/>
          </p:cNvGrpSpPr>
          <p:nvPr/>
        </p:nvGrpSpPr>
        <p:grpSpPr bwMode="auto">
          <a:xfrm>
            <a:off x="2339751" y="2996952"/>
            <a:ext cx="5838330" cy="3002745"/>
            <a:chOff x="687372" y="1916703"/>
            <a:chExt cx="5838348" cy="3001691"/>
          </a:xfrm>
        </p:grpSpPr>
        <p:grpSp>
          <p:nvGrpSpPr>
            <p:cNvPr id="22" name="群組 1"/>
            <p:cNvGrpSpPr>
              <a:grpSpLocks/>
            </p:cNvGrpSpPr>
            <p:nvPr/>
          </p:nvGrpSpPr>
          <p:grpSpPr bwMode="auto">
            <a:xfrm>
              <a:off x="687372" y="1916703"/>
              <a:ext cx="5838348" cy="2774856"/>
              <a:chOff x="2608251" y="2892279"/>
              <a:chExt cx="5837281" cy="2774186"/>
            </a:xfrm>
          </p:grpSpPr>
          <p:cxnSp>
            <p:nvCxnSpPr>
              <p:cNvPr id="24" name="直線接點 23"/>
              <p:cNvCxnSpPr/>
              <p:nvPr/>
            </p:nvCxnSpPr>
            <p:spPr bwMode="auto">
              <a:xfrm>
                <a:off x="3124097" y="3243171"/>
                <a:ext cx="0" cy="19428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flipH="1">
                <a:off x="3124097" y="5195169"/>
                <a:ext cx="30331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bwMode="auto">
              <a:xfrm>
                <a:off x="2824237" y="5018316"/>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7" name="文字方塊 26"/>
              <p:cNvSpPr txBox="1"/>
              <p:nvPr/>
            </p:nvSpPr>
            <p:spPr bwMode="auto">
              <a:xfrm>
                <a:off x="6141392" y="5020517"/>
                <a:ext cx="2304140" cy="645948"/>
              </a:xfrm>
              <a:prstGeom prst="rect">
                <a:avLst/>
              </a:prstGeom>
              <a:noFill/>
            </p:spPr>
            <p:txBody>
              <a:bodyPr wrap="square">
                <a:spAutoFit/>
              </a:bodyPr>
              <a:lstStyle/>
              <a:p>
                <a:pPr>
                  <a:defRPr/>
                </a:pPr>
                <a:r>
                  <a:rPr lang="zh-TW" altLang="en-US" dirty="0">
                    <a:latin typeface="+mj-lt"/>
                  </a:rPr>
                  <a:t>數量</a:t>
                </a:r>
                <a:r>
                  <a:rPr lang="en-US" altLang="zh-HK" sz="1800" dirty="0">
                    <a:latin typeface="+mj-lt"/>
                  </a:rPr>
                  <a:t> </a:t>
                </a:r>
                <a:r>
                  <a:rPr lang="en-US" altLang="zh-HK" dirty="0"/>
                  <a:t>(</a:t>
                </a:r>
                <a:r>
                  <a:rPr lang="zh-TW" altLang="en-US" dirty="0"/>
                  <a:t>單位</a:t>
                </a:r>
                <a:r>
                  <a:rPr lang="en-US" altLang="zh-HK" dirty="0"/>
                  <a:t> / </a:t>
                </a:r>
                <a:r>
                  <a:rPr lang="zh-TW" altLang="en-US" dirty="0"/>
                  <a:t>時段</a:t>
                </a:r>
                <a:r>
                  <a:rPr lang="en-US" altLang="zh-HK" dirty="0"/>
                  <a:t>) </a:t>
                </a:r>
                <a:endParaRPr lang="zh-HK" altLang="en-US" dirty="0"/>
              </a:p>
              <a:p>
                <a:pPr>
                  <a:defRPr/>
                </a:pPr>
                <a:endParaRPr lang="zh-HK" altLang="en-US" sz="1800" dirty="0">
                  <a:latin typeface="+mj-lt"/>
                </a:endParaRPr>
              </a:p>
            </p:txBody>
          </p:sp>
          <p:sp>
            <p:nvSpPr>
              <p:cNvPr id="28" name="文字方塊 27"/>
              <p:cNvSpPr txBox="1"/>
              <p:nvPr/>
            </p:nvSpPr>
            <p:spPr bwMode="auto">
              <a:xfrm>
                <a:off x="2608251" y="2892279"/>
                <a:ext cx="1583715" cy="369113"/>
              </a:xfrm>
              <a:prstGeom prst="rect">
                <a:avLst/>
              </a:prstGeom>
              <a:noFill/>
            </p:spPr>
            <p:txBody>
              <a:bodyPr wrap="square">
                <a:spAutoFit/>
              </a:bodyPr>
              <a:lstStyle/>
              <a:p>
                <a:pPr>
                  <a:defRPr/>
                </a:pPr>
                <a:r>
                  <a:rPr lang="zh-TW" altLang="en-US" sz="1800" dirty="0">
                    <a:latin typeface="+mj-lt"/>
                  </a:rPr>
                  <a:t>價格</a:t>
                </a:r>
                <a:r>
                  <a:rPr lang="en-US" altLang="zh-TW" dirty="0">
                    <a:latin typeface="+mj-lt"/>
                  </a:rPr>
                  <a:t> </a:t>
                </a:r>
                <a:r>
                  <a:rPr lang="en-US" altLang="zh-HK" sz="1800" dirty="0">
                    <a:latin typeface="+mj-lt"/>
                  </a:rPr>
                  <a:t>($ / </a:t>
                </a:r>
                <a:r>
                  <a:rPr lang="zh-TW" altLang="en-US" sz="1800" dirty="0">
                    <a:latin typeface="+mj-lt"/>
                  </a:rPr>
                  <a:t>單位</a:t>
                </a:r>
                <a:r>
                  <a:rPr lang="en-US" altLang="zh-HK" sz="1800" dirty="0">
                    <a:latin typeface="+mj-lt"/>
                  </a:rPr>
                  <a:t>)</a:t>
                </a:r>
                <a:endParaRPr lang="zh-HK" altLang="en-US" sz="1800" dirty="0">
                  <a:latin typeface="+mj-lt"/>
                </a:endParaRPr>
              </a:p>
            </p:txBody>
          </p:sp>
        </p:grpSp>
        <p:cxnSp>
          <p:nvCxnSpPr>
            <p:cNvPr id="17" name="直線接點 16"/>
            <p:cNvCxnSpPr/>
            <p:nvPr/>
          </p:nvCxnSpPr>
          <p:spPr>
            <a:xfrm>
              <a:off x="1203313" y="4198647"/>
              <a:ext cx="0" cy="7197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2855690" y="3407492"/>
            <a:ext cx="3345630" cy="1872208"/>
            <a:chOff x="2855690" y="3789040"/>
            <a:chExt cx="3345630" cy="1872208"/>
          </a:xfrm>
        </p:grpSpPr>
        <p:cxnSp>
          <p:nvCxnSpPr>
            <p:cNvPr id="35" name="直線接點 34"/>
            <p:cNvCxnSpPr/>
            <p:nvPr/>
          </p:nvCxnSpPr>
          <p:spPr bwMode="auto">
            <a:xfrm flipV="1">
              <a:off x="2855690" y="4005064"/>
              <a:ext cx="1932334" cy="1656184"/>
            </a:xfrm>
            <a:prstGeom prst="line">
              <a:avLst/>
            </a:prstGeom>
            <a:ln w="38100">
              <a:solidFill>
                <a:srgbClr val="47C6FF"/>
              </a:solidFill>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bwMode="auto">
            <a:xfrm>
              <a:off x="4788024" y="3789040"/>
              <a:ext cx="1413296" cy="369332"/>
            </a:xfrm>
            <a:prstGeom prst="rect">
              <a:avLst/>
            </a:prstGeom>
            <a:noFill/>
          </p:spPr>
          <p:txBody>
            <a:bodyPr wrap="square">
              <a:spAutoFit/>
            </a:bodyPr>
            <a:lstStyle/>
            <a:p>
              <a:pPr>
                <a:defRPr/>
              </a:pPr>
              <a:r>
                <a:rPr lang="en-US" altLang="zh-HK" dirty="0">
                  <a:latin typeface="+mj-lt"/>
                </a:rPr>
                <a:t>S</a:t>
              </a:r>
              <a:r>
                <a:rPr lang="en-US" altLang="zh-TW" baseline="-25000" dirty="0">
                  <a:latin typeface="+mj-lt"/>
                </a:rPr>
                <a:t>3</a:t>
              </a:r>
              <a:r>
                <a:rPr lang="en-US" altLang="zh-HK" dirty="0">
                  <a:latin typeface="+mj-lt"/>
                </a:rPr>
                <a:t> (E</a:t>
              </a:r>
              <a:r>
                <a:rPr lang="en-US" altLang="zh-HK" baseline="-25000" dirty="0">
                  <a:latin typeface="+mj-lt"/>
                </a:rPr>
                <a:t>S</a:t>
              </a:r>
              <a:r>
                <a:rPr lang="en-US" altLang="zh-HK" dirty="0">
                  <a:latin typeface="+mj-lt"/>
                </a:rPr>
                <a:t> </a:t>
              </a:r>
              <a:r>
                <a:rPr lang="en-US" altLang="zh-TW" dirty="0">
                  <a:latin typeface="+mj-lt"/>
                </a:rPr>
                <a:t>=</a:t>
              </a:r>
              <a:r>
                <a:rPr lang="en-US" altLang="zh-HK" dirty="0">
                  <a:latin typeface="+mj-lt"/>
                </a:rPr>
                <a:t> 1)</a:t>
              </a:r>
              <a:endParaRPr lang="zh-HK" altLang="en-US" sz="1800" dirty="0">
                <a:latin typeface="+mj-lt"/>
              </a:endParaRPr>
            </a:p>
          </p:txBody>
        </p:sp>
      </p:grpSp>
    </p:spTree>
    <p:extLst>
      <p:ext uri="{BB962C8B-B14F-4D97-AF65-F5344CB8AC3E}">
        <p14:creationId xmlns:p14="http://schemas.microsoft.com/office/powerpoint/2010/main" val="367718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繪畫不同彈性的供應曲線</a:t>
            </a:r>
            <a:endParaRPr lang="zh-HK" altLang="en-US" sz="2700" dirty="0"/>
          </a:p>
        </p:txBody>
      </p:sp>
      <p:sp>
        <p:nvSpPr>
          <p:cNvPr id="3" name="內容版面配置區 2"/>
          <p:cNvSpPr>
            <a:spLocks noGrp="1"/>
          </p:cNvSpPr>
          <p:nvPr>
            <p:ph idx="1"/>
          </p:nvPr>
        </p:nvSpPr>
        <p:spPr>
          <a:xfrm>
            <a:off x="457200" y="1196752"/>
            <a:ext cx="8229600" cy="1354217"/>
          </a:xfrm>
        </p:spPr>
        <p:txBody>
          <a:bodyPr/>
          <a:lstStyle/>
          <a:p>
            <a:r>
              <a:rPr lang="zh-TW" altLang="en-US" dirty="0"/>
              <a:t>與需求彈性不同，同一線性供應曲線上的所有價格範圍都有着</a:t>
            </a:r>
            <a:r>
              <a:rPr lang="zh-TW" altLang="en-US" b="1" dirty="0">
                <a:solidFill>
                  <a:srgbClr val="0070C0"/>
                </a:solidFill>
              </a:rPr>
              <a:t>相同種類</a:t>
            </a:r>
            <a:r>
              <a:rPr lang="zh-TW" altLang="en-US" dirty="0"/>
              <a:t>的供應彈性。</a:t>
            </a:r>
            <a:endParaRPr lang="en-US" altLang="zh-HK" dirty="0"/>
          </a:p>
          <a:p>
            <a:pPr>
              <a:spcBef>
                <a:spcPts val="1200"/>
              </a:spcBef>
            </a:pPr>
            <a:r>
              <a:rPr lang="zh-TW" altLang="en-US" dirty="0"/>
              <a:t>例如供應曲線 </a:t>
            </a:r>
            <a:r>
              <a:rPr lang="en-US" altLang="zh-TW" dirty="0"/>
              <a:t>S</a:t>
            </a:r>
            <a:r>
              <a:rPr lang="en-US" altLang="zh-TW" baseline="-25000" dirty="0"/>
              <a:t>1</a:t>
            </a:r>
            <a:r>
              <a:rPr lang="en-US" altLang="zh-TW" dirty="0"/>
              <a:t> </a:t>
            </a:r>
            <a:r>
              <a:rPr lang="zh-TW" altLang="en-US" dirty="0"/>
              <a:t>上的所有價格範圍，供應都是彈性的。</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101</a:t>
            </a:fld>
            <a:endParaRPr lang="zh-HK" altLang="en-US" dirty="0"/>
          </a:p>
        </p:txBody>
      </p:sp>
      <p:grpSp>
        <p:nvGrpSpPr>
          <p:cNvPr id="6" name="群組 6"/>
          <p:cNvGrpSpPr>
            <a:grpSpLocks/>
          </p:cNvGrpSpPr>
          <p:nvPr/>
        </p:nvGrpSpPr>
        <p:grpSpPr bwMode="auto">
          <a:xfrm>
            <a:off x="2339751" y="2996952"/>
            <a:ext cx="5838330" cy="3002745"/>
            <a:chOff x="4511673" y="2149203"/>
            <a:chExt cx="5838330" cy="3002745"/>
          </a:xfrm>
        </p:grpSpPr>
        <p:cxnSp>
          <p:nvCxnSpPr>
            <p:cNvPr id="11" name="直線接點 10"/>
            <p:cNvCxnSpPr/>
            <p:nvPr/>
          </p:nvCxnSpPr>
          <p:spPr bwMode="auto">
            <a:xfrm flipV="1">
              <a:off x="5027612" y="3085307"/>
              <a:ext cx="2076350" cy="97891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2" name="群組 68"/>
            <p:cNvGrpSpPr>
              <a:grpSpLocks/>
            </p:cNvGrpSpPr>
            <p:nvPr/>
          </p:nvGrpSpPr>
          <p:grpSpPr bwMode="auto">
            <a:xfrm>
              <a:off x="4511673" y="2149203"/>
              <a:ext cx="5838330" cy="3002745"/>
              <a:chOff x="687372" y="1916703"/>
              <a:chExt cx="5838348" cy="3001691"/>
            </a:xfrm>
          </p:grpSpPr>
          <p:grpSp>
            <p:nvGrpSpPr>
              <p:cNvPr id="22" name="群組 1"/>
              <p:cNvGrpSpPr>
                <a:grpSpLocks/>
              </p:cNvGrpSpPr>
              <p:nvPr/>
            </p:nvGrpSpPr>
            <p:grpSpPr bwMode="auto">
              <a:xfrm>
                <a:off x="687372" y="1916703"/>
                <a:ext cx="5838348" cy="2774856"/>
                <a:chOff x="2608251" y="2892279"/>
                <a:chExt cx="5837281" cy="2774186"/>
              </a:xfrm>
            </p:grpSpPr>
            <p:cxnSp>
              <p:nvCxnSpPr>
                <p:cNvPr id="24" name="直線接點 23"/>
                <p:cNvCxnSpPr/>
                <p:nvPr/>
              </p:nvCxnSpPr>
              <p:spPr bwMode="auto">
                <a:xfrm>
                  <a:off x="3124097" y="3243171"/>
                  <a:ext cx="0" cy="19428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flipH="1">
                  <a:off x="3124097" y="5195169"/>
                  <a:ext cx="30331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bwMode="auto">
                <a:xfrm>
                  <a:off x="2824237" y="5018316"/>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7" name="文字方塊 26"/>
                <p:cNvSpPr txBox="1"/>
                <p:nvPr/>
              </p:nvSpPr>
              <p:spPr bwMode="auto">
                <a:xfrm>
                  <a:off x="6141392" y="5020517"/>
                  <a:ext cx="2304140" cy="645948"/>
                </a:xfrm>
                <a:prstGeom prst="rect">
                  <a:avLst/>
                </a:prstGeom>
                <a:noFill/>
              </p:spPr>
              <p:txBody>
                <a:bodyPr wrap="square">
                  <a:spAutoFit/>
                </a:bodyPr>
                <a:lstStyle/>
                <a:p>
                  <a:pPr>
                    <a:defRPr/>
                  </a:pPr>
                  <a:r>
                    <a:rPr lang="zh-TW" altLang="en-US" sz="1800" dirty="0">
                      <a:latin typeface="+mj-lt"/>
                    </a:rPr>
                    <a:t>數量</a:t>
                  </a:r>
                  <a:r>
                    <a:rPr lang="en-US" altLang="zh-HK" sz="1800" dirty="0">
                      <a:latin typeface="+mj-lt"/>
                    </a:rPr>
                    <a:t> </a:t>
                  </a:r>
                  <a:r>
                    <a:rPr lang="en-US" altLang="zh-HK" dirty="0"/>
                    <a:t>(</a:t>
                  </a:r>
                  <a:r>
                    <a:rPr lang="zh-TW" altLang="en-US" dirty="0"/>
                    <a:t>單位</a:t>
                  </a:r>
                  <a:r>
                    <a:rPr lang="en-US" altLang="zh-HK" dirty="0"/>
                    <a:t> / </a:t>
                  </a:r>
                  <a:r>
                    <a:rPr lang="zh-TW" altLang="en-US" dirty="0"/>
                    <a:t>時段</a:t>
                  </a:r>
                  <a:r>
                    <a:rPr lang="en-US" altLang="zh-HK" dirty="0"/>
                    <a:t>) </a:t>
                  </a:r>
                  <a:endParaRPr lang="zh-HK" altLang="en-US" dirty="0"/>
                </a:p>
                <a:p>
                  <a:pPr>
                    <a:defRPr/>
                  </a:pPr>
                  <a:endParaRPr lang="zh-HK" altLang="en-US" sz="1800" dirty="0">
                    <a:latin typeface="+mj-lt"/>
                  </a:endParaRPr>
                </a:p>
              </p:txBody>
            </p:sp>
            <p:sp>
              <p:nvSpPr>
                <p:cNvPr id="28" name="文字方塊 27"/>
                <p:cNvSpPr txBox="1"/>
                <p:nvPr/>
              </p:nvSpPr>
              <p:spPr bwMode="auto">
                <a:xfrm>
                  <a:off x="2608251" y="2892279"/>
                  <a:ext cx="1553834" cy="369113"/>
                </a:xfrm>
                <a:prstGeom prst="rect">
                  <a:avLst/>
                </a:prstGeom>
                <a:noFill/>
              </p:spPr>
              <p:txBody>
                <a:bodyPr wrap="square">
                  <a:spAutoFit/>
                </a:bodyPr>
                <a:lstStyle/>
                <a:p>
                  <a:pPr>
                    <a:defRPr/>
                  </a:pPr>
                  <a:r>
                    <a:rPr lang="zh-TW" altLang="en-US" sz="1800" dirty="0">
                      <a:latin typeface="+mj-lt"/>
                    </a:rPr>
                    <a:t>價格</a:t>
                  </a:r>
                  <a:r>
                    <a:rPr lang="en-US" altLang="zh-HK" sz="1800" dirty="0">
                      <a:latin typeface="+mj-lt"/>
                    </a:rPr>
                    <a:t> ($ / </a:t>
                  </a:r>
                  <a:r>
                    <a:rPr lang="zh-TW" altLang="en-US" sz="1800" dirty="0">
                      <a:latin typeface="+mj-lt"/>
                    </a:rPr>
                    <a:t>單位</a:t>
                  </a:r>
                  <a:r>
                    <a:rPr lang="en-US" altLang="zh-HK" sz="1800" dirty="0">
                      <a:latin typeface="+mj-lt"/>
                    </a:rPr>
                    <a:t>)</a:t>
                  </a:r>
                  <a:endParaRPr lang="zh-HK" altLang="en-US" sz="1800" dirty="0">
                    <a:latin typeface="+mj-lt"/>
                  </a:endParaRPr>
                </a:p>
              </p:txBody>
            </p:sp>
            <p:sp>
              <p:nvSpPr>
                <p:cNvPr id="33" name="文字方塊 32"/>
                <p:cNvSpPr txBox="1"/>
                <p:nvPr/>
              </p:nvSpPr>
              <p:spPr bwMode="auto">
                <a:xfrm>
                  <a:off x="5200074" y="3662403"/>
                  <a:ext cx="1413042" cy="369113"/>
                </a:xfrm>
                <a:prstGeom prst="rect">
                  <a:avLst/>
                </a:prstGeom>
                <a:noFill/>
              </p:spPr>
              <p:txBody>
                <a:bodyPr wrap="square">
                  <a:spAutoFit/>
                </a:bodyPr>
                <a:lstStyle/>
                <a:p>
                  <a:pPr>
                    <a:defRPr/>
                  </a:pPr>
                  <a:r>
                    <a:rPr lang="en-US" altLang="zh-HK" dirty="0">
                      <a:latin typeface="+mj-lt"/>
                    </a:rPr>
                    <a:t>S</a:t>
                  </a:r>
                  <a:r>
                    <a:rPr lang="en-US" altLang="zh-HK" baseline="-25000" dirty="0">
                      <a:latin typeface="+mj-lt"/>
                    </a:rPr>
                    <a:t>1</a:t>
                  </a:r>
                  <a:r>
                    <a:rPr lang="en-US" altLang="zh-HK" dirty="0">
                      <a:latin typeface="+mj-lt"/>
                    </a:rPr>
                    <a:t> (E</a:t>
                  </a:r>
                  <a:r>
                    <a:rPr lang="en-US" altLang="zh-HK" baseline="-25000" dirty="0">
                      <a:latin typeface="+mj-lt"/>
                    </a:rPr>
                    <a:t>S</a:t>
                  </a:r>
                  <a:r>
                    <a:rPr lang="en-US" altLang="zh-HK" dirty="0">
                      <a:latin typeface="+mj-lt"/>
                    </a:rPr>
                    <a:t> &gt; 1)</a:t>
                  </a:r>
                  <a:endParaRPr lang="zh-HK" altLang="en-US" sz="1800" dirty="0">
                    <a:latin typeface="+mj-lt"/>
                  </a:endParaRPr>
                </a:p>
              </p:txBody>
            </p:sp>
          </p:grpSp>
          <p:cxnSp>
            <p:nvCxnSpPr>
              <p:cNvPr id="17" name="直線接點 16"/>
              <p:cNvCxnSpPr/>
              <p:nvPr/>
            </p:nvCxnSpPr>
            <p:spPr>
              <a:xfrm>
                <a:off x="1203313" y="4198647"/>
                <a:ext cx="0" cy="7197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7" name="群組 6"/>
          <p:cNvGrpSpPr/>
          <p:nvPr/>
        </p:nvGrpSpPr>
        <p:grpSpPr>
          <a:xfrm>
            <a:off x="2855690" y="3407492"/>
            <a:ext cx="3345630" cy="1872208"/>
            <a:chOff x="2855690" y="3789040"/>
            <a:chExt cx="3345630" cy="1872208"/>
          </a:xfrm>
        </p:grpSpPr>
        <p:cxnSp>
          <p:nvCxnSpPr>
            <p:cNvPr id="35" name="直線接點 34"/>
            <p:cNvCxnSpPr/>
            <p:nvPr/>
          </p:nvCxnSpPr>
          <p:spPr bwMode="auto">
            <a:xfrm flipV="1">
              <a:off x="2855690" y="4005064"/>
              <a:ext cx="1932334" cy="1656184"/>
            </a:xfrm>
            <a:prstGeom prst="line">
              <a:avLst/>
            </a:prstGeom>
            <a:ln w="38100">
              <a:solidFill>
                <a:srgbClr val="47C6FF"/>
              </a:solidFill>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bwMode="auto">
            <a:xfrm>
              <a:off x="4788024" y="3789040"/>
              <a:ext cx="1413296" cy="369332"/>
            </a:xfrm>
            <a:prstGeom prst="rect">
              <a:avLst/>
            </a:prstGeom>
            <a:noFill/>
          </p:spPr>
          <p:txBody>
            <a:bodyPr wrap="square">
              <a:spAutoFit/>
            </a:bodyPr>
            <a:lstStyle/>
            <a:p>
              <a:pPr>
                <a:defRPr/>
              </a:pPr>
              <a:r>
                <a:rPr lang="en-US" altLang="zh-HK" dirty="0">
                  <a:latin typeface="+mj-lt"/>
                </a:rPr>
                <a:t>S</a:t>
              </a:r>
              <a:r>
                <a:rPr lang="en-US" altLang="zh-TW" baseline="-25000" dirty="0">
                  <a:latin typeface="+mj-lt"/>
                </a:rPr>
                <a:t>3</a:t>
              </a:r>
              <a:r>
                <a:rPr lang="en-US" altLang="zh-HK" dirty="0">
                  <a:latin typeface="+mj-lt"/>
                </a:rPr>
                <a:t> (E</a:t>
              </a:r>
              <a:r>
                <a:rPr lang="en-US" altLang="zh-HK" baseline="-25000" dirty="0">
                  <a:latin typeface="+mj-lt"/>
                </a:rPr>
                <a:t>S</a:t>
              </a:r>
              <a:r>
                <a:rPr lang="en-US" altLang="zh-HK" dirty="0">
                  <a:latin typeface="+mj-lt"/>
                </a:rPr>
                <a:t> </a:t>
              </a:r>
              <a:r>
                <a:rPr lang="en-US" altLang="zh-TW" dirty="0">
                  <a:latin typeface="+mj-lt"/>
                </a:rPr>
                <a:t>=</a:t>
              </a:r>
              <a:r>
                <a:rPr lang="en-US" altLang="zh-HK" dirty="0">
                  <a:latin typeface="+mj-lt"/>
                </a:rPr>
                <a:t> 1)</a:t>
              </a:r>
              <a:endParaRPr lang="zh-HK" altLang="en-US" sz="1800" dirty="0">
                <a:latin typeface="+mj-lt"/>
              </a:endParaRPr>
            </a:p>
          </p:txBody>
        </p:sp>
      </p:grpSp>
      <p:grpSp>
        <p:nvGrpSpPr>
          <p:cNvPr id="5" name="群組 4"/>
          <p:cNvGrpSpPr/>
          <p:nvPr/>
        </p:nvGrpSpPr>
        <p:grpSpPr>
          <a:xfrm>
            <a:off x="2855690" y="3163386"/>
            <a:ext cx="2791382" cy="2692378"/>
            <a:chOff x="2855690" y="3544934"/>
            <a:chExt cx="2791382" cy="2692378"/>
          </a:xfrm>
        </p:grpSpPr>
        <p:cxnSp>
          <p:nvCxnSpPr>
            <p:cNvPr id="37" name="直線接點 36"/>
            <p:cNvCxnSpPr/>
            <p:nvPr/>
          </p:nvCxnSpPr>
          <p:spPr bwMode="auto">
            <a:xfrm flipV="1">
              <a:off x="3245793" y="3909975"/>
              <a:ext cx="1152128" cy="1770670"/>
            </a:xfrm>
            <a:prstGeom prst="line">
              <a:avLst/>
            </a:prstGeom>
            <a:ln w="38100">
              <a:solidFill>
                <a:srgbClr val="9BE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auto">
            <a:xfrm flipV="1">
              <a:off x="2855690" y="5633968"/>
              <a:ext cx="410010" cy="603344"/>
            </a:xfrm>
            <a:prstGeom prst="line">
              <a:avLst/>
            </a:prstGeom>
            <a:ln w="38100">
              <a:solidFill>
                <a:srgbClr val="9BE0FF"/>
              </a:solidFill>
              <a:prstDash val="sysDash"/>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bwMode="auto">
            <a:xfrm>
              <a:off x="4233776" y="3544934"/>
              <a:ext cx="1413296" cy="369332"/>
            </a:xfrm>
            <a:prstGeom prst="rect">
              <a:avLst/>
            </a:prstGeom>
            <a:noFill/>
          </p:spPr>
          <p:txBody>
            <a:bodyPr wrap="square">
              <a:spAutoFit/>
            </a:bodyPr>
            <a:lstStyle/>
            <a:p>
              <a:pPr>
                <a:defRPr/>
              </a:pPr>
              <a:r>
                <a:rPr lang="en-US" altLang="zh-HK" dirty="0">
                  <a:latin typeface="+mj-lt"/>
                </a:rPr>
                <a:t>S</a:t>
              </a:r>
              <a:r>
                <a:rPr lang="en-US" altLang="zh-TW" baseline="-25000" dirty="0">
                  <a:latin typeface="+mj-lt"/>
                </a:rPr>
                <a:t>2</a:t>
              </a:r>
              <a:r>
                <a:rPr lang="en-US" altLang="zh-HK" dirty="0">
                  <a:latin typeface="+mj-lt"/>
                </a:rPr>
                <a:t> (E</a:t>
              </a:r>
              <a:r>
                <a:rPr lang="en-US" altLang="zh-HK" baseline="-25000" dirty="0">
                  <a:latin typeface="+mj-lt"/>
                </a:rPr>
                <a:t>S</a:t>
              </a:r>
              <a:r>
                <a:rPr lang="en-US" altLang="zh-HK" dirty="0">
                  <a:latin typeface="+mj-lt"/>
                </a:rPr>
                <a:t> </a:t>
              </a:r>
              <a:r>
                <a:rPr lang="en-US" altLang="zh-TW" dirty="0">
                  <a:latin typeface="+mj-lt"/>
                </a:rPr>
                <a:t>&lt;</a:t>
              </a:r>
              <a:r>
                <a:rPr lang="en-US" altLang="zh-HK" dirty="0">
                  <a:latin typeface="+mj-lt"/>
                </a:rPr>
                <a:t> 1)</a:t>
              </a:r>
              <a:endParaRPr lang="zh-HK" altLang="en-US" sz="1800" dirty="0">
                <a:latin typeface="+mj-lt"/>
              </a:endParaRPr>
            </a:p>
          </p:txBody>
        </p:sp>
      </p:grpSp>
    </p:spTree>
    <p:extLst>
      <p:ext uri="{BB962C8B-B14F-4D97-AF65-F5344CB8AC3E}">
        <p14:creationId xmlns:p14="http://schemas.microsoft.com/office/powerpoint/2010/main" val="845802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4</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需求變動對總收入的影響</a:t>
            </a:r>
            <a:endParaRPr lang="zh-HK" altLang="en-US" sz="2700" dirty="0"/>
          </a:p>
        </p:txBody>
      </p:sp>
      <p:sp>
        <p:nvSpPr>
          <p:cNvPr id="3" name="內容版面配置區 2"/>
          <p:cNvSpPr>
            <a:spLocks noGrp="1"/>
          </p:cNvSpPr>
          <p:nvPr>
            <p:ph idx="1"/>
          </p:nvPr>
        </p:nvSpPr>
        <p:spPr>
          <a:xfrm>
            <a:off x="457200" y="1196752"/>
            <a:ext cx="8229600" cy="830997"/>
          </a:xfrm>
        </p:spPr>
        <p:txBody>
          <a:bodyPr/>
          <a:lstStyle/>
          <a:p>
            <a:r>
              <a:rPr lang="zh-TW" altLang="en-US" dirty="0"/>
              <a:t>在不同種類的供應彈性下，需求增加如何影響價格、交易量和總收入：</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102</a:t>
            </a:fld>
            <a:endParaRPr lang="zh-HK" altLang="en-US" dirty="0"/>
          </a:p>
        </p:txBody>
      </p:sp>
      <p:graphicFrame>
        <p:nvGraphicFramePr>
          <p:cNvPr id="18" name="表格 17"/>
          <p:cNvGraphicFramePr>
            <a:graphicFrameLocks noGrp="1"/>
          </p:cNvGraphicFramePr>
          <p:nvPr>
            <p:extLst>
              <p:ext uri="{D42A27DB-BD31-4B8C-83A1-F6EECF244321}">
                <p14:modId xmlns:p14="http://schemas.microsoft.com/office/powerpoint/2010/main" val="1325750610"/>
              </p:ext>
            </p:extLst>
          </p:nvPr>
        </p:nvGraphicFramePr>
        <p:xfrm>
          <a:off x="539552" y="2204864"/>
          <a:ext cx="8136480" cy="390600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84000">
                  <a:extLst>
                    <a:ext uri="{9D8B030D-6E8A-4147-A177-3AD203B41FA5}">
                      <a16:colId xmlns:a16="http://schemas.microsoft.com/office/drawing/2014/main" val="20003"/>
                    </a:ext>
                  </a:extLst>
                </a:gridCol>
                <a:gridCol w="2232000">
                  <a:extLst>
                    <a:ext uri="{9D8B030D-6E8A-4147-A177-3AD203B41FA5}">
                      <a16:colId xmlns:a16="http://schemas.microsoft.com/office/drawing/2014/main" val="20004"/>
                    </a:ext>
                  </a:extLst>
                </a:gridCol>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baseline="0" dirty="0">
                          <a:solidFill>
                            <a:schemeClr val="tx1"/>
                          </a:solidFill>
                          <a:latin typeface="+mn-lt"/>
                          <a:cs typeface="Arial" panose="020B0604020202020204" pitchFamily="34" charset="0"/>
                        </a:rPr>
                        <a:t>供應彈性</a:t>
                      </a:r>
                      <a:endParaRPr lang="zh-HK" altLang="en-US" sz="2200" b="1" baseline="-2500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a:solidFill>
                            <a:schemeClr val="tx1"/>
                          </a:solidFill>
                          <a:latin typeface="+mn-lt"/>
                          <a:cs typeface="Arial" panose="020B0604020202020204" pitchFamily="34" charset="0"/>
                        </a:rPr>
                        <a:t>當</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a:solidFill>
                            <a:schemeClr val="tx1"/>
                          </a:solidFill>
                          <a:latin typeface="+mn-lt"/>
                          <a:cs typeface="Arial" panose="020B0604020202020204" pitchFamily="34" charset="0"/>
                        </a:rPr>
                        <a:t>價格</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a:solidFill>
                            <a:schemeClr val="tx1"/>
                          </a:solidFill>
                          <a:latin typeface="+mn-lt"/>
                          <a:cs typeface="Arial" panose="020B0604020202020204" pitchFamily="34" charset="0"/>
                        </a:rPr>
                        <a:t>交易量</a:t>
                      </a:r>
                      <a:endParaRPr lang="en-US" altLang="zh-TW"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i="0" u="none" strike="noStrike" kern="1200" baseline="0" dirty="0">
                          <a:solidFill>
                            <a:schemeClr val="tx1"/>
                          </a:solidFill>
                          <a:latin typeface="+mn-lt"/>
                          <a:ea typeface="+mn-ea"/>
                          <a:cs typeface="+mn-cs"/>
                        </a:rPr>
                        <a:t>總收入</a:t>
                      </a:r>
                      <a:r>
                        <a:rPr lang="en-GB" altLang="zh-HK" sz="2200" b="1" i="0" u="none" strike="noStrike" kern="1200" baseline="0" dirty="0">
                          <a:solidFill>
                            <a:schemeClr val="tx1"/>
                          </a:solidFill>
                          <a:latin typeface="+mn-lt"/>
                          <a:ea typeface="+mn-ea"/>
                          <a:cs typeface="+mn-cs"/>
                        </a:rPr>
                        <a:t> </a:t>
                      </a:r>
                      <a:br>
                        <a:rPr lang="en-GB" altLang="zh-HK" sz="2200" b="1" i="0" u="none" strike="noStrike" kern="1200" baseline="0" dirty="0">
                          <a:solidFill>
                            <a:schemeClr val="tx1"/>
                          </a:solidFill>
                          <a:latin typeface="+mn-lt"/>
                          <a:ea typeface="+mn-ea"/>
                          <a:cs typeface="+mn-cs"/>
                        </a:rPr>
                      </a:br>
                      <a:r>
                        <a:rPr lang="en-GB" altLang="zh-HK" sz="2200" b="1" i="0" u="none" strike="noStrike" kern="1200" baseline="0" dirty="0">
                          <a:solidFill>
                            <a:schemeClr val="tx1"/>
                          </a:solidFill>
                          <a:latin typeface="+mn-lt"/>
                          <a:ea typeface="+mn-ea"/>
                          <a:cs typeface="+mn-cs"/>
                        </a:rPr>
                        <a:t>(= </a:t>
                      </a:r>
                      <a:r>
                        <a:rPr lang="zh-TW" altLang="en-US" sz="2200" b="1" i="0" u="none" strike="noStrike" kern="1200" baseline="0" dirty="0">
                          <a:solidFill>
                            <a:schemeClr val="tx1"/>
                          </a:solidFill>
                          <a:latin typeface="+mn-lt"/>
                          <a:ea typeface="+mn-ea"/>
                          <a:cs typeface="+mn-cs"/>
                        </a:rPr>
                        <a:t>價格</a:t>
                      </a:r>
                      <a:r>
                        <a:rPr lang="en-GB" altLang="zh-HK" sz="2200" b="1" i="0" u="none" strike="noStrike" kern="1200" baseline="0" dirty="0">
                          <a:solidFill>
                            <a:schemeClr val="tx1"/>
                          </a:solidFill>
                          <a:latin typeface="+mn-lt"/>
                          <a:ea typeface="+mn-ea"/>
                          <a:cs typeface="+mn-cs"/>
                        </a:rPr>
                        <a:t> × </a:t>
                      </a:r>
                      <a:r>
                        <a:rPr lang="zh-TW" altLang="en-US" sz="2200" b="1" i="0" u="none" strike="noStrike" kern="1200" baseline="0" dirty="0">
                          <a:solidFill>
                            <a:schemeClr val="tx1"/>
                          </a:solidFill>
                          <a:latin typeface="+mn-lt"/>
                          <a:ea typeface="+mn-ea"/>
                          <a:cs typeface="+mn-cs"/>
                        </a:rPr>
                        <a:t>交易量</a:t>
                      </a:r>
                      <a:r>
                        <a:rPr lang="en-GB" altLang="zh-HK" sz="2200" b="1" i="0" u="none" strike="noStrike" kern="1200" baseline="0" dirty="0">
                          <a:solidFill>
                            <a:schemeClr val="tx1"/>
                          </a:solidFill>
                          <a:latin typeface="+mn-lt"/>
                          <a:ea typeface="+mn-ea"/>
                          <a:cs typeface="+mn-cs"/>
                        </a:rPr>
                        <a:t>)</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40000">
                <a:tc>
                  <a:txBody>
                    <a:bodyPr/>
                    <a:lstStyle/>
                    <a:p>
                      <a:pPr algn="ctr"/>
                      <a:r>
                        <a:rPr lang="en-US" altLang="zh-HK" sz="2200" kern="1200" dirty="0">
                          <a:solidFill>
                            <a:schemeClr val="dk1"/>
                          </a:solidFill>
                          <a:effectLst/>
                          <a:latin typeface="+mn-lt"/>
                          <a:ea typeface="+mn-ea"/>
                          <a:cs typeface="+mn-cs"/>
                        </a:rPr>
                        <a:t>1 &lt; E</a:t>
                      </a:r>
                      <a:r>
                        <a:rPr lang="en-US" altLang="zh-HK" sz="2200" kern="1200" baseline="-25000" dirty="0">
                          <a:solidFill>
                            <a:schemeClr val="dk1"/>
                          </a:solidFill>
                          <a:effectLst/>
                          <a:latin typeface="+mn-lt"/>
                          <a:ea typeface="+mn-ea"/>
                          <a:cs typeface="+mn-cs"/>
                        </a:rPr>
                        <a:t>S</a:t>
                      </a:r>
                      <a:r>
                        <a:rPr lang="en-US" altLang="zh-HK" sz="2200" kern="1200" dirty="0">
                          <a:solidFill>
                            <a:schemeClr val="dk1"/>
                          </a:solidFill>
                          <a:effectLst/>
                          <a:latin typeface="+mn-lt"/>
                          <a:ea typeface="+mn-ea"/>
                          <a:cs typeface="+mn-cs"/>
                        </a:rPr>
                        <a:t> &lt; ∞</a:t>
                      </a:r>
                      <a:endParaRPr lang="zh-HK" altLang="en-US" sz="2200" b="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rowSpan="5">
                  <a:txBody>
                    <a:bodyPr/>
                    <a:lstStyle/>
                    <a:p>
                      <a:pPr algn="ctr"/>
                      <a:r>
                        <a:rPr lang="zh-TW" altLang="en-US" sz="2200" b="0" dirty="0">
                          <a:solidFill>
                            <a:schemeClr val="tx1"/>
                          </a:solidFill>
                          <a:latin typeface="+mn-lt"/>
                          <a:cs typeface="Arial" panose="020B0604020202020204" pitchFamily="34" charset="0"/>
                        </a:rPr>
                        <a:t>需求</a:t>
                      </a:r>
                      <a:r>
                        <a:rPr lang="en-US" altLang="zh-HK" sz="2200" b="0" dirty="0">
                          <a:solidFill>
                            <a:schemeClr val="tx1"/>
                          </a:solidFill>
                          <a:latin typeface="+mn-lt"/>
                          <a:cs typeface="Arial" panose="020B0604020202020204" pitchFamily="34" charset="0"/>
                        </a:rPr>
                        <a:t>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dirty="0">
                          <a:solidFill>
                            <a:schemeClr val="tx1"/>
                          </a:solidFill>
                          <a:latin typeface="+mn-lt"/>
                          <a:cs typeface="Arial" panose="020B0604020202020204" pitchFamily="34" charset="0"/>
                        </a:rPr>
                        <a:t>價格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dirty="0">
                          <a:solidFill>
                            <a:schemeClr val="tx1"/>
                          </a:solidFill>
                          <a:latin typeface="+mn-lt"/>
                          <a:cs typeface="Arial" panose="020B0604020202020204" pitchFamily="34" charset="0"/>
                        </a:rPr>
                        <a:t>交易量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dirty="0">
                          <a:solidFill>
                            <a:schemeClr val="tx1"/>
                          </a:solidFill>
                          <a:latin typeface="+mn-lt"/>
                          <a:cs typeface="Arial" panose="020B0604020202020204" pitchFamily="34" charset="0"/>
                        </a:rPr>
                        <a:t>總收入</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kern="1200" dirty="0">
                          <a:solidFill>
                            <a:schemeClr val="dk1"/>
                          </a:solidFill>
                          <a:effectLst/>
                          <a:latin typeface="+mn-lt"/>
                          <a:ea typeface="+mn-ea"/>
                          <a:cs typeface="+mn-cs"/>
                        </a:rPr>
                        <a:t>0 &lt; E</a:t>
                      </a:r>
                      <a:r>
                        <a:rPr lang="en-US" altLang="zh-HK" sz="2200" kern="1200" baseline="-25000" dirty="0">
                          <a:solidFill>
                            <a:schemeClr val="dk1"/>
                          </a:solidFill>
                          <a:effectLst/>
                          <a:latin typeface="+mn-lt"/>
                          <a:ea typeface="+mn-ea"/>
                          <a:cs typeface="+mn-cs"/>
                        </a:rPr>
                        <a:t>S</a:t>
                      </a:r>
                      <a:r>
                        <a:rPr lang="en-US" altLang="zh-HK" sz="2200" kern="1200" dirty="0">
                          <a:solidFill>
                            <a:schemeClr val="dk1"/>
                          </a:solidFill>
                          <a:effectLst/>
                          <a:latin typeface="+mn-lt"/>
                          <a:ea typeface="+mn-ea"/>
                          <a:cs typeface="+mn-cs"/>
                        </a:rPr>
                        <a:t> &lt; 1</a:t>
                      </a:r>
                      <a:endParaRPr lang="zh-HK" altLang="en-US" sz="2200" b="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vMerge="1">
                  <a:txBody>
                    <a:bodyPr/>
                    <a:lstStyle/>
                    <a:p>
                      <a:pPr algn="l"/>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i="0" u="none" strike="noStrike" baseline="0" dirty="0">
                          <a:latin typeface="MHeiHK-Light"/>
                        </a:rPr>
                        <a:t>價格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HK" altLang="en-US" sz="2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交易量</a:t>
                      </a:r>
                      <a:r>
                        <a:rPr lang="en-US" altLang="zh-HK" sz="2200" b="0" dirty="0">
                          <a:solidFill>
                            <a:schemeClr val="tx1"/>
                          </a:solidFill>
                          <a:latin typeface="+mn-lt"/>
                          <a:cs typeface="Arial" panose="020B0604020202020204" pitchFamily="34" charset="0"/>
                        </a:rPr>
                        <a:t>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HK" altLang="en-US" sz="2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總收入</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t>E</a:t>
                      </a:r>
                      <a:r>
                        <a:rPr lang="en-US" altLang="zh-HK" sz="2200" baseline="-25000" dirty="0"/>
                        <a:t>S</a:t>
                      </a:r>
                      <a:r>
                        <a:rPr lang="en-US" altLang="zh-HK" sz="2200" baseline="0" dirty="0"/>
                        <a:t> = 1 </a:t>
                      </a:r>
                      <a:endParaRPr lang="zh-HK" altLang="en-US" sz="2200" b="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vMerge="1">
                  <a:txBody>
                    <a:bodyPr/>
                    <a:lstStyle/>
                    <a:p>
                      <a:pPr algn="l"/>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i="0" u="none" strike="noStrike" baseline="0" dirty="0">
                          <a:latin typeface="MHeiHK-Light"/>
                        </a:rPr>
                        <a:t>價格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HK" altLang="en-US" sz="2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交易量</a:t>
                      </a:r>
                      <a:r>
                        <a:rPr lang="en-US" altLang="zh-HK" sz="2200" b="0" dirty="0">
                          <a:solidFill>
                            <a:schemeClr val="tx1"/>
                          </a:solidFill>
                          <a:latin typeface="+mn-lt"/>
                          <a:cs typeface="Arial" panose="020B0604020202020204" pitchFamily="34" charset="0"/>
                        </a:rPr>
                        <a:t>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HK" altLang="en-US" sz="2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總收入</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t>E</a:t>
                      </a:r>
                      <a:r>
                        <a:rPr lang="en-US" altLang="zh-HK" sz="2200" baseline="-25000" dirty="0"/>
                        <a:t>S</a:t>
                      </a:r>
                      <a:r>
                        <a:rPr lang="en-US" altLang="zh-HK" sz="2200" baseline="0" dirty="0"/>
                        <a:t> = 0</a:t>
                      </a:r>
                      <a:endParaRPr lang="zh-HK" altLang="en-US" sz="2200" b="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vMerge="1">
                  <a:txBody>
                    <a:bodyPr/>
                    <a:lstStyle/>
                    <a:p>
                      <a:pPr algn="l"/>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i="0" u="none" strike="noStrike" baseline="0" dirty="0">
                          <a:latin typeface="MHeiHK-Light"/>
                        </a:rPr>
                        <a:t>價格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HK" altLang="en-US" sz="2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交易量</a:t>
                      </a: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維持不變</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HK" altLang="en-US" sz="2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總收入</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54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t>E</a:t>
                      </a:r>
                      <a:r>
                        <a:rPr lang="en-US" altLang="zh-HK" sz="2200" baseline="-25000" dirty="0"/>
                        <a:t>S</a:t>
                      </a:r>
                      <a:r>
                        <a:rPr lang="en-US" altLang="zh-HK" sz="2200" dirty="0"/>
                        <a:t> = </a:t>
                      </a:r>
                      <a:r>
                        <a:rPr lang="en-US" altLang="zh-HK" sz="2200" dirty="0">
                          <a:latin typeface="Verdana" panose="020B0604030504040204" pitchFamily="34" charset="0"/>
                          <a:ea typeface="Verdana" panose="020B0604030504040204" pitchFamily="34" charset="0"/>
                        </a:rPr>
                        <a: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vMerge="1">
                  <a:txBody>
                    <a:bodyPr/>
                    <a:lstStyle/>
                    <a:p>
                      <a:pPr algn="l"/>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dirty="0">
                          <a:solidFill>
                            <a:schemeClr val="tx1"/>
                          </a:solidFill>
                          <a:latin typeface="+mn-lt"/>
                          <a:cs typeface="Arial" panose="020B0604020202020204" pitchFamily="34" charset="0"/>
                        </a:rPr>
                        <a:t>價格</a:t>
                      </a:r>
                      <a:br>
                        <a:rPr lang="en-US" altLang="zh-HK" sz="2200" b="0" dirty="0">
                          <a:solidFill>
                            <a:schemeClr val="tx1"/>
                          </a:solidFill>
                          <a:latin typeface="+mn-lt"/>
                          <a:cs typeface="Arial" panose="020B0604020202020204" pitchFamily="34" charset="0"/>
                        </a:rPr>
                      </a:br>
                      <a:r>
                        <a:rPr lang="zh-TW" altLang="en-US" sz="2200" b="0" dirty="0">
                          <a:solidFill>
                            <a:schemeClr val="tx1"/>
                          </a:solidFill>
                          <a:latin typeface="+mn-lt"/>
                          <a:cs typeface="Arial" panose="020B0604020202020204" pitchFamily="34" charset="0"/>
                        </a:rPr>
                        <a:t>維持不變</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交易量 </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HK" altLang="en-US" sz="2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總收入</a:t>
                      </a:r>
                      <a:r>
                        <a:rPr lang="en-US" altLang="zh-HK" sz="2200" dirty="0">
                          <a:sym typeface="Wingdings 3"/>
                        </a:rPr>
                        <a:t></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19" name="矩形 18"/>
          <p:cNvSpPr/>
          <p:nvPr/>
        </p:nvSpPr>
        <p:spPr>
          <a:xfrm>
            <a:off x="467544" y="6114782"/>
            <a:ext cx="6624736" cy="369332"/>
          </a:xfrm>
          <a:prstGeom prst="rect">
            <a:avLst/>
          </a:prstGeom>
        </p:spPr>
        <p:txBody>
          <a:bodyPr wrap="square">
            <a:spAutoFit/>
          </a:bodyPr>
          <a:lstStyle/>
          <a:p>
            <a:r>
              <a:rPr lang="zh-TW" altLang="en-US" b="1" dirty="0"/>
              <a:t>表</a:t>
            </a:r>
            <a:r>
              <a:rPr lang="en-US" altLang="zh-HK" b="1" dirty="0"/>
              <a:t> 5.4	</a:t>
            </a:r>
            <a:r>
              <a:rPr lang="zh-TW" altLang="en-US" b="1" dirty="0"/>
              <a:t>需求增加對總收入的影響</a:t>
            </a:r>
            <a:endParaRPr lang="en-US" altLang="zh-HK" b="1" dirty="0"/>
          </a:p>
        </p:txBody>
      </p:sp>
    </p:spTree>
    <p:extLst>
      <p:ext uri="{BB962C8B-B14F-4D97-AF65-F5344CB8AC3E}">
        <p14:creationId xmlns:p14="http://schemas.microsoft.com/office/powerpoint/2010/main" val="2525361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4</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需求變動對總收入的影響</a:t>
            </a:r>
            <a:endParaRPr lang="zh-HK" altLang="en-US" sz="2700" dirty="0"/>
          </a:p>
        </p:txBody>
      </p:sp>
      <p:sp>
        <p:nvSpPr>
          <p:cNvPr id="3" name="內容版面配置區 2"/>
          <p:cNvSpPr>
            <a:spLocks noGrp="1"/>
          </p:cNvSpPr>
          <p:nvPr>
            <p:ph idx="1"/>
          </p:nvPr>
        </p:nvSpPr>
        <p:spPr>
          <a:xfrm>
            <a:off x="457200" y="1196752"/>
            <a:ext cx="8229600" cy="461665"/>
          </a:xfrm>
        </p:spPr>
        <p:txBody>
          <a:bodyPr/>
          <a:lstStyle/>
          <a:p>
            <a:r>
              <a:rPr lang="zh-TW" altLang="en-US" dirty="0"/>
              <a:t>圖 </a:t>
            </a:r>
            <a:r>
              <a:rPr lang="en-US" altLang="zh-TW" dirty="0"/>
              <a:t>5.22 </a:t>
            </a:r>
            <a:r>
              <a:rPr lang="zh-TW" altLang="en-US" dirty="0"/>
              <a:t>可說明上表。</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103</a:t>
            </a:fld>
            <a:endParaRPr lang="zh-HK" altLang="en-US" dirty="0"/>
          </a:p>
        </p:txBody>
      </p:sp>
      <p:grpSp>
        <p:nvGrpSpPr>
          <p:cNvPr id="5" name="群組 4"/>
          <p:cNvGrpSpPr/>
          <p:nvPr/>
        </p:nvGrpSpPr>
        <p:grpSpPr>
          <a:xfrm>
            <a:off x="457200" y="2748061"/>
            <a:ext cx="4032348" cy="2697163"/>
            <a:chOff x="2535362" y="2699829"/>
            <a:chExt cx="4032348" cy="2697163"/>
          </a:xfrm>
        </p:grpSpPr>
        <p:sp>
          <p:nvSpPr>
            <p:cNvPr id="107" name="矩形 106"/>
            <p:cNvSpPr/>
            <p:nvPr/>
          </p:nvSpPr>
          <p:spPr bwMode="auto">
            <a:xfrm>
              <a:off x="3959976" y="4005064"/>
              <a:ext cx="414000" cy="972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06" name="矩形 105"/>
            <p:cNvSpPr/>
            <p:nvPr/>
          </p:nvSpPr>
          <p:spPr bwMode="auto">
            <a:xfrm>
              <a:off x="2987824" y="3789040"/>
              <a:ext cx="1404000" cy="3420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01" name="直線接點 100"/>
            <p:cNvCxnSpPr/>
            <p:nvPr/>
          </p:nvCxnSpPr>
          <p:spPr bwMode="auto">
            <a:xfrm flipV="1">
              <a:off x="2940862" y="4130185"/>
              <a:ext cx="1008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bwMode="auto">
            <a:xfrm>
              <a:off x="3078286" y="3319747"/>
              <a:ext cx="1728787" cy="15779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85" name="群組 1"/>
            <p:cNvGrpSpPr>
              <a:grpSpLocks/>
            </p:cNvGrpSpPr>
            <p:nvPr/>
          </p:nvGrpSpPr>
          <p:grpSpPr bwMode="auto">
            <a:xfrm>
              <a:off x="2535362" y="2699829"/>
              <a:ext cx="4032348" cy="2697163"/>
              <a:chOff x="2690148" y="3141658"/>
              <a:chExt cx="4031172" cy="2696025"/>
            </a:xfrm>
          </p:grpSpPr>
          <p:cxnSp>
            <p:nvCxnSpPr>
              <p:cNvPr id="87" name="直線接點 86"/>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90" name="文字方塊 89"/>
              <p:cNvSpPr txBox="1"/>
              <p:nvPr/>
            </p:nvSpPr>
            <p:spPr bwMode="auto">
              <a:xfrm>
                <a:off x="6032446" y="5218819"/>
                <a:ext cx="688874" cy="369176"/>
              </a:xfrm>
              <a:prstGeom prst="rect">
                <a:avLst/>
              </a:prstGeom>
              <a:noFill/>
            </p:spPr>
            <p:txBody>
              <a:bodyPr wrap="square">
                <a:spAutoFit/>
              </a:bodyPr>
              <a:lstStyle/>
              <a:p>
                <a:pPr>
                  <a:defRPr/>
                </a:pPr>
                <a:r>
                  <a:rPr lang="zh-TW" altLang="en-US" dirty="0"/>
                  <a:t>數量</a:t>
                </a:r>
                <a:endParaRPr lang="zh-HK" altLang="en-US" dirty="0"/>
              </a:p>
            </p:txBody>
          </p:sp>
          <p:sp>
            <p:nvSpPr>
              <p:cNvPr id="91" name="文字方塊 90"/>
              <p:cNvSpPr txBox="1"/>
              <p:nvPr/>
            </p:nvSpPr>
            <p:spPr bwMode="auto">
              <a:xfrm>
                <a:off x="2772476" y="3141658"/>
                <a:ext cx="689502" cy="369176"/>
              </a:xfrm>
              <a:prstGeom prst="rect">
                <a:avLst/>
              </a:prstGeom>
              <a:noFill/>
            </p:spPr>
            <p:txBody>
              <a:bodyPr wrap="square">
                <a:spAutoFit/>
              </a:bodyPr>
              <a:lstStyle/>
              <a:p>
                <a:pPr>
                  <a:defRPr/>
                </a:pPr>
                <a:r>
                  <a:rPr lang="zh-TW" altLang="en-US" dirty="0"/>
                  <a:t>價格</a:t>
                </a:r>
                <a:endParaRPr lang="zh-HK" altLang="en-US" dirty="0"/>
              </a:p>
            </p:txBody>
          </p:sp>
          <p:sp>
            <p:nvSpPr>
              <p:cNvPr id="92" name="文字方塊 91"/>
              <p:cNvSpPr txBox="1"/>
              <p:nvPr/>
            </p:nvSpPr>
            <p:spPr bwMode="auto">
              <a:xfrm>
                <a:off x="2690148" y="4006220"/>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93" name="文字方塊 92"/>
              <p:cNvSpPr txBox="1"/>
              <p:nvPr/>
            </p:nvSpPr>
            <p:spPr bwMode="auto">
              <a:xfrm>
                <a:off x="5374075" y="4898280"/>
                <a:ext cx="452306" cy="368145"/>
              </a:xfrm>
              <a:prstGeom prst="rect">
                <a:avLst/>
              </a:prstGeom>
              <a:noFill/>
            </p:spPr>
            <p:txBody>
              <a:bodyPr>
                <a:spAutoFit/>
              </a:bodyPr>
              <a:lstStyle/>
              <a:p>
                <a:pPr>
                  <a:defRPr/>
                </a:pPr>
                <a:r>
                  <a:rPr lang="en-US" altLang="zh-HK" dirty="0"/>
                  <a:t>D</a:t>
                </a:r>
                <a:r>
                  <a:rPr lang="en-US" altLang="zh-HK" baseline="-25000" dirty="0"/>
                  <a:t>2</a:t>
                </a:r>
                <a:endParaRPr lang="zh-HK" altLang="en-US" baseline="-25000" dirty="0"/>
              </a:p>
            </p:txBody>
          </p:sp>
          <p:sp>
            <p:nvSpPr>
              <p:cNvPr id="94" name="文字方塊 93"/>
              <p:cNvSpPr txBox="1"/>
              <p:nvPr/>
            </p:nvSpPr>
            <p:spPr bwMode="auto">
              <a:xfrm>
                <a:off x="2690148" y="4374365"/>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95" name="文字方塊 94"/>
              <p:cNvSpPr txBox="1"/>
              <p:nvPr/>
            </p:nvSpPr>
            <p:spPr bwMode="auto">
              <a:xfrm>
                <a:off x="3954769"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96" name="文字方塊 95"/>
              <p:cNvSpPr txBox="1"/>
              <p:nvPr/>
            </p:nvSpPr>
            <p:spPr bwMode="auto">
              <a:xfrm>
                <a:off x="4386691"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grpSp>
        <p:cxnSp>
          <p:nvCxnSpPr>
            <p:cNvPr id="75" name="直線接點 74"/>
            <p:cNvCxnSpPr/>
            <p:nvPr/>
          </p:nvCxnSpPr>
          <p:spPr bwMode="auto">
            <a:xfrm flipV="1">
              <a:off x="2987984" y="3778427"/>
              <a:ext cx="1440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967525" y="4156168"/>
              <a:ext cx="0" cy="79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bwMode="auto">
            <a:xfrm>
              <a:off x="4376390" y="3840890"/>
              <a:ext cx="0" cy="111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bwMode="auto">
            <a:xfrm>
              <a:off x="4139952" y="5244592"/>
              <a:ext cx="18732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bwMode="auto">
            <a:xfrm>
              <a:off x="2783011" y="3933056"/>
              <a:ext cx="0" cy="16192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bwMode="auto">
            <a:xfrm>
              <a:off x="3533511" y="3524989"/>
              <a:ext cx="301571"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2" name="橢圓 81"/>
            <p:cNvSpPr/>
            <p:nvPr/>
          </p:nvSpPr>
          <p:spPr bwMode="auto">
            <a:xfrm>
              <a:off x="2910011" y="4077072"/>
              <a:ext cx="103188" cy="103187"/>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4" name="橢圓 83"/>
            <p:cNvSpPr/>
            <p:nvPr/>
          </p:nvSpPr>
          <p:spPr bwMode="auto">
            <a:xfrm>
              <a:off x="3923928" y="4946142"/>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9" name="橢圓 68"/>
            <p:cNvSpPr/>
            <p:nvPr/>
          </p:nvSpPr>
          <p:spPr bwMode="auto">
            <a:xfrm>
              <a:off x="2910011" y="3726040"/>
              <a:ext cx="103188"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1" name="橢圓 70"/>
            <p:cNvSpPr/>
            <p:nvPr/>
          </p:nvSpPr>
          <p:spPr bwMode="auto">
            <a:xfrm>
              <a:off x="4324796" y="4946142"/>
              <a:ext cx="103188" cy="103187"/>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97" name="直線接點 96"/>
            <p:cNvCxnSpPr/>
            <p:nvPr/>
          </p:nvCxnSpPr>
          <p:spPr bwMode="auto">
            <a:xfrm>
              <a:off x="3687891" y="3165189"/>
              <a:ext cx="1575593" cy="1412430"/>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bwMode="auto">
            <a:xfrm flipV="1">
              <a:off x="3247002" y="3319747"/>
              <a:ext cx="1661672" cy="145812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sp>
          <p:nvSpPr>
            <p:cNvPr id="70" name="橢圓 69"/>
            <p:cNvSpPr/>
            <p:nvPr/>
          </p:nvSpPr>
          <p:spPr bwMode="auto">
            <a:xfrm>
              <a:off x="4341424" y="3726040"/>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3" name="橢圓 82"/>
            <p:cNvSpPr/>
            <p:nvPr/>
          </p:nvSpPr>
          <p:spPr bwMode="auto">
            <a:xfrm>
              <a:off x="3923928" y="4077072"/>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03" name="文字方塊 102"/>
            <p:cNvSpPr txBox="1"/>
            <p:nvPr/>
          </p:nvSpPr>
          <p:spPr bwMode="auto">
            <a:xfrm>
              <a:off x="4767634" y="4644876"/>
              <a:ext cx="452438" cy="368300"/>
            </a:xfrm>
            <a:prstGeom prst="rect">
              <a:avLst/>
            </a:prstGeom>
            <a:noFill/>
          </p:spPr>
          <p:txBody>
            <a:bodyPr>
              <a:spAutoFit/>
            </a:bodyPr>
            <a:lstStyle/>
            <a:p>
              <a:pPr>
                <a:defRPr/>
              </a:pPr>
              <a:r>
                <a:rPr lang="en-US" altLang="zh-HK" dirty="0"/>
                <a:t>D</a:t>
              </a:r>
              <a:r>
                <a:rPr lang="en-US" altLang="zh-HK" baseline="-25000" dirty="0"/>
                <a:t>1</a:t>
              </a:r>
              <a:endParaRPr lang="zh-HK" altLang="en-US" baseline="-25000" dirty="0"/>
            </a:p>
          </p:txBody>
        </p:sp>
        <p:sp>
          <p:nvSpPr>
            <p:cNvPr id="104" name="文字方塊 103"/>
            <p:cNvSpPr txBox="1"/>
            <p:nvPr/>
          </p:nvSpPr>
          <p:spPr bwMode="auto">
            <a:xfrm>
              <a:off x="4860032" y="3073748"/>
              <a:ext cx="452438" cy="368300"/>
            </a:xfrm>
            <a:prstGeom prst="rect">
              <a:avLst/>
            </a:prstGeom>
            <a:noFill/>
          </p:spPr>
          <p:txBody>
            <a:bodyPr>
              <a:spAutoFit/>
            </a:bodyPr>
            <a:lstStyle/>
            <a:p>
              <a:pPr>
                <a:defRPr/>
              </a:pPr>
              <a:r>
                <a:rPr lang="en-US" altLang="zh-HK" dirty="0"/>
                <a:t>S</a:t>
              </a:r>
              <a:endParaRPr lang="zh-HK" altLang="en-US" baseline="-25000" dirty="0"/>
            </a:p>
          </p:txBody>
        </p:sp>
      </p:grpSp>
      <p:grpSp>
        <p:nvGrpSpPr>
          <p:cNvPr id="39" name="群組 38"/>
          <p:cNvGrpSpPr/>
          <p:nvPr/>
        </p:nvGrpSpPr>
        <p:grpSpPr>
          <a:xfrm>
            <a:off x="4489549" y="1196752"/>
            <a:ext cx="3970883" cy="2672556"/>
            <a:chOff x="2576215" y="2636912"/>
            <a:chExt cx="3970883" cy="2672556"/>
          </a:xfrm>
        </p:grpSpPr>
        <p:sp>
          <p:nvSpPr>
            <p:cNvPr id="40" name="矩形 39"/>
            <p:cNvSpPr/>
            <p:nvPr/>
          </p:nvSpPr>
          <p:spPr bwMode="auto">
            <a:xfrm>
              <a:off x="2987984" y="3436634"/>
              <a:ext cx="990016" cy="69355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41" name="直線接點 40"/>
            <p:cNvCxnSpPr/>
            <p:nvPr/>
          </p:nvCxnSpPr>
          <p:spPr bwMode="auto">
            <a:xfrm flipV="1">
              <a:off x="2940862" y="4130185"/>
              <a:ext cx="1008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auto">
            <a:xfrm>
              <a:off x="3078286" y="3319747"/>
              <a:ext cx="1728787" cy="15779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43" name="群組 1"/>
            <p:cNvGrpSpPr>
              <a:grpSpLocks/>
            </p:cNvGrpSpPr>
            <p:nvPr/>
          </p:nvGrpSpPr>
          <p:grpSpPr bwMode="auto">
            <a:xfrm>
              <a:off x="2576215" y="3026854"/>
              <a:ext cx="3970883" cy="2282614"/>
              <a:chOff x="2730990" y="3468545"/>
              <a:chExt cx="3969724" cy="2281651"/>
            </a:xfrm>
          </p:grpSpPr>
          <p:cxnSp>
            <p:nvCxnSpPr>
              <p:cNvPr id="56" name="直線接點 55"/>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59" name="文字方塊 58"/>
              <p:cNvSpPr txBox="1"/>
              <p:nvPr/>
            </p:nvSpPr>
            <p:spPr bwMode="auto">
              <a:xfrm>
                <a:off x="6032447" y="5218819"/>
                <a:ext cx="668267" cy="369176"/>
              </a:xfrm>
              <a:prstGeom prst="rect">
                <a:avLst/>
              </a:prstGeom>
              <a:noFill/>
            </p:spPr>
            <p:txBody>
              <a:bodyPr wrap="square">
                <a:spAutoFit/>
              </a:bodyPr>
              <a:lstStyle/>
              <a:p>
                <a:pPr>
                  <a:defRPr/>
                </a:pPr>
                <a:r>
                  <a:rPr lang="zh-TW" altLang="en-US" dirty="0"/>
                  <a:t>數量</a:t>
                </a:r>
                <a:endParaRPr lang="zh-HK" altLang="en-US" dirty="0"/>
              </a:p>
            </p:txBody>
          </p:sp>
          <p:sp>
            <p:nvSpPr>
              <p:cNvPr id="60" name="文字方塊 59"/>
              <p:cNvSpPr txBox="1"/>
              <p:nvPr/>
            </p:nvSpPr>
            <p:spPr bwMode="auto">
              <a:xfrm>
                <a:off x="2730990" y="3654588"/>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61" name="文字方塊 60"/>
              <p:cNvSpPr txBox="1"/>
              <p:nvPr/>
            </p:nvSpPr>
            <p:spPr bwMode="auto">
              <a:xfrm>
                <a:off x="5374075" y="4898280"/>
                <a:ext cx="452306" cy="368145"/>
              </a:xfrm>
              <a:prstGeom prst="rect">
                <a:avLst/>
              </a:prstGeom>
              <a:noFill/>
            </p:spPr>
            <p:txBody>
              <a:bodyPr>
                <a:spAutoFit/>
              </a:bodyPr>
              <a:lstStyle/>
              <a:p>
                <a:pPr>
                  <a:defRPr/>
                </a:pPr>
                <a:r>
                  <a:rPr lang="en-US" altLang="zh-HK" dirty="0"/>
                  <a:t>D</a:t>
                </a:r>
                <a:r>
                  <a:rPr lang="en-US" altLang="zh-HK" baseline="-25000" dirty="0"/>
                  <a:t>2</a:t>
                </a:r>
                <a:endParaRPr lang="zh-HK" altLang="en-US" baseline="-25000" dirty="0"/>
              </a:p>
            </p:txBody>
          </p:sp>
          <p:sp>
            <p:nvSpPr>
              <p:cNvPr id="62" name="文字方塊 61"/>
              <p:cNvSpPr txBox="1"/>
              <p:nvPr/>
            </p:nvSpPr>
            <p:spPr bwMode="auto">
              <a:xfrm>
                <a:off x="2730990" y="4374365"/>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63" name="文字方塊 62"/>
              <p:cNvSpPr txBox="1"/>
              <p:nvPr/>
            </p:nvSpPr>
            <p:spPr bwMode="auto">
              <a:xfrm>
                <a:off x="3954769" y="5382051"/>
                <a:ext cx="555463" cy="368145"/>
              </a:xfrm>
              <a:prstGeom prst="rect">
                <a:avLst/>
              </a:prstGeom>
              <a:noFill/>
            </p:spPr>
            <p:txBody>
              <a:bodyPr>
                <a:spAutoFit/>
              </a:bodyPr>
              <a:lstStyle/>
              <a:p>
                <a:pPr>
                  <a:defRPr/>
                </a:pPr>
                <a:r>
                  <a:rPr lang="en-US" altLang="zh-HK" dirty="0"/>
                  <a:t>Q</a:t>
                </a:r>
                <a:endParaRPr lang="zh-HK" altLang="en-US" baseline="-25000" dirty="0"/>
              </a:p>
            </p:txBody>
          </p:sp>
        </p:grpSp>
        <p:cxnSp>
          <p:nvCxnSpPr>
            <p:cNvPr id="44" name="直線單箭頭接點 43"/>
            <p:cNvCxnSpPr/>
            <p:nvPr/>
          </p:nvCxnSpPr>
          <p:spPr bwMode="auto">
            <a:xfrm>
              <a:off x="2783011" y="3671828"/>
              <a:ext cx="0" cy="28800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bwMode="auto">
            <a:xfrm>
              <a:off x="4434011" y="4315049"/>
              <a:ext cx="301571"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auto">
            <a:xfrm>
              <a:off x="3687891" y="3165189"/>
              <a:ext cx="1575593" cy="1412430"/>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auto">
            <a:xfrm flipV="1">
              <a:off x="3978000" y="2924944"/>
              <a:ext cx="5909" cy="20780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sp>
          <p:nvSpPr>
            <p:cNvPr id="48" name="橢圓 47"/>
            <p:cNvSpPr/>
            <p:nvPr/>
          </p:nvSpPr>
          <p:spPr bwMode="auto">
            <a:xfrm>
              <a:off x="3923928" y="4077072"/>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9" name="文字方塊 48"/>
            <p:cNvSpPr txBox="1"/>
            <p:nvPr/>
          </p:nvSpPr>
          <p:spPr bwMode="auto">
            <a:xfrm>
              <a:off x="4767634" y="4644876"/>
              <a:ext cx="452438" cy="368300"/>
            </a:xfrm>
            <a:prstGeom prst="rect">
              <a:avLst/>
            </a:prstGeom>
            <a:noFill/>
          </p:spPr>
          <p:txBody>
            <a:bodyPr>
              <a:spAutoFit/>
            </a:bodyPr>
            <a:lstStyle/>
            <a:p>
              <a:pPr>
                <a:defRPr/>
              </a:pPr>
              <a:r>
                <a:rPr lang="en-US" altLang="zh-HK" dirty="0"/>
                <a:t>D</a:t>
              </a:r>
              <a:r>
                <a:rPr lang="en-US" altLang="zh-HK" baseline="-25000" dirty="0"/>
                <a:t>1</a:t>
              </a:r>
              <a:endParaRPr lang="zh-HK" altLang="en-US" baseline="-25000" dirty="0"/>
            </a:p>
          </p:txBody>
        </p:sp>
        <p:sp>
          <p:nvSpPr>
            <p:cNvPr id="50" name="文字方塊 49"/>
            <p:cNvSpPr txBox="1"/>
            <p:nvPr/>
          </p:nvSpPr>
          <p:spPr bwMode="auto">
            <a:xfrm>
              <a:off x="3831530" y="2636912"/>
              <a:ext cx="452438" cy="368300"/>
            </a:xfrm>
            <a:prstGeom prst="rect">
              <a:avLst/>
            </a:prstGeom>
            <a:noFill/>
          </p:spPr>
          <p:txBody>
            <a:bodyPr>
              <a:spAutoFit/>
            </a:bodyPr>
            <a:lstStyle/>
            <a:p>
              <a:pPr>
                <a:defRPr/>
              </a:pPr>
              <a:r>
                <a:rPr lang="en-US" altLang="zh-HK" dirty="0"/>
                <a:t>S</a:t>
              </a:r>
              <a:endParaRPr lang="zh-HK" altLang="en-US" baseline="-25000" dirty="0"/>
            </a:p>
          </p:txBody>
        </p:sp>
        <p:sp>
          <p:nvSpPr>
            <p:cNvPr id="51" name="文字方塊 50"/>
            <p:cNvSpPr txBox="1"/>
            <p:nvPr/>
          </p:nvSpPr>
          <p:spPr bwMode="auto">
            <a:xfrm>
              <a:off x="4498999" y="2924944"/>
              <a:ext cx="1033388" cy="461665"/>
            </a:xfrm>
            <a:prstGeom prst="rect">
              <a:avLst/>
            </a:prstGeom>
            <a:noFill/>
          </p:spPr>
          <p:txBody>
            <a:bodyPr wrap="square">
              <a:spAutoFit/>
            </a:bodyPr>
            <a:lstStyle/>
            <a:p>
              <a:pPr>
                <a:spcBef>
                  <a:spcPts val="1200"/>
                </a:spcBef>
              </a:pPr>
              <a:r>
                <a:rPr lang="en-US" altLang="zh-HK" sz="2400" b="1" dirty="0"/>
                <a:t>E</a:t>
              </a:r>
              <a:r>
                <a:rPr lang="en-US" altLang="zh-HK" sz="2400" b="1" baseline="-25000" dirty="0"/>
                <a:t>S</a:t>
              </a:r>
              <a:r>
                <a:rPr lang="en-US" altLang="zh-HK" sz="2400" b="1" dirty="0"/>
                <a:t> = 0</a:t>
              </a:r>
            </a:p>
          </p:txBody>
        </p:sp>
        <p:cxnSp>
          <p:nvCxnSpPr>
            <p:cNvPr id="53" name="直線接點 52"/>
            <p:cNvCxnSpPr/>
            <p:nvPr/>
          </p:nvCxnSpPr>
          <p:spPr bwMode="auto">
            <a:xfrm flipV="1">
              <a:off x="2987984" y="3429000"/>
              <a:ext cx="1008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橢圓 53"/>
            <p:cNvSpPr/>
            <p:nvPr/>
          </p:nvSpPr>
          <p:spPr bwMode="auto">
            <a:xfrm>
              <a:off x="3923928" y="3382168"/>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5" name="文字方塊 54"/>
            <p:cNvSpPr txBox="1"/>
            <p:nvPr/>
          </p:nvSpPr>
          <p:spPr bwMode="auto">
            <a:xfrm>
              <a:off x="2658666" y="2699829"/>
              <a:ext cx="648176" cy="369332"/>
            </a:xfrm>
            <a:prstGeom prst="rect">
              <a:avLst/>
            </a:prstGeom>
            <a:noFill/>
          </p:spPr>
          <p:txBody>
            <a:bodyPr wrap="square">
              <a:spAutoFit/>
            </a:bodyPr>
            <a:lstStyle/>
            <a:p>
              <a:pPr>
                <a:defRPr/>
              </a:pPr>
              <a:r>
                <a:rPr lang="zh-TW" altLang="en-US" dirty="0"/>
                <a:t>價格</a:t>
              </a:r>
              <a:endParaRPr lang="zh-HK" altLang="en-US" dirty="0"/>
            </a:p>
          </p:txBody>
        </p:sp>
      </p:grpSp>
      <p:grpSp>
        <p:nvGrpSpPr>
          <p:cNvPr id="64" name="群組 63"/>
          <p:cNvGrpSpPr/>
          <p:nvPr/>
        </p:nvGrpSpPr>
        <p:grpSpPr>
          <a:xfrm>
            <a:off x="4489549" y="3876038"/>
            <a:ext cx="3970883" cy="2673387"/>
            <a:chOff x="2576215" y="2699829"/>
            <a:chExt cx="3970883" cy="2673387"/>
          </a:xfrm>
        </p:grpSpPr>
        <p:sp>
          <p:nvSpPr>
            <p:cNvPr id="65" name="矩形 64"/>
            <p:cNvSpPr/>
            <p:nvPr/>
          </p:nvSpPr>
          <p:spPr bwMode="auto">
            <a:xfrm>
              <a:off x="3989949" y="4144400"/>
              <a:ext cx="777685" cy="83268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66" name="直線接點 65"/>
            <p:cNvCxnSpPr/>
            <p:nvPr/>
          </p:nvCxnSpPr>
          <p:spPr bwMode="auto">
            <a:xfrm>
              <a:off x="3078286" y="3319747"/>
              <a:ext cx="1728787" cy="15779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67" name="群組 1"/>
            <p:cNvGrpSpPr>
              <a:grpSpLocks/>
            </p:cNvGrpSpPr>
            <p:nvPr/>
          </p:nvGrpSpPr>
          <p:grpSpPr bwMode="auto">
            <a:xfrm>
              <a:off x="2576215" y="3026854"/>
              <a:ext cx="3970883" cy="2192338"/>
              <a:chOff x="2730990" y="3468545"/>
              <a:chExt cx="3969724" cy="2191413"/>
            </a:xfrm>
          </p:grpSpPr>
          <p:cxnSp>
            <p:nvCxnSpPr>
              <p:cNvPr id="116" name="直線接點 115"/>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文字方塊 117"/>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119" name="文字方塊 118"/>
              <p:cNvSpPr txBox="1"/>
              <p:nvPr/>
            </p:nvSpPr>
            <p:spPr bwMode="auto">
              <a:xfrm>
                <a:off x="6032447" y="5218819"/>
                <a:ext cx="668267" cy="369176"/>
              </a:xfrm>
              <a:prstGeom prst="rect">
                <a:avLst/>
              </a:prstGeom>
              <a:noFill/>
            </p:spPr>
            <p:txBody>
              <a:bodyPr wrap="square">
                <a:spAutoFit/>
              </a:bodyPr>
              <a:lstStyle/>
              <a:p>
                <a:pPr>
                  <a:defRPr/>
                </a:pPr>
                <a:r>
                  <a:rPr lang="zh-TW" altLang="en-US" dirty="0"/>
                  <a:t>數量</a:t>
                </a:r>
                <a:endParaRPr lang="zh-HK" altLang="en-US" dirty="0"/>
              </a:p>
            </p:txBody>
          </p:sp>
          <p:sp>
            <p:nvSpPr>
              <p:cNvPr id="120" name="文字方塊 119"/>
              <p:cNvSpPr txBox="1"/>
              <p:nvPr/>
            </p:nvSpPr>
            <p:spPr bwMode="auto">
              <a:xfrm>
                <a:off x="5374075" y="4898280"/>
                <a:ext cx="452306" cy="368145"/>
              </a:xfrm>
              <a:prstGeom prst="rect">
                <a:avLst/>
              </a:prstGeom>
              <a:noFill/>
            </p:spPr>
            <p:txBody>
              <a:bodyPr>
                <a:spAutoFit/>
              </a:bodyPr>
              <a:lstStyle/>
              <a:p>
                <a:pPr>
                  <a:defRPr/>
                </a:pPr>
                <a:r>
                  <a:rPr lang="en-US" altLang="zh-HK" dirty="0"/>
                  <a:t>D</a:t>
                </a:r>
                <a:r>
                  <a:rPr lang="en-US" altLang="zh-HK" baseline="-25000" dirty="0"/>
                  <a:t>2</a:t>
                </a:r>
                <a:endParaRPr lang="zh-HK" altLang="en-US" baseline="-25000" dirty="0"/>
              </a:p>
            </p:txBody>
          </p:sp>
          <p:sp>
            <p:nvSpPr>
              <p:cNvPr id="121" name="文字方塊 120"/>
              <p:cNvSpPr txBox="1"/>
              <p:nvPr/>
            </p:nvSpPr>
            <p:spPr bwMode="auto">
              <a:xfrm>
                <a:off x="2730990" y="4374365"/>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grpSp>
        <p:cxnSp>
          <p:nvCxnSpPr>
            <p:cNvPr id="68" name="直線單箭頭接點 67"/>
            <p:cNvCxnSpPr/>
            <p:nvPr/>
          </p:nvCxnSpPr>
          <p:spPr bwMode="auto">
            <a:xfrm>
              <a:off x="3649566" y="3573016"/>
              <a:ext cx="301571"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bwMode="auto">
            <a:xfrm>
              <a:off x="3687891" y="3165189"/>
              <a:ext cx="1575593" cy="1412430"/>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bwMode="auto">
            <a:xfrm flipV="1">
              <a:off x="2969888" y="4129459"/>
              <a:ext cx="2754240" cy="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sp>
          <p:nvSpPr>
            <p:cNvPr id="77" name="文字方塊 76"/>
            <p:cNvSpPr txBox="1"/>
            <p:nvPr/>
          </p:nvSpPr>
          <p:spPr bwMode="auto">
            <a:xfrm>
              <a:off x="4767634" y="4644876"/>
              <a:ext cx="452438" cy="368300"/>
            </a:xfrm>
            <a:prstGeom prst="rect">
              <a:avLst/>
            </a:prstGeom>
            <a:noFill/>
          </p:spPr>
          <p:txBody>
            <a:bodyPr>
              <a:spAutoFit/>
            </a:bodyPr>
            <a:lstStyle/>
            <a:p>
              <a:pPr>
                <a:defRPr/>
              </a:pPr>
              <a:r>
                <a:rPr lang="en-US" altLang="zh-HK" dirty="0"/>
                <a:t>D</a:t>
              </a:r>
              <a:r>
                <a:rPr lang="en-US" altLang="zh-HK" baseline="-25000" dirty="0"/>
                <a:t>1</a:t>
              </a:r>
              <a:endParaRPr lang="zh-HK" altLang="en-US" baseline="-25000" dirty="0"/>
            </a:p>
          </p:txBody>
        </p:sp>
        <p:sp>
          <p:nvSpPr>
            <p:cNvPr id="86" name="文字方塊 85"/>
            <p:cNvSpPr txBox="1"/>
            <p:nvPr/>
          </p:nvSpPr>
          <p:spPr bwMode="auto">
            <a:xfrm>
              <a:off x="5724128" y="3945309"/>
              <a:ext cx="452438" cy="368300"/>
            </a:xfrm>
            <a:prstGeom prst="rect">
              <a:avLst/>
            </a:prstGeom>
            <a:noFill/>
          </p:spPr>
          <p:txBody>
            <a:bodyPr>
              <a:spAutoFit/>
            </a:bodyPr>
            <a:lstStyle/>
            <a:p>
              <a:pPr>
                <a:defRPr/>
              </a:pPr>
              <a:r>
                <a:rPr lang="en-US" altLang="zh-HK" dirty="0"/>
                <a:t>S</a:t>
              </a:r>
              <a:endParaRPr lang="zh-HK" altLang="en-US" baseline="-25000" dirty="0"/>
            </a:p>
          </p:txBody>
        </p:sp>
        <p:sp>
          <p:nvSpPr>
            <p:cNvPr id="98" name="文字方塊 97"/>
            <p:cNvSpPr txBox="1"/>
            <p:nvPr/>
          </p:nvSpPr>
          <p:spPr bwMode="auto">
            <a:xfrm>
              <a:off x="4498266" y="2974591"/>
              <a:ext cx="1349616" cy="461665"/>
            </a:xfrm>
            <a:prstGeom prst="rect">
              <a:avLst/>
            </a:prstGeom>
            <a:noFill/>
          </p:spPr>
          <p:txBody>
            <a:bodyPr wrap="square">
              <a:spAutoFit/>
            </a:bodyPr>
            <a:lstStyle/>
            <a:p>
              <a:pPr>
                <a:spcBef>
                  <a:spcPts val="1200"/>
                </a:spcBef>
              </a:pPr>
              <a:r>
                <a:rPr lang="en-US" altLang="zh-HK" sz="2400" b="1" dirty="0"/>
                <a:t>E</a:t>
              </a:r>
              <a:r>
                <a:rPr lang="en-US" altLang="zh-HK" sz="2400" b="1" baseline="-25000" dirty="0"/>
                <a:t>S</a:t>
              </a:r>
              <a:r>
                <a:rPr lang="en-US" altLang="zh-HK" sz="2400" b="1" dirty="0"/>
                <a:t> = </a:t>
              </a:r>
              <a:r>
                <a:rPr lang="en-US" altLang="zh-HK" sz="2400" b="1" dirty="0">
                  <a:latin typeface="Verdana" panose="020B0604030504040204" pitchFamily="34" charset="0"/>
                  <a:ea typeface="Verdana" panose="020B0604030504040204" pitchFamily="34" charset="0"/>
                </a:rPr>
                <a:t>∞</a:t>
              </a:r>
              <a:endParaRPr lang="en-US" altLang="zh-HK" sz="2400" b="1" dirty="0"/>
            </a:p>
          </p:txBody>
        </p:sp>
        <p:sp>
          <p:nvSpPr>
            <p:cNvPr id="102" name="文字方塊 101"/>
            <p:cNvSpPr txBox="1"/>
            <p:nvPr/>
          </p:nvSpPr>
          <p:spPr bwMode="auto">
            <a:xfrm>
              <a:off x="2658666" y="2699829"/>
              <a:ext cx="648176" cy="369332"/>
            </a:xfrm>
            <a:prstGeom prst="rect">
              <a:avLst/>
            </a:prstGeom>
            <a:noFill/>
          </p:spPr>
          <p:txBody>
            <a:bodyPr wrap="square">
              <a:spAutoFit/>
            </a:bodyPr>
            <a:lstStyle/>
            <a:p>
              <a:pPr>
                <a:defRPr/>
              </a:pPr>
              <a:r>
                <a:rPr lang="zh-TW" altLang="en-US" dirty="0"/>
                <a:t>價格</a:t>
              </a:r>
              <a:endParaRPr lang="zh-HK" altLang="en-US" dirty="0"/>
            </a:p>
          </p:txBody>
        </p:sp>
        <p:cxnSp>
          <p:nvCxnSpPr>
            <p:cNvPr id="109" name="直線接點 108"/>
            <p:cNvCxnSpPr/>
            <p:nvPr/>
          </p:nvCxnSpPr>
          <p:spPr bwMode="auto">
            <a:xfrm>
              <a:off x="3978000" y="4149080"/>
              <a:ext cx="0" cy="828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橢圓 109"/>
            <p:cNvSpPr/>
            <p:nvPr/>
          </p:nvSpPr>
          <p:spPr bwMode="auto">
            <a:xfrm>
              <a:off x="3923928" y="4077072"/>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11" name="直線接點 110"/>
            <p:cNvCxnSpPr/>
            <p:nvPr/>
          </p:nvCxnSpPr>
          <p:spPr bwMode="auto">
            <a:xfrm>
              <a:off x="4770000" y="4149080"/>
              <a:ext cx="0" cy="828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橢圓 111"/>
            <p:cNvSpPr/>
            <p:nvPr/>
          </p:nvSpPr>
          <p:spPr bwMode="auto">
            <a:xfrm>
              <a:off x="4716040" y="4065612"/>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3" name="文字方塊 112"/>
            <p:cNvSpPr txBox="1"/>
            <p:nvPr/>
          </p:nvSpPr>
          <p:spPr bwMode="auto">
            <a:xfrm>
              <a:off x="3800352" y="5004916"/>
              <a:ext cx="555625" cy="368300"/>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114" name="文字方塊 113"/>
            <p:cNvSpPr txBox="1"/>
            <p:nvPr/>
          </p:nvSpPr>
          <p:spPr bwMode="auto">
            <a:xfrm>
              <a:off x="4592439" y="5003328"/>
              <a:ext cx="555625" cy="369888"/>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cxnSp>
          <p:nvCxnSpPr>
            <p:cNvPr id="115" name="直線單箭頭接點 114"/>
            <p:cNvCxnSpPr/>
            <p:nvPr/>
          </p:nvCxnSpPr>
          <p:spPr bwMode="auto">
            <a:xfrm>
              <a:off x="4284000" y="5229200"/>
              <a:ext cx="288000"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 name="文字方塊 6">
            <a:extLst>
              <a:ext uri="{FF2B5EF4-FFF2-40B4-BE49-F238E27FC236}">
                <a16:creationId xmlns:a16="http://schemas.microsoft.com/office/drawing/2014/main" id="{16D25F23-91C9-58CF-2552-8AECB92DCB79}"/>
              </a:ext>
            </a:extLst>
          </p:cNvPr>
          <p:cNvSpPr txBox="1"/>
          <p:nvPr/>
        </p:nvSpPr>
        <p:spPr>
          <a:xfrm>
            <a:off x="-146724" y="2389366"/>
            <a:ext cx="4594380" cy="461665"/>
          </a:xfrm>
          <a:prstGeom prst="rect">
            <a:avLst/>
          </a:prstGeom>
          <a:no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400" b="1" kern="1200" dirty="0">
                <a:solidFill>
                  <a:schemeClr val="dk1"/>
                </a:solidFill>
                <a:effectLst/>
                <a:latin typeface="+mn-lt"/>
                <a:ea typeface="+mn-ea"/>
                <a:cs typeface="+mn-cs"/>
              </a:rPr>
              <a:t>0 &lt; E</a:t>
            </a:r>
            <a:r>
              <a:rPr lang="en-US" altLang="zh-HK" sz="2400" b="1" kern="1200" baseline="-25000" dirty="0">
                <a:solidFill>
                  <a:schemeClr val="dk1"/>
                </a:solidFill>
                <a:effectLst/>
                <a:latin typeface="+mn-lt"/>
                <a:ea typeface="+mn-ea"/>
                <a:cs typeface="+mn-cs"/>
              </a:rPr>
              <a:t>S</a:t>
            </a:r>
            <a:r>
              <a:rPr lang="en-US" altLang="zh-HK" sz="2400" b="1" kern="1200" dirty="0">
                <a:solidFill>
                  <a:schemeClr val="dk1"/>
                </a:solidFill>
                <a:effectLst/>
                <a:latin typeface="+mn-lt"/>
                <a:ea typeface="+mn-ea"/>
                <a:cs typeface="+mn-cs"/>
              </a:rPr>
              <a:t> &lt; ∞</a:t>
            </a:r>
            <a:endParaRPr lang="zh-HK" altLang="en-US" sz="2400" b="1" baseline="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422107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4</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需求變動對總收入的影響</a:t>
            </a:r>
            <a:endParaRPr lang="zh-HK" altLang="en-US" sz="2700" dirty="0"/>
          </a:p>
        </p:txBody>
      </p:sp>
      <p:sp>
        <p:nvSpPr>
          <p:cNvPr id="3" name="內容版面配置區 2"/>
          <p:cNvSpPr>
            <a:spLocks noGrp="1"/>
          </p:cNvSpPr>
          <p:nvPr>
            <p:ph idx="1"/>
          </p:nvPr>
        </p:nvSpPr>
        <p:spPr>
          <a:xfrm>
            <a:off x="457200" y="1196752"/>
            <a:ext cx="8229600" cy="1274195"/>
          </a:xfrm>
        </p:spPr>
        <p:txBody>
          <a:bodyPr/>
          <a:lstStyle/>
          <a:p>
            <a:r>
              <a:rPr lang="zh-TW" altLang="en-US" dirty="0"/>
              <a:t>結論：</a:t>
            </a:r>
            <a:endParaRPr lang="en-US" altLang="zh-HK" dirty="0"/>
          </a:p>
          <a:p>
            <a:r>
              <a:rPr lang="zh-TW" altLang="en-US" dirty="0"/>
              <a:t>無論哪種供應價格彈性，當物品的需求變動時，總收入都會作相同方向的變動。</a:t>
            </a:r>
            <a:endParaRPr lang="en-US" altLang="zh-HK" b="1" dirty="0">
              <a:solidFill>
                <a:srgbClr val="0070C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104</a:t>
            </a:fld>
            <a:endParaRPr lang="zh-HK" altLang="en-US" dirty="0"/>
          </a:p>
        </p:txBody>
      </p:sp>
    </p:spTree>
    <p:extLst>
      <p:ext uri="{BB962C8B-B14F-4D97-AF65-F5344CB8AC3E}">
        <p14:creationId xmlns:p14="http://schemas.microsoft.com/office/powerpoint/2010/main" val="730859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8</a:t>
            </a:r>
            <a:endParaRPr lang="zh-HK" altLang="en-US" sz="2700" dirty="0"/>
          </a:p>
        </p:txBody>
      </p:sp>
      <p:sp>
        <p:nvSpPr>
          <p:cNvPr id="3" name="內容版面配置區 2"/>
          <p:cNvSpPr>
            <a:spLocks noGrp="1"/>
          </p:cNvSpPr>
          <p:nvPr>
            <p:ph idx="1"/>
          </p:nvPr>
        </p:nvSpPr>
        <p:spPr>
          <a:xfrm>
            <a:off x="457200" y="1196752"/>
            <a:ext cx="8229600" cy="830997"/>
          </a:xfrm>
        </p:spPr>
        <p:txBody>
          <a:bodyPr/>
          <a:lstStyle/>
          <a:p>
            <a:r>
              <a:rPr lang="zh-TW" altLang="en-US" dirty="0"/>
              <a:t>試利用表 </a:t>
            </a:r>
            <a:r>
              <a:rPr lang="en-US" altLang="zh-TW" dirty="0"/>
              <a:t>5.4 </a:t>
            </a:r>
            <a:r>
              <a:rPr lang="zh-TW" altLang="en-US" dirty="0"/>
              <a:t>和圖 </a:t>
            </a:r>
            <a:r>
              <a:rPr lang="en-US" altLang="zh-TW" dirty="0"/>
              <a:t>5.22 </a:t>
            </a:r>
            <a:r>
              <a:rPr lang="zh-TW" altLang="en-US" dirty="0"/>
              <a:t>顯示的方法，討論在不同種類的</a:t>
            </a:r>
            <a:br>
              <a:rPr lang="en-US" altLang="zh-TW" dirty="0"/>
            </a:br>
            <a:r>
              <a:rPr lang="zh-TW" altLang="en-US" dirty="0"/>
              <a:t>供應彈性下，需求減少如何影響總收入。</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105</a:t>
            </a:fld>
            <a:endParaRPr lang="zh-HK" altLang="en-US" dirty="0"/>
          </a:p>
        </p:txBody>
      </p:sp>
      <p:graphicFrame>
        <p:nvGraphicFramePr>
          <p:cNvPr id="18" name="表格 17"/>
          <p:cNvGraphicFramePr>
            <a:graphicFrameLocks noGrp="1"/>
          </p:cNvGraphicFramePr>
          <p:nvPr>
            <p:extLst>
              <p:ext uri="{D42A27DB-BD31-4B8C-83A1-F6EECF244321}">
                <p14:modId xmlns:p14="http://schemas.microsoft.com/office/powerpoint/2010/main" val="2961981219"/>
              </p:ext>
            </p:extLst>
          </p:nvPr>
        </p:nvGraphicFramePr>
        <p:xfrm>
          <a:off x="539552" y="2276872"/>
          <a:ext cx="6336704" cy="307119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HK" sz="2200" b="0" dirty="0">
                          <a:solidFill>
                            <a:srgbClr val="FF0000"/>
                          </a:solidFill>
                          <a:latin typeface="+mn-lt"/>
                          <a:cs typeface="Arial" panose="020B0604020202020204" pitchFamily="34" charset="0"/>
                        </a:rPr>
                        <a:t>1 &lt; E</a:t>
                      </a:r>
                      <a:r>
                        <a:rPr lang="en-GB" altLang="zh-HK" sz="2200" b="0" baseline="-25000" dirty="0">
                          <a:solidFill>
                            <a:srgbClr val="FF0000"/>
                          </a:solidFill>
                          <a:latin typeface="+mn-lt"/>
                          <a:cs typeface="Arial" panose="020B0604020202020204" pitchFamily="34" charset="0"/>
                        </a:rPr>
                        <a:t>d</a:t>
                      </a:r>
                      <a:r>
                        <a:rPr lang="en-GB" altLang="zh-HK" sz="2200" b="0" dirty="0">
                          <a:solidFill>
                            <a:srgbClr val="FF0000"/>
                          </a:solidFill>
                          <a:latin typeface="+mn-lt"/>
                          <a:cs typeface="Arial" panose="020B0604020202020204" pitchFamily="34" charset="0"/>
                        </a:rPr>
                        <a:t> &lt; ∞ </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價格</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交易量</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總收入</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kern="1200" dirty="0">
                          <a:solidFill>
                            <a:srgbClr val="FF0000"/>
                          </a:solidFill>
                          <a:effectLst/>
                          <a:latin typeface="+mn-lt"/>
                          <a:ea typeface="+mn-ea"/>
                          <a:cs typeface="+mn-cs"/>
                        </a:rPr>
                        <a:t>0 &lt; E</a:t>
                      </a:r>
                      <a:r>
                        <a:rPr lang="en-US" altLang="zh-HK" sz="2200" kern="1200" baseline="-25000" dirty="0">
                          <a:solidFill>
                            <a:srgbClr val="FF0000"/>
                          </a:solidFill>
                          <a:effectLst/>
                          <a:latin typeface="+mn-lt"/>
                          <a:ea typeface="+mn-ea"/>
                          <a:cs typeface="+mn-cs"/>
                        </a:rPr>
                        <a:t>S</a:t>
                      </a:r>
                      <a:r>
                        <a:rPr lang="en-US" altLang="zh-HK" sz="2200" kern="1200" dirty="0">
                          <a:solidFill>
                            <a:srgbClr val="FF0000"/>
                          </a:solidFill>
                          <a:effectLst/>
                          <a:latin typeface="+mn-lt"/>
                          <a:ea typeface="+mn-ea"/>
                          <a:cs typeface="+mn-cs"/>
                        </a:rPr>
                        <a:t> &lt; 1</a:t>
                      </a:r>
                      <a:endParaRPr lang="zh-HK" altLang="en-US" sz="2200" b="0" baseline="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價格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交易量</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總收入</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solidFill>
                            <a:srgbClr val="FF0000"/>
                          </a:solidFill>
                        </a:rPr>
                        <a:t>E</a:t>
                      </a:r>
                      <a:r>
                        <a:rPr lang="en-US" altLang="zh-HK" sz="2200" baseline="-25000" dirty="0">
                          <a:solidFill>
                            <a:srgbClr val="FF0000"/>
                          </a:solidFill>
                        </a:rPr>
                        <a:t>S</a:t>
                      </a:r>
                      <a:r>
                        <a:rPr lang="en-US" altLang="zh-HK" sz="2200" baseline="0" dirty="0">
                          <a:solidFill>
                            <a:srgbClr val="FF0000"/>
                          </a:solidFill>
                        </a:rPr>
                        <a:t> = 1 </a:t>
                      </a:r>
                      <a:endParaRPr lang="zh-HK" altLang="en-US" sz="2200" b="0" baseline="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價格</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交易量</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總收入</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solidFill>
                            <a:srgbClr val="FF0000"/>
                          </a:solidFill>
                        </a:rPr>
                        <a:t>E</a:t>
                      </a:r>
                      <a:r>
                        <a:rPr lang="en-US" altLang="zh-HK" sz="2200" baseline="-25000" dirty="0">
                          <a:solidFill>
                            <a:srgbClr val="FF0000"/>
                          </a:solidFill>
                        </a:rPr>
                        <a:t>S</a:t>
                      </a:r>
                      <a:r>
                        <a:rPr lang="en-US" altLang="zh-HK" sz="2200" baseline="0" dirty="0">
                          <a:solidFill>
                            <a:srgbClr val="FF0000"/>
                          </a:solidFill>
                        </a:rPr>
                        <a:t> = 0</a:t>
                      </a:r>
                      <a:endParaRPr lang="zh-HK" altLang="en-US" sz="2200" b="0" baseline="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價格</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交易量不變</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總收入</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10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200" dirty="0">
                          <a:solidFill>
                            <a:srgbClr val="FF0000"/>
                          </a:solidFill>
                        </a:rPr>
                        <a:t>E</a:t>
                      </a:r>
                      <a:r>
                        <a:rPr lang="en-US" altLang="zh-HK" sz="2200" baseline="-25000" dirty="0">
                          <a:solidFill>
                            <a:srgbClr val="FF0000"/>
                          </a:solidFill>
                        </a:rPr>
                        <a:t>S</a:t>
                      </a:r>
                      <a:r>
                        <a:rPr lang="en-US" altLang="zh-HK" sz="2200" dirty="0">
                          <a:solidFill>
                            <a:srgbClr val="FF0000"/>
                          </a:solidFill>
                        </a:rPr>
                        <a:t> = </a:t>
                      </a:r>
                      <a:r>
                        <a:rPr lang="en-US" altLang="zh-HK" sz="2200" dirty="0">
                          <a:solidFill>
                            <a:srgbClr val="FF0000"/>
                          </a:solidFill>
                          <a:latin typeface="Verdana" panose="020B0604030504040204" pitchFamily="34" charset="0"/>
                          <a:ea typeface="Verdana" panose="020B0604030504040204" pitchFamily="34" charset="0"/>
                        </a:rPr>
                        <a:t>∞</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價格不變</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交易量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FF0000"/>
                          </a:solidFill>
                          <a:latin typeface="+mn-lt"/>
                          <a:cs typeface="Arial" panose="020B0604020202020204" pitchFamily="34" charset="0"/>
                        </a:rPr>
                        <a:t>總收入</a:t>
                      </a:r>
                      <a:r>
                        <a:rPr lang="en-US" altLang="zh-HK" sz="2200" b="0" dirty="0">
                          <a:solidFill>
                            <a:srgbClr val="FF0000"/>
                          </a:solidFill>
                          <a:latin typeface="+mn-lt"/>
                          <a:cs typeface="Arial" panose="020B0604020202020204" pitchFamily="34" charset="0"/>
                        </a:rPr>
                        <a:t> </a:t>
                      </a:r>
                      <a:r>
                        <a:rPr lang="en-US" altLang="zh-HK" sz="2200" dirty="0">
                          <a:solidFill>
                            <a:srgbClr val="FF0000"/>
                          </a:solidFill>
                          <a:sym typeface="Wingdings 3"/>
                        </a:rPr>
                        <a:t></a:t>
                      </a:r>
                      <a:endParaRPr lang="zh-HK" altLang="en-US" sz="2200" b="0" dirty="0">
                        <a:solidFill>
                          <a:srgbClr val="FF0000"/>
                        </a:solidFill>
                        <a:latin typeface="+mn-lt"/>
                        <a:cs typeface="Arial" panose="020B0604020202020204" pitchFamily="34"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3996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229600" cy="2160591"/>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a.	</a:t>
            </a:r>
            <a:r>
              <a:rPr lang="zh-TW" altLang="en-US" dirty="0"/>
              <a:t>人們更普及地使用虛擬實境（</a:t>
            </a:r>
            <a:r>
              <a:rPr lang="en-US" altLang="zh-TW" dirty="0"/>
              <a:t>VR</a:t>
            </a:r>
            <a:r>
              <a:rPr lang="zh-TW" altLang="en-US" dirty="0"/>
              <a:t>）眼鏡。</a:t>
            </a:r>
            <a:r>
              <a:rPr lang="en-US" altLang="zh-TW" dirty="0"/>
              <a:t>VR </a:t>
            </a:r>
            <a:r>
              <a:rPr lang="zh-TW" altLang="en-US" dirty="0"/>
              <a:t>眼鏡的價格</a:t>
            </a:r>
            <a:r>
              <a:rPr lang="en-US" altLang="zh-TW" dirty="0"/>
              <a:t>	</a:t>
            </a:r>
            <a:r>
              <a:rPr lang="zh-TW" altLang="en-US" dirty="0"/>
              <a:t>上升 </a:t>
            </a:r>
            <a:r>
              <a:rPr lang="en-US" altLang="zh-TW" dirty="0"/>
              <a:t>50%</a:t>
            </a:r>
            <a:r>
              <a:rPr lang="zh-TW" altLang="en-US" dirty="0"/>
              <a:t>，而售出數量變動了</a:t>
            </a:r>
            <a:r>
              <a:rPr lang="en-US" altLang="zh-TW" dirty="0"/>
              <a:t> 10%</a:t>
            </a:r>
            <a:r>
              <a:rPr lang="zh-TW" altLang="en-US" dirty="0"/>
              <a:t>。</a:t>
            </a:r>
            <a:endParaRPr lang="en-US" altLang="zh-HK" dirty="0"/>
          </a:p>
          <a:p>
            <a:pPr>
              <a:tabLst>
                <a:tab pos="361950" algn="l"/>
              </a:tabLst>
            </a:pPr>
            <a:endParaRPr lang="en-US" altLang="zh-HK" dirty="0"/>
          </a:p>
          <a:p>
            <a:pPr>
              <a:tabLst>
                <a:tab pos="361950" algn="l"/>
              </a:tabLst>
            </a:pPr>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106</a:t>
            </a:fld>
            <a:endParaRPr lang="zh-HK" altLang="en-US" dirty="0"/>
          </a:p>
        </p:txBody>
      </p:sp>
      <p:cxnSp>
        <p:nvCxnSpPr>
          <p:cNvPr id="10" name="直線接點 9"/>
          <p:cNvCxnSpPr/>
          <p:nvPr/>
        </p:nvCxnSpPr>
        <p:spPr>
          <a:xfrm>
            <a:off x="1533409" y="2060848"/>
            <a:ext cx="11663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extLst>
              <p:ext uri="{D42A27DB-BD31-4B8C-83A1-F6EECF244321}">
                <p14:modId xmlns:p14="http://schemas.microsoft.com/office/powerpoint/2010/main" val="2768770296"/>
              </p:ext>
            </p:extLst>
          </p:nvPr>
        </p:nvGraphicFramePr>
        <p:xfrm>
          <a:off x="539552" y="4407132"/>
          <a:ext cx="7848000" cy="1706880"/>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20000"/>
                    </a:ext>
                  </a:extLst>
                </a:gridCol>
                <a:gridCol w="4608000">
                  <a:extLst>
                    <a:ext uri="{9D8B030D-6E8A-4147-A177-3AD203B41FA5}">
                      <a16:colId xmlns:a16="http://schemas.microsoft.com/office/drawing/2014/main" val="20001"/>
                    </a:ext>
                  </a:extLst>
                </a:gridCol>
              </a:tblGrid>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a:solidFill>
                            <a:schemeClr val="tx1"/>
                          </a:solidFill>
                          <a:latin typeface="+mn-lt"/>
                          <a:cs typeface="Arial" panose="020B0604020202020204" pitchFamily="34" charset="0"/>
                        </a:rPr>
                        <a:t>情況</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a:solidFill>
                            <a:schemeClr val="tx1"/>
                          </a:solidFill>
                          <a:latin typeface="+mn-lt"/>
                          <a:cs typeface="Arial" panose="020B0604020202020204" pitchFamily="34" charset="0"/>
                        </a:rPr>
                        <a:t>可找到需求彈性還是供應彈性？</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只有需求變動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供應彈性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只有供應變動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需求彈性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需求和供應均變動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兩者皆不能找到</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9" name="文字方塊 18"/>
          <p:cNvSpPr txBox="1"/>
          <p:nvPr/>
        </p:nvSpPr>
        <p:spPr>
          <a:xfrm>
            <a:off x="539553" y="4846848"/>
            <a:ext cx="7848872" cy="396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20" name="圓角矩形 19"/>
          <p:cNvSpPr/>
          <p:nvPr/>
        </p:nvSpPr>
        <p:spPr>
          <a:xfrm>
            <a:off x="3780424" y="3170300"/>
            <a:ext cx="4608000" cy="122586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tabLst>
                <a:tab pos="361950" algn="l"/>
              </a:tabLst>
            </a:pPr>
            <a:r>
              <a:rPr lang="en-US" altLang="zh-TW" sz="2200" b="1" dirty="0">
                <a:solidFill>
                  <a:schemeClr val="tx1"/>
                </a:solidFill>
                <a:sym typeface="Wingdings 2"/>
              </a:rPr>
              <a:t>(1)	</a:t>
            </a:r>
            <a:r>
              <a:rPr lang="zh-TW" altLang="en-US" sz="2200" b="1" dirty="0">
                <a:solidFill>
                  <a:schemeClr val="tx1"/>
                </a:solidFill>
              </a:rPr>
              <a:t>判斷需求及 </a:t>
            </a:r>
            <a:r>
              <a:rPr lang="en-US" altLang="zh-TW" sz="2200" b="1" dirty="0">
                <a:solidFill>
                  <a:schemeClr val="tx1"/>
                </a:solidFill>
              </a:rPr>
              <a:t>/ </a:t>
            </a:r>
            <a:r>
              <a:rPr lang="zh-TW" altLang="en-US" sz="2200" b="1" dirty="0">
                <a:solidFill>
                  <a:schemeClr val="tx1"/>
                </a:solidFill>
              </a:rPr>
              <a:t>或供應有沒有變</a:t>
            </a:r>
            <a:br>
              <a:rPr lang="en-US" altLang="zh-TW" sz="2200" b="1" dirty="0">
                <a:solidFill>
                  <a:schemeClr val="tx1"/>
                </a:solidFill>
              </a:rPr>
            </a:br>
            <a:r>
              <a:rPr lang="en-US" altLang="zh-TW" sz="2200" b="1" dirty="0">
                <a:solidFill>
                  <a:schemeClr val="tx1"/>
                </a:solidFill>
              </a:rPr>
              <a:t>	</a:t>
            </a:r>
            <a:r>
              <a:rPr lang="zh-TW" altLang="en-US" sz="2200" b="1" dirty="0">
                <a:solidFill>
                  <a:schemeClr val="tx1"/>
                </a:solidFill>
              </a:rPr>
              <a:t>動，以及能否找出需求彈性及 </a:t>
            </a:r>
            <a:r>
              <a:rPr lang="en-US" altLang="zh-TW" sz="2200" b="1" dirty="0">
                <a:solidFill>
                  <a:schemeClr val="tx1"/>
                </a:solidFill>
              </a:rPr>
              <a:t>/ 	</a:t>
            </a:r>
            <a:r>
              <a:rPr lang="zh-TW" altLang="en-US" sz="2200" b="1" dirty="0">
                <a:solidFill>
                  <a:schemeClr val="tx1"/>
                </a:solidFill>
              </a:rPr>
              <a:t>或供應彈性。</a:t>
            </a:r>
            <a:endParaRPr lang="en-US" altLang="zh-HK" sz="2200" b="1" dirty="0">
              <a:solidFill>
                <a:schemeClr val="tx1"/>
              </a:solidFill>
            </a:endParaRPr>
          </a:p>
        </p:txBody>
      </p:sp>
    </p:spTree>
    <p:extLst>
      <p:ext uri="{BB962C8B-B14F-4D97-AF65-F5344CB8AC3E}">
        <p14:creationId xmlns:p14="http://schemas.microsoft.com/office/powerpoint/2010/main" val="17794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229600" cy="2160591"/>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a.	</a:t>
            </a:r>
            <a:r>
              <a:rPr lang="zh-TW" altLang="en-US" dirty="0">
                <a:solidFill>
                  <a:prstClr val="black"/>
                </a:solidFill>
              </a:rPr>
              <a:t>人們更普及地使用虛擬實境（</a:t>
            </a:r>
            <a:r>
              <a:rPr lang="en-US" altLang="zh-TW" dirty="0">
                <a:solidFill>
                  <a:prstClr val="black"/>
                </a:solidFill>
              </a:rPr>
              <a:t>VR</a:t>
            </a:r>
            <a:r>
              <a:rPr lang="zh-TW" altLang="en-US" dirty="0">
                <a:solidFill>
                  <a:prstClr val="black"/>
                </a:solidFill>
              </a:rPr>
              <a:t>）眼鏡。</a:t>
            </a:r>
            <a:r>
              <a:rPr lang="en-US" altLang="zh-TW" dirty="0">
                <a:solidFill>
                  <a:prstClr val="black"/>
                </a:solidFill>
              </a:rPr>
              <a:t>VR </a:t>
            </a:r>
            <a:r>
              <a:rPr lang="zh-TW" altLang="en-US" dirty="0">
                <a:solidFill>
                  <a:prstClr val="black"/>
                </a:solidFill>
              </a:rPr>
              <a:t>眼鏡的價格</a:t>
            </a:r>
            <a:r>
              <a:rPr lang="en-US" altLang="zh-TW" dirty="0">
                <a:solidFill>
                  <a:prstClr val="black"/>
                </a:solidFill>
              </a:rPr>
              <a:t>	</a:t>
            </a:r>
            <a:r>
              <a:rPr lang="zh-TW" altLang="en-US" dirty="0">
                <a:solidFill>
                  <a:prstClr val="black"/>
                </a:solidFill>
              </a:rPr>
              <a:t>上升 </a:t>
            </a:r>
            <a:r>
              <a:rPr lang="en-US" altLang="zh-TW" dirty="0">
                <a:solidFill>
                  <a:prstClr val="black"/>
                </a:solidFill>
              </a:rPr>
              <a:t>50%</a:t>
            </a:r>
            <a:r>
              <a:rPr lang="zh-TW" altLang="en-US" dirty="0">
                <a:solidFill>
                  <a:prstClr val="black"/>
                </a:solidFill>
              </a:rPr>
              <a:t>，而售出數量變動了 </a:t>
            </a:r>
            <a:r>
              <a:rPr lang="en-US" altLang="zh-TW" dirty="0">
                <a:solidFill>
                  <a:prstClr val="black"/>
                </a:solidFill>
              </a:rPr>
              <a:t>10%</a:t>
            </a:r>
            <a:r>
              <a:rPr lang="zh-TW" altLang="en-US" dirty="0">
                <a:solidFill>
                  <a:prstClr val="black"/>
                </a:solidFill>
              </a:rPr>
              <a:t>。</a:t>
            </a:r>
            <a:endParaRPr lang="en-US" altLang="zh-HK" dirty="0"/>
          </a:p>
          <a:p>
            <a:pPr>
              <a:tabLst>
                <a:tab pos="361950" algn="l"/>
              </a:tabLst>
            </a:pPr>
            <a:endParaRPr lang="en-US" altLang="zh-HK" dirty="0"/>
          </a:p>
          <a:p>
            <a:pPr>
              <a:tabLst>
                <a:tab pos="361950" algn="l"/>
              </a:tabLst>
            </a:pPr>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107</a:t>
            </a:fld>
            <a:endParaRPr lang="zh-HK" altLang="en-US" dirty="0"/>
          </a:p>
        </p:txBody>
      </p:sp>
      <p:sp>
        <p:nvSpPr>
          <p:cNvPr id="20" name="圓角矩形 19"/>
          <p:cNvSpPr/>
          <p:nvPr/>
        </p:nvSpPr>
        <p:spPr>
          <a:xfrm>
            <a:off x="3780000" y="3544871"/>
            <a:ext cx="4608000" cy="851297"/>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361950" algn="l"/>
              </a:tabLst>
            </a:pPr>
            <a:r>
              <a:rPr lang="en-US" altLang="zh-TW" sz="2200" b="1" dirty="0">
                <a:solidFill>
                  <a:schemeClr val="tx1"/>
                </a:solidFill>
                <a:sym typeface="Wingdings 2"/>
              </a:rPr>
              <a:t>(2)	</a:t>
            </a:r>
            <a:r>
              <a:rPr lang="zh-TW" altLang="en-US" sz="2200" b="1" dirty="0">
                <a:solidFill>
                  <a:schemeClr val="tx1"/>
                </a:solidFill>
              </a:rPr>
              <a:t>比較同一物品的數量和價格的</a:t>
            </a:r>
            <a:br>
              <a:rPr lang="en-US" altLang="zh-TW" sz="2200" b="1" dirty="0">
                <a:solidFill>
                  <a:schemeClr val="tx1"/>
                </a:solidFill>
              </a:rPr>
            </a:br>
            <a:r>
              <a:rPr lang="en-US" altLang="zh-TW" sz="2200" b="1" dirty="0">
                <a:solidFill>
                  <a:schemeClr val="tx1"/>
                </a:solidFill>
              </a:rPr>
              <a:t>	</a:t>
            </a:r>
            <a:r>
              <a:rPr lang="zh-TW" altLang="en-US" sz="2200" b="1" dirty="0">
                <a:solidFill>
                  <a:schemeClr val="tx1"/>
                </a:solidFill>
              </a:rPr>
              <a:t>變動百分比。</a:t>
            </a:r>
            <a:endParaRPr lang="en-US" altLang="zh-HK" sz="2200" b="1" dirty="0">
              <a:solidFill>
                <a:schemeClr val="tx1"/>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1666712429"/>
              </p:ext>
            </p:extLst>
          </p:nvPr>
        </p:nvGraphicFramePr>
        <p:xfrm>
          <a:off x="540000" y="4408820"/>
          <a:ext cx="7848000" cy="1066800"/>
        </p:xfrm>
        <a:graphic>
          <a:graphicData uri="http://schemas.openxmlformats.org/drawingml/2006/table">
            <a:tbl>
              <a:tblPr firstRow="1" bandRow="1">
                <a:tableStyleId>{5C22544A-7EE6-4342-B048-85BDC9FD1C3A}</a:tableStyleId>
              </a:tblPr>
              <a:tblGrid>
                <a:gridCol w="1693813">
                  <a:extLst>
                    <a:ext uri="{9D8B030D-6E8A-4147-A177-3AD203B41FA5}">
                      <a16:colId xmlns:a16="http://schemas.microsoft.com/office/drawing/2014/main" val="1698928003"/>
                    </a:ext>
                  </a:extLst>
                </a:gridCol>
                <a:gridCol w="1693813">
                  <a:extLst>
                    <a:ext uri="{9D8B030D-6E8A-4147-A177-3AD203B41FA5}">
                      <a16:colId xmlns:a16="http://schemas.microsoft.com/office/drawing/2014/main" val="20000"/>
                    </a:ext>
                  </a:extLst>
                </a:gridCol>
                <a:gridCol w="1364454">
                  <a:extLst>
                    <a:ext uri="{9D8B030D-6E8A-4147-A177-3AD203B41FA5}">
                      <a16:colId xmlns:a16="http://schemas.microsoft.com/office/drawing/2014/main" val="20001"/>
                    </a:ext>
                  </a:extLst>
                </a:gridCol>
                <a:gridCol w="3095920">
                  <a:extLst>
                    <a:ext uri="{9D8B030D-6E8A-4147-A177-3AD203B41FA5}">
                      <a16:colId xmlns:a16="http://schemas.microsoft.com/office/drawing/2014/main" val="20002"/>
                    </a:ext>
                  </a:extLst>
                </a:gridCol>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dirty="0">
                          <a:solidFill>
                            <a:schemeClr val="tx1"/>
                          </a:solidFill>
                        </a:rPr>
                        <a:t>物品</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變動</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彈性</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1" i="0" u="none" strike="noStrike" kern="1200" baseline="0" dirty="0">
                          <a:solidFill>
                            <a:schemeClr val="tx1"/>
                          </a:solidFill>
                          <a:latin typeface="+mn-lt"/>
                          <a:ea typeface="+mn-ea"/>
                          <a:cs typeface="+mn-cs"/>
                        </a:rPr>
                        <a:t>%</a:t>
                      </a:r>
                      <a:r>
                        <a:rPr lang="el-GR" altLang="zh-HK" sz="2200" dirty="0">
                          <a:solidFill>
                            <a:schemeClr val="tx1"/>
                          </a:solidFill>
                        </a:rPr>
                        <a:t>Δ</a:t>
                      </a:r>
                      <a:r>
                        <a:rPr lang="en-GB" altLang="zh-HK" sz="2200" b="1" i="0" u="none" strike="noStrike" kern="1200" baseline="0" dirty="0">
                          <a:solidFill>
                            <a:schemeClr val="tx1"/>
                          </a:solidFill>
                          <a:latin typeface="+mn-lt"/>
                          <a:ea typeface="+mn-ea"/>
                          <a:cs typeface="+mn-cs"/>
                        </a:rPr>
                        <a:t>P </a:t>
                      </a:r>
                      <a:r>
                        <a:rPr lang="zh-TW" altLang="en-US" sz="2200" b="1" i="0" u="none" strike="noStrike" kern="1200" baseline="0" dirty="0">
                          <a:solidFill>
                            <a:schemeClr val="tx1"/>
                          </a:solidFill>
                          <a:latin typeface="+mn-lt"/>
                          <a:ea typeface="+mn-ea"/>
                          <a:cs typeface="+mn-cs"/>
                        </a:rPr>
                        <a:t>與</a:t>
                      </a:r>
                      <a:r>
                        <a:rPr lang="en-GB" altLang="zh-HK" sz="2200" b="1" i="0" u="none" strike="noStrike" kern="1200" baseline="0" dirty="0">
                          <a:solidFill>
                            <a:schemeClr val="tx1"/>
                          </a:solidFill>
                          <a:latin typeface="+mn-lt"/>
                          <a:ea typeface="+mn-ea"/>
                          <a:cs typeface="+mn-cs"/>
                        </a:rPr>
                        <a:t> %</a:t>
                      </a:r>
                      <a:r>
                        <a:rPr lang="el-GR" altLang="zh-HK" sz="2200" dirty="0">
                          <a:solidFill>
                            <a:schemeClr val="tx1"/>
                          </a:solidFill>
                        </a:rPr>
                        <a:t>Δ</a:t>
                      </a:r>
                      <a:r>
                        <a:rPr lang="en-GB" altLang="zh-HK" sz="2200" b="1" i="0" u="none" strike="noStrike" kern="1200" baseline="0" dirty="0">
                          <a:solidFill>
                            <a:schemeClr val="tx1"/>
                          </a:solidFill>
                          <a:latin typeface="+mn-lt"/>
                          <a:ea typeface="+mn-ea"/>
                          <a:cs typeface="+mn-cs"/>
                        </a:rPr>
                        <a:t>Q </a:t>
                      </a:r>
                      <a:r>
                        <a:rPr lang="zh-TW" altLang="en-US" sz="2200" b="1" i="0" u="none" strike="noStrike" kern="1200" baseline="0" dirty="0">
                          <a:solidFill>
                            <a:schemeClr val="tx1"/>
                          </a:solidFill>
                          <a:latin typeface="+mn-lt"/>
                          <a:ea typeface="+mn-ea"/>
                          <a:cs typeface="+mn-cs"/>
                        </a:rPr>
                        <a:t>的比較</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solidFill>
                            <a:prstClr val="black"/>
                          </a:solidFill>
                        </a:rPr>
                        <a:t>VR </a:t>
                      </a:r>
                      <a:r>
                        <a:rPr lang="zh-TW" altLang="en-US" sz="2400" dirty="0">
                          <a:solidFill>
                            <a:prstClr val="black"/>
                          </a:solidFill>
                        </a:rPr>
                        <a:t>眼鏡</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dirty="0">
                          <a:solidFill>
                            <a:schemeClr val="tx1"/>
                          </a:solidFill>
                          <a:latin typeface="+mn-lt"/>
                          <a:cs typeface="Arial" panose="020B0604020202020204" pitchFamily="34" charset="0"/>
                        </a:rPr>
                        <a:t>需求</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dirty="0">
                          <a:solidFill>
                            <a:schemeClr val="tx1"/>
                          </a:solidFill>
                          <a:latin typeface="+mn-lt"/>
                          <a:cs typeface="Arial" panose="020B0604020202020204" pitchFamily="34" charset="0"/>
                        </a:rPr>
                        <a:t>供應彈性</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5" name="矩形 4"/>
          <p:cNvSpPr/>
          <p:nvPr/>
        </p:nvSpPr>
        <p:spPr>
          <a:xfrm>
            <a:off x="5326983" y="4942220"/>
            <a:ext cx="3151825" cy="430887"/>
          </a:xfrm>
          <a:prstGeom prst="rect">
            <a:avLst/>
          </a:prstGeom>
        </p:spPr>
        <p:txBody>
          <a:bodyPr wrap="none">
            <a:spAutoFit/>
          </a:bodyPr>
          <a:lstStyle/>
          <a:p>
            <a:pPr algn="ctr">
              <a:defRPr/>
            </a:pPr>
            <a:r>
              <a:rPr lang="en-GB" altLang="zh-HK" sz="2200" dirty="0">
                <a:solidFill>
                  <a:srgbClr val="FF0000"/>
                </a:solidFill>
              </a:rPr>
              <a:t>%</a:t>
            </a:r>
            <a:r>
              <a:rPr lang="en-US" altLang="zh-HK" sz="2200" dirty="0">
                <a:solidFill>
                  <a:srgbClr val="FF0000"/>
                </a:solidFill>
                <a:sym typeface="Wingdings 3"/>
              </a:rPr>
              <a:t></a:t>
            </a:r>
            <a:r>
              <a:rPr lang="en-GB" altLang="zh-HK" sz="2200" dirty="0">
                <a:solidFill>
                  <a:srgbClr val="FF0000"/>
                </a:solidFill>
              </a:rPr>
              <a:t>P (50%) &gt; %</a:t>
            </a:r>
            <a:r>
              <a:rPr lang="en-US" altLang="zh-HK" sz="2200" dirty="0">
                <a:solidFill>
                  <a:srgbClr val="FF0000"/>
                </a:solidFill>
                <a:sym typeface="Wingdings 3"/>
              </a:rPr>
              <a:t></a:t>
            </a:r>
            <a:r>
              <a:rPr lang="en-GB" altLang="zh-HK" sz="2200" dirty="0">
                <a:solidFill>
                  <a:srgbClr val="FF0000"/>
                </a:solidFill>
              </a:rPr>
              <a:t>Q (10%)</a:t>
            </a:r>
            <a:endParaRPr lang="zh-HK" altLang="en-US" sz="2200" dirty="0">
              <a:solidFill>
                <a:srgbClr val="FF0000"/>
              </a:solidFill>
              <a:cs typeface="Arial" panose="020B0604020202020204" pitchFamily="34" charset="0"/>
            </a:endParaRPr>
          </a:p>
        </p:txBody>
      </p:sp>
      <p:cxnSp>
        <p:nvCxnSpPr>
          <p:cNvPr id="14" name="直線接點 13"/>
          <p:cNvCxnSpPr/>
          <p:nvPr/>
        </p:nvCxnSpPr>
        <p:spPr>
          <a:xfrm>
            <a:off x="1533409" y="2060848"/>
            <a:ext cx="11663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170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229600" cy="3342453"/>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a.	</a:t>
            </a:r>
            <a:r>
              <a:rPr lang="zh-TW" altLang="en-US" dirty="0">
                <a:solidFill>
                  <a:prstClr val="black"/>
                </a:solidFill>
              </a:rPr>
              <a:t>人們更普及地使用虛擬實境（</a:t>
            </a:r>
            <a:r>
              <a:rPr lang="en-US" altLang="zh-TW" dirty="0">
                <a:solidFill>
                  <a:prstClr val="black"/>
                </a:solidFill>
              </a:rPr>
              <a:t>VR</a:t>
            </a:r>
            <a:r>
              <a:rPr lang="zh-TW" altLang="en-US" dirty="0">
                <a:solidFill>
                  <a:prstClr val="black"/>
                </a:solidFill>
              </a:rPr>
              <a:t>）眼鏡。</a:t>
            </a:r>
            <a:r>
              <a:rPr lang="en-US" altLang="zh-TW" dirty="0">
                <a:solidFill>
                  <a:prstClr val="black"/>
                </a:solidFill>
              </a:rPr>
              <a:t>VR </a:t>
            </a:r>
            <a:r>
              <a:rPr lang="zh-TW" altLang="en-US" dirty="0">
                <a:solidFill>
                  <a:prstClr val="black"/>
                </a:solidFill>
              </a:rPr>
              <a:t>眼鏡的價格</a:t>
            </a:r>
            <a:r>
              <a:rPr lang="en-US" altLang="zh-TW" dirty="0">
                <a:solidFill>
                  <a:prstClr val="black"/>
                </a:solidFill>
              </a:rPr>
              <a:t>	</a:t>
            </a:r>
            <a:r>
              <a:rPr lang="zh-TW" altLang="en-US" dirty="0">
                <a:solidFill>
                  <a:prstClr val="black"/>
                </a:solidFill>
              </a:rPr>
              <a:t>上升 </a:t>
            </a:r>
            <a:r>
              <a:rPr lang="en-US" altLang="zh-TW" dirty="0">
                <a:solidFill>
                  <a:prstClr val="black"/>
                </a:solidFill>
              </a:rPr>
              <a:t>50%</a:t>
            </a:r>
            <a:r>
              <a:rPr lang="zh-TW" altLang="en-US" dirty="0">
                <a:solidFill>
                  <a:prstClr val="black"/>
                </a:solidFill>
              </a:rPr>
              <a:t>，而售出數量變動了</a:t>
            </a:r>
            <a:r>
              <a:rPr lang="en-US" altLang="zh-TW" dirty="0">
                <a:solidFill>
                  <a:prstClr val="black"/>
                </a:solidFill>
              </a:rPr>
              <a:t>10%</a:t>
            </a:r>
            <a:r>
              <a:rPr lang="zh-TW" altLang="en-US" dirty="0">
                <a:solidFill>
                  <a:prstClr val="black"/>
                </a:solidFill>
              </a:rPr>
              <a:t>。</a:t>
            </a:r>
            <a:endParaRPr lang="en-US" altLang="zh-HK" dirty="0"/>
          </a:p>
          <a:p>
            <a:pPr>
              <a:tabLst>
                <a:tab pos="361950" algn="l"/>
              </a:tabLst>
            </a:pPr>
            <a:endParaRPr lang="en-US" altLang="zh-HK" dirty="0"/>
          </a:p>
          <a:p>
            <a:pPr>
              <a:tabLst>
                <a:tab pos="361950" algn="l"/>
              </a:tabLst>
            </a:pPr>
            <a:r>
              <a:rPr lang="zh-HK" altLang="en-US" b="1" dirty="0">
                <a:solidFill>
                  <a:srgbClr val="7030A0"/>
                </a:solidFill>
              </a:rPr>
              <a:t>參考答案</a:t>
            </a:r>
            <a:r>
              <a:rPr lang="zh-TW" altLang="en-US" b="1" dirty="0">
                <a:solidFill>
                  <a:srgbClr val="7030A0"/>
                </a:solidFill>
              </a:rPr>
              <a:t>：</a:t>
            </a:r>
            <a:endParaRPr lang="en-US" altLang="zh-HK" b="1" dirty="0">
              <a:solidFill>
                <a:srgbClr val="7030A0"/>
              </a:solidFill>
            </a:endParaRPr>
          </a:p>
          <a:p>
            <a:pPr>
              <a:tabLst>
                <a:tab pos="361950" algn="l"/>
              </a:tabLst>
            </a:pPr>
            <a:r>
              <a:rPr lang="zh-TW" altLang="en-US" dirty="0"/>
              <a:t>由於人們更普及地使用 </a:t>
            </a:r>
            <a:r>
              <a:rPr lang="en-US" altLang="zh-TW" dirty="0"/>
              <a:t>VR </a:t>
            </a:r>
            <a:r>
              <a:rPr lang="zh-TW" altLang="en-US" dirty="0"/>
              <a:t>眼鏡，</a:t>
            </a:r>
            <a:r>
              <a:rPr lang="en-US" altLang="zh-TW" dirty="0"/>
              <a:t>VR </a:t>
            </a:r>
            <a:r>
              <a:rPr lang="zh-TW" altLang="en-US" dirty="0"/>
              <a:t>眼鏡的需求增加。由於價格的上升百分比大於供應量的增加百分比，因此 </a:t>
            </a:r>
            <a:r>
              <a:rPr lang="en-US" altLang="zh-TW" dirty="0"/>
              <a:t>VR </a:t>
            </a:r>
            <a:r>
              <a:rPr lang="zh-TW" altLang="en-US" dirty="0"/>
              <a:t>眼鏡的供應屬於低彈性。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108</a:t>
            </a:fld>
            <a:endParaRPr lang="zh-HK" altLang="en-US" dirty="0"/>
          </a:p>
        </p:txBody>
      </p:sp>
    </p:spTree>
    <p:extLst>
      <p:ext uri="{BB962C8B-B14F-4D97-AF65-F5344CB8AC3E}">
        <p14:creationId xmlns:p14="http://schemas.microsoft.com/office/powerpoint/2010/main" val="2481168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229600" cy="2160591"/>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b.	</a:t>
            </a:r>
            <a:r>
              <a:rPr lang="zh-TW" altLang="en-US" dirty="0"/>
              <a:t>當麵粉價格上升了 </a:t>
            </a:r>
            <a:r>
              <a:rPr lang="en-US" altLang="zh-TW" dirty="0"/>
              <a:t>20% </a:t>
            </a:r>
            <a:r>
              <a:rPr lang="zh-TW" altLang="en-US" dirty="0"/>
              <a:t>時，麵包的價格上升 </a:t>
            </a:r>
            <a:r>
              <a:rPr lang="en-US" altLang="zh-TW" dirty="0"/>
              <a:t>10%</a:t>
            </a:r>
            <a:r>
              <a:rPr lang="zh-TW" altLang="en-US" dirty="0"/>
              <a:t>，而麵</a:t>
            </a:r>
            <a:r>
              <a:rPr lang="en-US" altLang="zh-TW" dirty="0"/>
              <a:t>	</a:t>
            </a:r>
            <a:r>
              <a:rPr lang="zh-TW" altLang="en-US" dirty="0"/>
              <a:t>包的售出數量變動了 </a:t>
            </a:r>
            <a:r>
              <a:rPr lang="en-US" altLang="zh-TW" dirty="0"/>
              <a:t>15%</a:t>
            </a:r>
            <a:r>
              <a:rPr lang="zh-TW" altLang="en-US" dirty="0"/>
              <a:t>。</a:t>
            </a:r>
            <a:endParaRPr lang="en-US" altLang="zh-HK" dirty="0"/>
          </a:p>
          <a:p>
            <a:pPr>
              <a:tabLst>
                <a:tab pos="361950" algn="l"/>
              </a:tabLst>
            </a:pPr>
            <a:endParaRPr lang="en-US" altLang="zh-HK" dirty="0"/>
          </a:p>
          <a:p>
            <a:pPr>
              <a:tabLst>
                <a:tab pos="361950" algn="l"/>
              </a:tabLst>
            </a:pPr>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109</a:t>
            </a:fld>
            <a:endParaRPr lang="zh-HK" altLang="en-US" dirty="0"/>
          </a:p>
        </p:txBody>
      </p:sp>
      <p:cxnSp>
        <p:nvCxnSpPr>
          <p:cNvPr id="7" name="直線接點 6"/>
          <p:cNvCxnSpPr/>
          <p:nvPr/>
        </p:nvCxnSpPr>
        <p:spPr>
          <a:xfrm>
            <a:off x="1173976" y="2060848"/>
            <a:ext cx="11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表格 11"/>
          <p:cNvGraphicFramePr>
            <a:graphicFrameLocks noGrp="1"/>
          </p:cNvGraphicFramePr>
          <p:nvPr>
            <p:extLst>
              <p:ext uri="{D42A27DB-BD31-4B8C-83A1-F6EECF244321}">
                <p14:modId xmlns:p14="http://schemas.microsoft.com/office/powerpoint/2010/main" val="1146908174"/>
              </p:ext>
            </p:extLst>
          </p:nvPr>
        </p:nvGraphicFramePr>
        <p:xfrm>
          <a:off x="539552" y="4407132"/>
          <a:ext cx="7848000" cy="1706880"/>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20000"/>
                    </a:ext>
                  </a:extLst>
                </a:gridCol>
                <a:gridCol w="4608000">
                  <a:extLst>
                    <a:ext uri="{9D8B030D-6E8A-4147-A177-3AD203B41FA5}">
                      <a16:colId xmlns:a16="http://schemas.microsoft.com/office/drawing/2014/main" val="20001"/>
                    </a:ext>
                  </a:extLst>
                </a:gridCol>
              </a:tblGrid>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情況</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a:solidFill>
                            <a:schemeClr val="tx1"/>
                          </a:solidFill>
                          <a:latin typeface="+mn-lt"/>
                          <a:cs typeface="Arial" panose="020B0604020202020204" pitchFamily="34" charset="0"/>
                        </a:rPr>
                        <a:t>可找到需求彈性還是供應彈性？</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只有需求變動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供應彈性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只有供應變動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需求彈性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i="0" u="none" strike="noStrike" kern="1200" baseline="0" dirty="0">
                          <a:solidFill>
                            <a:schemeClr val="dk1"/>
                          </a:solidFill>
                          <a:latin typeface="+mn-lt"/>
                          <a:ea typeface="+mn-ea"/>
                          <a:cs typeface="+mn-cs"/>
                        </a:rPr>
                        <a:t>需求和供應均變動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i="0" u="none" strike="noStrike" kern="1200" baseline="0" dirty="0">
                          <a:solidFill>
                            <a:schemeClr val="dk1"/>
                          </a:solidFill>
                          <a:latin typeface="+mn-lt"/>
                          <a:ea typeface="+mn-ea"/>
                          <a:cs typeface="+mn-cs"/>
                        </a:rPr>
                        <a:t>兩者皆不能找到</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3" name="文字方塊 12"/>
          <p:cNvSpPr txBox="1"/>
          <p:nvPr/>
        </p:nvSpPr>
        <p:spPr>
          <a:xfrm>
            <a:off x="539553" y="5270144"/>
            <a:ext cx="7848872" cy="396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15" name="圓角矩形 14"/>
          <p:cNvSpPr/>
          <p:nvPr/>
        </p:nvSpPr>
        <p:spPr>
          <a:xfrm>
            <a:off x="3780425" y="3171600"/>
            <a:ext cx="4608000" cy="122586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361950" algn="l"/>
              </a:tabLst>
            </a:pPr>
            <a:r>
              <a:rPr lang="en-US" altLang="zh-TW" sz="2200" b="1" dirty="0">
                <a:solidFill>
                  <a:schemeClr val="tx1"/>
                </a:solidFill>
                <a:sym typeface="Wingdings 2"/>
              </a:rPr>
              <a:t>(1)	</a:t>
            </a:r>
            <a:r>
              <a:rPr lang="zh-TW" altLang="en-US" sz="2200" b="1" dirty="0">
                <a:solidFill>
                  <a:prstClr val="black"/>
                </a:solidFill>
              </a:rPr>
              <a:t>判斷需求及 </a:t>
            </a:r>
            <a:r>
              <a:rPr lang="en-US" altLang="zh-TW" sz="2200" b="1" dirty="0">
                <a:solidFill>
                  <a:prstClr val="black"/>
                </a:solidFill>
              </a:rPr>
              <a:t>/ </a:t>
            </a:r>
            <a:r>
              <a:rPr lang="zh-TW" altLang="en-US" sz="2200" b="1" dirty="0">
                <a:solidFill>
                  <a:prstClr val="black"/>
                </a:solidFill>
              </a:rPr>
              <a:t>或供應有沒有變</a:t>
            </a:r>
            <a:br>
              <a:rPr lang="en-US" altLang="zh-TW" sz="2200" b="1" dirty="0">
                <a:solidFill>
                  <a:prstClr val="black"/>
                </a:solidFill>
              </a:rPr>
            </a:br>
            <a:r>
              <a:rPr lang="en-US" altLang="zh-TW" sz="2200" b="1" dirty="0">
                <a:solidFill>
                  <a:prstClr val="black"/>
                </a:solidFill>
              </a:rPr>
              <a:t>	</a:t>
            </a:r>
            <a:r>
              <a:rPr lang="zh-TW" altLang="en-US" sz="2200" b="1" dirty="0">
                <a:solidFill>
                  <a:prstClr val="black"/>
                </a:solidFill>
              </a:rPr>
              <a:t>動，以及能否找出需求彈性及 </a:t>
            </a:r>
            <a:r>
              <a:rPr lang="en-US" altLang="zh-TW" sz="2200" b="1" dirty="0">
                <a:solidFill>
                  <a:prstClr val="black"/>
                </a:solidFill>
              </a:rPr>
              <a:t>/ 	</a:t>
            </a:r>
            <a:r>
              <a:rPr lang="zh-TW" altLang="en-US" sz="2200" b="1" dirty="0">
                <a:solidFill>
                  <a:prstClr val="black"/>
                </a:solidFill>
              </a:rPr>
              <a:t>或供應彈性。</a:t>
            </a:r>
            <a:endParaRPr lang="en-US" altLang="zh-HK" sz="2200" b="1" dirty="0">
              <a:solidFill>
                <a:schemeClr val="tx1"/>
              </a:solidFill>
            </a:endParaRPr>
          </a:p>
        </p:txBody>
      </p:sp>
    </p:spTree>
    <p:extLst>
      <p:ext uri="{BB962C8B-B14F-4D97-AF65-F5344CB8AC3E}">
        <p14:creationId xmlns:p14="http://schemas.microsoft.com/office/powerpoint/2010/main" val="4126451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.1</a:t>
            </a:r>
            <a:endParaRPr lang="zh-HK" altLang="en-US" sz="2700" dirty="0"/>
          </a:p>
        </p:txBody>
      </p:sp>
      <p:sp>
        <p:nvSpPr>
          <p:cNvPr id="3" name="內容版面配置區 2"/>
          <p:cNvSpPr>
            <a:spLocks noGrp="1"/>
          </p:cNvSpPr>
          <p:nvPr>
            <p:ph idx="1"/>
          </p:nvPr>
        </p:nvSpPr>
        <p:spPr>
          <a:xfrm>
            <a:off x="457200" y="1196752"/>
            <a:ext cx="8229600" cy="1200329"/>
          </a:xfrm>
        </p:spPr>
        <p:txBody>
          <a:bodyPr/>
          <a:lstStyle/>
          <a:p>
            <a:r>
              <a:rPr lang="zh-TW" altLang="en-US" dirty="0"/>
              <a:t>當筆的價格是 </a:t>
            </a:r>
            <a:r>
              <a:rPr lang="en-US" altLang="zh-TW" dirty="0"/>
              <a:t>$4 </a:t>
            </a:r>
            <a:r>
              <a:rPr lang="zh-TW" altLang="en-US" dirty="0"/>
              <a:t>時，其需求量是 </a:t>
            </a:r>
            <a:r>
              <a:rPr lang="en-US" altLang="zh-TW" dirty="0"/>
              <a:t>40 </a:t>
            </a:r>
            <a:r>
              <a:rPr lang="zh-TW" altLang="en-US" dirty="0"/>
              <a:t>個單位。當價格由 </a:t>
            </a:r>
            <a:r>
              <a:rPr lang="en-US" altLang="zh-TW" dirty="0"/>
              <a:t>$4 </a:t>
            </a:r>
            <a:r>
              <a:rPr lang="zh-TW" altLang="en-US" dirty="0"/>
              <a:t>下降至 </a:t>
            </a:r>
            <a:r>
              <a:rPr lang="en-US" altLang="zh-TW" dirty="0"/>
              <a:t>$3 </a:t>
            </a:r>
            <a:r>
              <a:rPr lang="zh-TW" altLang="en-US" dirty="0"/>
              <a:t>後，其需求量增加至 </a:t>
            </a:r>
            <a:r>
              <a:rPr lang="en-US" altLang="zh-TW" dirty="0"/>
              <a:t>80 </a:t>
            </a:r>
            <a:r>
              <a:rPr lang="zh-TW" altLang="en-US" dirty="0"/>
              <a:t>個單位。試計算筆的需求價格彈性。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a:t>
            </a:fld>
            <a:endParaRPr lang="zh-HK" altLang="en-US" dirty="0"/>
          </a:p>
        </p:txBody>
      </p:sp>
      <p:sp>
        <p:nvSpPr>
          <p:cNvPr id="30" name="內容版面配置區 2"/>
          <p:cNvSpPr txBox="1">
            <a:spLocks/>
          </p:cNvSpPr>
          <p:nvPr/>
        </p:nvSpPr>
        <p:spPr>
          <a:xfrm>
            <a:off x="457200" y="2564904"/>
            <a:ext cx="8229600" cy="461665"/>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cs typeface="Arial Unicode MS" panose="020B0604020202020204" pitchFamily="34" charset="-120"/>
              </a:rPr>
              <a:t>筆的需求價格彈性：</a:t>
            </a:r>
            <a:endParaRPr lang="en-US" altLang="zh-HK" dirty="0">
              <a:solidFill>
                <a:srgbClr val="FF0000"/>
              </a:solidFill>
              <a:latin typeface="+mn-ea"/>
              <a:cs typeface="Arial Unicode MS" panose="020B0604020202020204" pitchFamily="34" charset="-120"/>
            </a:endParaRPr>
          </a:p>
        </p:txBody>
      </p:sp>
      <p:grpSp>
        <p:nvGrpSpPr>
          <p:cNvPr id="5" name="群組 4"/>
          <p:cNvGrpSpPr/>
          <p:nvPr/>
        </p:nvGrpSpPr>
        <p:grpSpPr>
          <a:xfrm>
            <a:off x="431667" y="3085108"/>
            <a:ext cx="5076437" cy="1813669"/>
            <a:chOff x="1187625" y="3645024"/>
            <a:chExt cx="5076437" cy="1813669"/>
          </a:xfrm>
        </p:grpSpPr>
        <p:grpSp>
          <p:nvGrpSpPr>
            <p:cNvPr id="31" name="群組 1"/>
            <p:cNvGrpSpPr>
              <a:grpSpLocks/>
            </p:cNvGrpSpPr>
            <p:nvPr/>
          </p:nvGrpSpPr>
          <p:grpSpPr bwMode="auto">
            <a:xfrm>
              <a:off x="1187625" y="3645024"/>
              <a:ext cx="4212505" cy="1813669"/>
              <a:chOff x="2940" y="3355519"/>
              <a:chExt cx="4212983" cy="1814711"/>
            </a:xfrm>
          </p:grpSpPr>
          <p:sp>
            <p:nvSpPr>
              <p:cNvPr id="33" name="內容版面配置區 2"/>
              <p:cNvSpPr txBox="1">
                <a:spLocks/>
              </p:cNvSpPr>
              <p:nvPr/>
            </p:nvSpPr>
            <p:spPr bwMode="auto">
              <a:xfrm>
                <a:off x="2940" y="4005262"/>
                <a:ext cx="432097" cy="9355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34" name="內容版面配置區 2"/>
              <p:cNvSpPr txBox="1">
                <a:spLocks/>
              </p:cNvSpPr>
              <p:nvPr/>
            </p:nvSpPr>
            <p:spPr bwMode="auto">
              <a:xfrm>
                <a:off x="1299230" y="4016182"/>
                <a:ext cx="822418" cy="46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ts val="1200"/>
                  </a:spcBef>
                  <a:buFontTx/>
                  <a:buNone/>
                </a:pPr>
                <a:r>
                  <a:rPr lang="en-US" altLang="zh-HK" sz="2400" dirty="0">
                    <a:solidFill>
                      <a:srgbClr val="FF0000"/>
                    </a:solidFill>
                    <a:latin typeface="Arial" panose="020B0604020202020204" pitchFamily="34" charset="0"/>
                    <a:cs typeface="Arial" panose="020B0604020202020204" pitchFamily="34" charset="0"/>
                  </a:rPr>
                  <a:t>=</a:t>
                </a:r>
              </a:p>
            </p:txBody>
          </p:sp>
          <p:grpSp>
            <p:nvGrpSpPr>
              <p:cNvPr id="44" name="群組 8"/>
              <p:cNvGrpSpPr>
                <a:grpSpLocks/>
              </p:cNvGrpSpPr>
              <p:nvPr/>
            </p:nvGrpSpPr>
            <p:grpSpPr bwMode="auto">
              <a:xfrm>
                <a:off x="1504636" y="3355519"/>
                <a:ext cx="2675241" cy="936640"/>
                <a:chOff x="1504636" y="3648561"/>
                <a:chExt cx="2675241" cy="936640"/>
              </a:xfrm>
            </p:grpSpPr>
            <p:sp>
              <p:nvSpPr>
                <p:cNvPr id="45" name="內容版面配置區 2"/>
                <p:cNvSpPr txBox="1">
                  <a:spLocks/>
                </p:cNvSpPr>
                <p:nvPr/>
              </p:nvSpPr>
              <p:spPr bwMode="auto">
                <a:xfrm>
                  <a:off x="1912993" y="3648561"/>
                  <a:ext cx="1906803"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80 ‒ 40</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46" name="內容版面配置區 2"/>
                <p:cNvSpPr txBox="1">
                  <a:spLocks/>
                </p:cNvSpPr>
                <p:nvPr/>
              </p:nvSpPr>
              <p:spPr bwMode="auto">
                <a:xfrm>
                  <a:off x="1504636" y="4067379"/>
                  <a:ext cx="2675241"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(40</a:t>
                  </a:r>
                  <a:r>
                    <a:rPr lang="en-US" altLang="zh-HK" baseline="-25000" dirty="0">
                      <a:solidFill>
                        <a:srgbClr val="FF0000"/>
                      </a:solidFill>
                      <a:latin typeface="Arial" panose="020B0604020202020204" pitchFamily="34" charset="0"/>
                      <a:cs typeface="Arial" panose="020B0604020202020204" pitchFamily="34" charset="0"/>
                    </a:rPr>
                    <a:t> </a:t>
                  </a:r>
                  <a:r>
                    <a:rPr lang="en-US" altLang="zh-HK" dirty="0">
                      <a:solidFill>
                        <a:srgbClr val="FF0000"/>
                      </a:solidFill>
                      <a:latin typeface="Arial" panose="020B0604020202020204" pitchFamily="34" charset="0"/>
                      <a:cs typeface="Arial" panose="020B0604020202020204" pitchFamily="34" charset="0"/>
                    </a:rPr>
                    <a:t>+ 80)/2</a:t>
                  </a:r>
                  <a:r>
                    <a:rPr lang="en-US" altLang="zh-HK" baseline="-25000"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47" name="直線接點 46"/>
                <p:cNvCxnSpPr/>
                <p:nvPr/>
              </p:nvCxnSpPr>
              <p:spPr>
                <a:xfrm>
                  <a:off x="1983579" y="4080856"/>
                  <a:ext cx="1764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群組 26"/>
              <p:cNvGrpSpPr>
                <a:grpSpLocks/>
              </p:cNvGrpSpPr>
              <p:nvPr/>
            </p:nvGrpSpPr>
            <p:grpSpPr bwMode="auto">
              <a:xfrm>
                <a:off x="1515279" y="4220112"/>
                <a:ext cx="2700644" cy="950118"/>
                <a:chOff x="1511819" y="3433034"/>
                <a:chExt cx="2700644" cy="950118"/>
              </a:xfrm>
            </p:grpSpPr>
            <p:sp>
              <p:nvSpPr>
                <p:cNvPr id="40" name="內容版面配置區 2"/>
                <p:cNvSpPr txBox="1">
                  <a:spLocks/>
                </p:cNvSpPr>
                <p:nvPr/>
              </p:nvSpPr>
              <p:spPr bwMode="auto">
                <a:xfrm>
                  <a:off x="1943916" y="3433034"/>
                  <a:ext cx="1908391"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3 ‒ 4</a:t>
                  </a:r>
                  <a:r>
                    <a:rPr lang="en-US" altLang="zh-HK" baseline="-25000"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41" name="內容版面配置區 2"/>
                <p:cNvSpPr txBox="1">
                  <a:spLocks/>
                </p:cNvSpPr>
                <p:nvPr/>
              </p:nvSpPr>
              <p:spPr bwMode="auto">
                <a:xfrm>
                  <a:off x="1511819" y="3865330"/>
                  <a:ext cx="2700644"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(4 + 3)/2</a:t>
                  </a:r>
                  <a:r>
                    <a:rPr lang="en-US" altLang="zh-HK" baseline="-25000"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42" name="直線接點 41"/>
                <p:cNvCxnSpPr/>
                <p:nvPr/>
              </p:nvCxnSpPr>
              <p:spPr>
                <a:xfrm>
                  <a:off x="2015932" y="3865330"/>
                  <a:ext cx="1764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7" name="直線接點 36"/>
              <p:cNvCxnSpPr/>
              <p:nvPr/>
            </p:nvCxnSpPr>
            <p:spPr>
              <a:xfrm flipV="1">
                <a:off x="1875359" y="4247006"/>
                <a:ext cx="20522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 name="內容版面配置區 2"/>
            <p:cNvSpPr txBox="1">
              <a:spLocks/>
            </p:cNvSpPr>
            <p:nvPr/>
          </p:nvSpPr>
          <p:spPr bwMode="auto">
            <a:xfrm>
              <a:off x="1547664" y="407707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a:t>
              </a:r>
              <a:r>
                <a:rPr lang="el-GR" altLang="zh-HK" dirty="0">
                  <a:solidFill>
                    <a:srgbClr val="FF0000"/>
                  </a:solidFill>
                  <a:latin typeface="Arial" panose="020B0604020202020204" pitchFamily="34" charset="0"/>
                  <a:cs typeface="Arial" panose="020B0604020202020204" pitchFamily="34" charset="0"/>
                </a:rPr>
                <a:t>Δ</a:t>
              </a:r>
              <a:r>
                <a:rPr lang="en-US" altLang="zh-HK" dirty="0" err="1">
                  <a:solidFill>
                    <a:srgbClr val="FF0000"/>
                  </a:solidFill>
                  <a:latin typeface="Arial" panose="020B0604020202020204" pitchFamily="34" charset="0"/>
                  <a:cs typeface="Arial" panose="020B0604020202020204" pitchFamily="34" charset="0"/>
                </a:rPr>
                <a:t>Q</a:t>
              </a:r>
              <a:r>
                <a:rPr lang="en-US" altLang="zh-HK" baseline="-25000" dirty="0" err="1">
                  <a:solidFill>
                    <a:srgbClr val="FF0000"/>
                  </a:solidFill>
                  <a:latin typeface="Arial" panose="020B0604020202020204" pitchFamily="34" charset="0"/>
                  <a:cs typeface="Arial" panose="020B0604020202020204" pitchFamily="34" charset="0"/>
                </a:rPr>
                <a:t>d</a:t>
              </a: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49" name="直線接點 48"/>
            <p:cNvCxnSpPr/>
            <p:nvPr/>
          </p:nvCxnSpPr>
          <p:spPr bwMode="auto">
            <a:xfrm>
              <a:off x="1583792" y="4538670"/>
              <a:ext cx="11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內容版面配置區 2"/>
            <p:cNvSpPr txBox="1">
              <a:spLocks/>
            </p:cNvSpPr>
            <p:nvPr/>
          </p:nvSpPr>
          <p:spPr bwMode="auto">
            <a:xfrm>
              <a:off x="1547664" y="4525053"/>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a:t>
              </a:r>
              <a:r>
                <a:rPr lang="el-GR" altLang="zh-HK" dirty="0">
                  <a:solidFill>
                    <a:srgbClr val="FF0000"/>
                  </a:solidFill>
                  <a:latin typeface="Arial" panose="020B0604020202020204" pitchFamily="34" charset="0"/>
                  <a:cs typeface="Arial" panose="020B0604020202020204" pitchFamily="34" charset="0"/>
                </a:rPr>
                <a:t>Δ</a:t>
              </a:r>
              <a:r>
                <a:rPr lang="en-US" altLang="zh-HK" dirty="0">
                  <a:solidFill>
                    <a:srgbClr val="FF0000"/>
                  </a:solidFill>
                  <a:latin typeface="Arial" panose="020B0604020202020204" pitchFamily="34" charset="0"/>
                  <a:cs typeface="Arial" panose="020B0604020202020204" pitchFamily="34" charset="0"/>
                </a:rPr>
                <a:t>P</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51" name="內容版面配置區 2"/>
            <p:cNvSpPr txBox="1">
              <a:spLocks/>
            </p:cNvSpPr>
            <p:nvPr/>
          </p:nvSpPr>
          <p:spPr bwMode="auto">
            <a:xfrm>
              <a:off x="5076056" y="4281107"/>
              <a:ext cx="432048" cy="467519"/>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52" name="內容版面配置區 2"/>
            <p:cNvSpPr txBox="1">
              <a:spLocks/>
            </p:cNvSpPr>
            <p:nvPr/>
          </p:nvSpPr>
          <p:spPr bwMode="auto">
            <a:xfrm>
              <a:off x="5508104" y="3645024"/>
              <a:ext cx="646420" cy="604837"/>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40</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53" name="內容版面配置區 2"/>
            <p:cNvSpPr txBox="1">
              <a:spLocks/>
            </p:cNvSpPr>
            <p:nvPr/>
          </p:nvSpPr>
          <p:spPr bwMode="auto">
            <a:xfrm>
              <a:off x="5461421" y="4063601"/>
              <a:ext cx="766763"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60</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54" name="直線接點 53"/>
            <p:cNvCxnSpPr/>
            <p:nvPr/>
          </p:nvCxnSpPr>
          <p:spPr bwMode="auto">
            <a:xfrm>
              <a:off x="5580112" y="4077071"/>
              <a:ext cx="57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內容版面配置區 2"/>
            <p:cNvSpPr txBox="1">
              <a:spLocks/>
            </p:cNvSpPr>
            <p:nvPr/>
          </p:nvSpPr>
          <p:spPr bwMode="auto">
            <a:xfrm>
              <a:off x="5508192" y="4509121"/>
              <a:ext cx="719992" cy="604837"/>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−1</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56" name="內容版面配置區 2"/>
            <p:cNvSpPr txBox="1">
              <a:spLocks/>
            </p:cNvSpPr>
            <p:nvPr/>
          </p:nvSpPr>
          <p:spPr bwMode="auto">
            <a:xfrm>
              <a:off x="5472018" y="4941169"/>
              <a:ext cx="756166" cy="517524"/>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3.5</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57" name="直線接點 56"/>
            <p:cNvCxnSpPr/>
            <p:nvPr/>
          </p:nvCxnSpPr>
          <p:spPr bwMode="auto">
            <a:xfrm>
              <a:off x="5580112" y="4941169"/>
              <a:ext cx="57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auto">
            <a:xfrm flipV="1">
              <a:off x="5472062" y="4535999"/>
              <a:ext cx="79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9" name="內容版面配置區 2"/>
          <p:cNvSpPr txBox="1">
            <a:spLocks/>
          </p:cNvSpPr>
          <p:nvPr/>
        </p:nvSpPr>
        <p:spPr>
          <a:xfrm>
            <a:off x="457200" y="4869160"/>
            <a:ext cx="8229600" cy="461665"/>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2.33 </a:t>
            </a:r>
            <a:r>
              <a:rPr lang="en-US" altLang="zh-HK" dirty="0">
                <a:solidFill>
                  <a:srgbClr val="FF0000"/>
                </a:solidFill>
                <a:latin typeface="+mn-ea"/>
                <a:cs typeface="Arial Unicode MS" panose="020B0604020202020204" pitchFamily="34" charset="-120"/>
              </a:rPr>
              <a:t>(</a:t>
            </a:r>
            <a:r>
              <a:rPr lang="zh-TW" altLang="en-US" dirty="0">
                <a:solidFill>
                  <a:srgbClr val="FF0000"/>
                </a:solidFill>
                <a:latin typeface="+mn-ea"/>
                <a:cs typeface="Arial Unicode MS" panose="020B0604020202020204" pitchFamily="34" charset="-120"/>
              </a:rPr>
              <a:t>取小數後兩位</a:t>
            </a:r>
            <a:r>
              <a:rPr lang="en-US" altLang="zh-HK" dirty="0">
                <a:solidFill>
                  <a:srgbClr val="FF0000"/>
                </a:solidFill>
                <a:latin typeface="+mn-ea"/>
                <a:cs typeface="Arial Unicode MS" panose="020B0604020202020204" pitchFamily="34" charset="-120"/>
              </a:rPr>
              <a:t>) (</a:t>
            </a:r>
            <a:r>
              <a:rPr lang="zh-HK" altLang="en-US" dirty="0">
                <a:solidFill>
                  <a:srgbClr val="FF0000"/>
                </a:solidFill>
                <a:latin typeface="+mn-ea"/>
                <a:cs typeface="Arial Unicode MS" panose="020B0604020202020204" pitchFamily="34" charset="-120"/>
              </a:rPr>
              <a:t>剔除了負號</a:t>
            </a:r>
            <a:r>
              <a:rPr lang="en-US" altLang="zh-HK" dirty="0">
                <a:solidFill>
                  <a:srgbClr val="FF0000"/>
                </a:solidFill>
                <a:latin typeface="+mn-ea"/>
                <a:cs typeface="Arial Unicode MS" panose="020B0604020202020204" pitchFamily="34" charset="-120"/>
              </a:rPr>
              <a:t>)</a:t>
            </a:r>
          </a:p>
        </p:txBody>
      </p:sp>
    </p:spTree>
    <p:extLst>
      <p:ext uri="{BB962C8B-B14F-4D97-AF65-F5344CB8AC3E}">
        <p14:creationId xmlns:p14="http://schemas.microsoft.com/office/powerpoint/2010/main" val="81341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xEl>
                                              <p:pRg st="0" end="0"/>
                                            </p:txEl>
                                          </p:spTgt>
                                        </p:tgtEl>
                                        <p:attrNameLst>
                                          <p:attrName>style.visibility</p:attrName>
                                        </p:attrNameLst>
                                      </p:cBhvr>
                                      <p:to>
                                        <p:strVal val="visible"/>
                                      </p:to>
                                    </p:set>
                                    <p:animEffect transition="in" filter="fade">
                                      <p:cBhvr>
                                        <p:cTn id="1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59"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229600" cy="2160591"/>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b.	</a:t>
            </a:r>
            <a:r>
              <a:rPr lang="zh-TW" altLang="en-US" dirty="0">
                <a:solidFill>
                  <a:prstClr val="black"/>
                </a:solidFill>
              </a:rPr>
              <a:t>當麵粉價格上升了 </a:t>
            </a:r>
            <a:r>
              <a:rPr lang="en-US" altLang="zh-TW" dirty="0">
                <a:solidFill>
                  <a:prstClr val="black"/>
                </a:solidFill>
              </a:rPr>
              <a:t>20% </a:t>
            </a:r>
            <a:r>
              <a:rPr lang="zh-TW" altLang="en-US" dirty="0">
                <a:solidFill>
                  <a:prstClr val="black"/>
                </a:solidFill>
              </a:rPr>
              <a:t>時，麵包的價格上升 </a:t>
            </a:r>
            <a:r>
              <a:rPr lang="en-US" altLang="zh-TW" dirty="0">
                <a:solidFill>
                  <a:prstClr val="black"/>
                </a:solidFill>
              </a:rPr>
              <a:t>10%</a:t>
            </a:r>
            <a:r>
              <a:rPr lang="zh-TW" altLang="en-US" dirty="0">
                <a:solidFill>
                  <a:prstClr val="black"/>
                </a:solidFill>
              </a:rPr>
              <a:t>，而麵</a:t>
            </a:r>
            <a:r>
              <a:rPr lang="en-US" altLang="zh-TW" dirty="0">
                <a:solidFill>
                  <a:prstClr val="black"/>
                </a:solidFill>
              </a:rPr>
              <a:t>	</a:t>
            </a:r>
            <a:r>
              <a:rPr lang="zh-TW" altLang="en-US" dirty="0">
                <a:solidFill>
                  <a:prstClr val="black"/>
                </a:solidFill>
              </a:rPr>
              <a:t>包的售出數量變動了 </a:t>
            </a:r>
            <a:r>
              <a:rPr lang="en-US" altLang="zh-TW" dirty="0">
                <a:solidFill>
                  <a:prstClr val="black"/>
                </a:solidFill>
              </a:rPr>
              <a:t>15%</a:t>
            </a:r>
            <a:r>
              <a:rPr lang="zh-TW" altLang="en-US" dirty="0">
                <a:solidFill>
                  <a:prstClr val="black"/>
                </a:solidFill>
              </a:rPr>
              <a:t>。</a:t>
            </a:r>
            <a:endParaRPr lang="en-US" altLang="zh-HK" dirty="0"/>
          </a:p>
          <a:p>
            <a:pPr>
              <a:tabLst>
                <a:tab pos="361950" algn="l"/>
              </a:tabLst>
            </a:pPr>
            <a:endParaRPr lang="en-US" altLang="zh-HK" dirty="0"/>
          </a:p>
          <a:p>
            <a:pPr>
              <a:tabLst>
                <a:tab pos="361950" algn="l"/>
              </a:tabLst>
            </a:pPr>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110</a:t>
            </a:fld>
            <a:endParaRPr lang="zh-HK" altLang="en-US" dirty="0"/>
          </a:p>
        </p:txBody>
      </p:sp>
      <p:graphicFrame>
        <p:nvGraphicFramePr>
          <p:cNvPr id="10" name="表格 9"/>
          <p:cNvGraphicFramePr>
            <a:graphicFrameLocks noGrp="1"/>
          </p:cNvGraphicFramePr>
          <p:nvPr>
            <p:extLst>
              <p:ext uri="{D42A27DB-BD31-4B8C-83A1-F6EECF244321}">
                <p14:modId xmlns:p14="http://schemas.microsoft.com/office/powerpoint/2010/main" val="3841046472"/>
              </p:ext>
            </p:extLst>
          </p:nvPr>
        </p:nvGraphicFramePr>
        <p:xfrm>
          <a:off x="540000" y="4408820"/>
          <a:ext cx="7848000" cy="1066800"/>
        </p:xfrm>
        <a:graphic>
          <a:graphicData uri="http://schemas.openxmlformats.org/drawingml/2006/table">
            <a:tbl>
              <a:tblPr firstRow="1" bandRow="1">
                <a:tableStyleId>{5C22544A-7EE6-4342-B048-85BDC9FD1C3A}</a:tableStyleId>
              </a:tblPr>
              <a:tblGrid>
                <a:gridCol w="1693813">
                  <a:extLst>
                    <a:ext uri="{9D8B030D-6E8A-4147-A177-3AD203B41FA5}">
                      <a16:colId xmlns:a16="http://schemas.microsoft.com/office/drawing/2014/main" val="9093052"/>
                    </a:ext>
                  </a:extLst>
                </a:gridCol>
                <a:gridCol w="1693813">
                  <a:extLst>
                    <a:ext uri="{9D8B030D-6E8A-4147-A177-3AD203B41FA5}">
                      <a16:colId xmlns:a16="http://schemas.microsoft.com/office/drawing/2014/main" val="20000"/>
                    </a:ext>
                  </a:extLst>
                </a:gridCol>
                <a:gridCol w="1364454">
                  <a:extLst>
                    <a:ext uri="{9D8B030D-6E8A-4147-A177-3AD203B41FA5}">
                      <a16:colId xmlns:a16="http://schemas.microsoft.com/office/drawing/2014/main" val="20001"/>
                    </a:ext>
                  </a:extLst>
                </a:gridCol>
                <a:gridCol w="3095920">
                  <a:extLst>
                    <a:ext uri="{9D8B030D-6E8A-4147-A177-3AD203B41FA5}">
                      <a16:colId xmlns:a16="http://schemas.microsoft.com/office/drawing/2014/main" val="20002"/>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HK" altLang="en-US" sz="2200" dirty="0">
                          <a:solidFill>
                            <a:schemeClr val="tx1"/>
                          </a:solidFill>
                        </a:rPr>
                        <a:t>物品</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變動</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彈性</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1" i="0" u="none" strike="noStrike" kern="1200" baseline="0" dirty="0">
                          <a:solidFill>
                            <a:schemeClr val="tx1"/>
                          </a:solidFill>
                          <a:latin typeface="+mn-lt"/>
                          <a:ea typeface="+mn-ea"/>
                          <a:cs typeface="+mn-cs"/>
                        </a:rPr>
                        <a:t>%</a:t>
                      </a:r>
                      <a:r>
                        <a:rPr lang="el-GR" altLang="zh-HK" sz="2200" dirty="0">
                          <a:solidFill>
                            <a:schemeClr val="tx1"/>
                          </a:solidFill>
                        </a:rPr>
                        <a:t>Δ</a:t>
                      </a:r>
                      <a:r>
                        <a:rPr lang="en-GB" altLang="zh-HK" sz="2200" b="1" i="0" u="none" strike="noStrike" kern="1200" baseline="0" dirty="0">
                          <a:solidFill>
                            <a:schemeClr val="tx1"/>
                          </a:solidFill>
                          <a:latin typeface="+mn-lt"/>
                          <a:ea typeface="+mn-ea"/>
                          <a:cs typeface="+mn-cs"/>
                        </a:rPr>
                        <a:t>P </a:t>
                      </a:r>
                      <a:r>
                        <a:rPr lang="zh-TW" altLang="en-US" sz="2200" b="1" i="0" u="none" strike="noStrike" kern="1200" baseline="0" dirty="0">
                          <a:solidFill>
                            <a:schemeClr val="tx1"/>
                          </a:solidFill>
                          <a:latin typeface="+mn-lt"/>
                          <a:ea typeface="+mn-ea"/>
                          <a:cs typeface="+mn-cs"/>
                        </a:rPr>
                        <a:t>與</a:t>
                      </a:r>
                      <a:r>
                        <a:rPr lang="en-GB" altLang="zh-HK" sz="2200" b="1" i="0" u="none" strike="noStrike" kern="1200" baseline="0" dirty="0">
                          <a:solidFill>
                            <a:schemeClr val="tx1"/>
                          </a:solidFill>
                          <a:latin typeface="+mn-lt"/>
                          <a:ea typeface="+mn-ea"/>
                          <a:cs typeface="+mn-cs"/>
                        </a:rPr>
                        <a:t> %</a:t>
                      </a:r>
                      <a:r>
                        <a:rPr lang="el-GR" altLang="zh-HK" sz="2200" dirty="0">
                          <a:solidFill>
                            <a:schemeClr val="tx1"/>
                          </a:solidFill>
                        </a:rPr>
                        <a:t>Δ</a:t>
                      </a:r>
                      <a:r>
                        <a:rPr lang="en-GB" altLang="zh-HK" sz="2200" b="1" i="0" u="none" strike="noStrike" kern="1200" baseline="0" dirty="0">
                          <a:solidFill>
                            <a:schemeClr val="tx1"/>
                          </a:solidFill>
                          <a:latin typeface="+mn-lt"/>
                          <a:ea typeface="+mn-ea"/>
                          <a:cs typeface="+mn-cs"/>
                        </a:rPr>
                        <a:t>Q </a:t>
                      </a:r>
                      <a:r>
                        <a:rPr lang="zh-TW" altLang="en-US" sz="2200" b="1" i="0" u="none" strike="noStrike" kern="1200" baseline="0" dirty="0">
                          <a:solidFill>
                            <a:schemeClr val="tx1"/>
                          </a:solidFill>
                          <a:latin typeface="+mn-lt"/>
                          <a:ea typeface="+mn-ea"/>
                          <a:cs typeface="+mn-cs"/>
                        </a:rPr>
                        <a:t>的比較</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rPr>
                        <a:t>麵包</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i="0" u="none" strike="noStrike" kern="1200" baseline="0" dirty="0">
                          <a:solidFill>
                            <a:schemeClr val="dk1"/>
                          </a:solidFill>
                          <a:latin typeface="+mn-lt"/>
                          <a:ea typeface="+mn-ea"/>
                          <a:cs typeface="+mn-cs"/>
                        </a:rPr>
                        <a:t>供應</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需求彈性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1" name="圓角矩形 10"/>
          <p:cNvSpPr/>
          <p:nvPr/>
        </p:nvSpPr>
        <p:spPr>
          <a:xfrm>
            <a:off x="3779912" y="3545720"/>
            <a:ext cx="4608000" cy="851297"/>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361950" algn="l"/>
              </a:tabLst>
            </a:pPr>
            <a:r>
              <a:rPr lang="en-US" altLang="zh-TW" sz="2200" b="1" dirty="0">
                <a:solidFill>
                  <a:schemeClr val="tx1"/>
                </a:solidFill>
                <a:sym typeface="Wingdings 2"/>
              </a:rPr>
              <a:t>(2)	</a:t>
            </a:r>
            <a:r>
              <a:rPr lang="zh-TW" altLang="en-US" sz="2200" b="1" dirty="0">
                <a:solidFill>
                  <a:prstClr val="black"/>
                </a:solidFill>
              </a:rPr>
              <a:t>比較同一物品的數量和價格的</a:t>
            </a:r>
            <a:br>
              <a:rPr lang="en-US" altLang="zh-TW" sz="2200" b="1" dirty="0">
                <a:solidFill>
                  <a:prstClr val="black"/>
                </a:solidFill>
              </a:rPr>
            </a:br>
            <a:r>
              <a:rPr lang="en-US" altLang="zh-TW" sz="2200" b="1" dirty="0">
                <a:solidFill>
                  <a:prstClr val="black"/>
                </a:solidFill>
              </a:rPr>
              <a:t>	</a:t>
            </a:r>
            <a:r>
              <a:rPr lang="zh-TW" altLang="en-US" sz="2200" b="1" dirty="0">
                <a:solidFill>
                  <a:prstClr val="black"/>
                </a:solidFill>
              </a:rPr>
              <a:t>變動百分比。</a:t>
            </a:r>
            <a:endParaRPr lang="en-US" altLang="zh-HK" sz="2200" b="1" dirty="0">
              <a:solidFill>
                <a:schemeClr val="tx1"/>
              </a:solidFill>
            </a:endParaRPr>
          </a:p>
        </p:txBody>
      </p:sp>
      <p:sp>
        <p:nvSpPr>
          <p:cNvPr id="5" name="矩形 4"/>
          <p:cNvSpPr/>
          <p:nvPr/>
        </p:nvSpPr>
        <p:spPr>
          <a:xfrm>
            <a:off x="5233883" y="4942220"/>
            <a:ext cx="3151825" cy="430887"/>
          </a:xfrm>
          <a:prstGeom prst="rect">
            <a:avLst/>
          </a:prstGeom>
        </p:spPr>
        <p:txBody>
          <a:bodyPr wrap="none">
            <a:spAutoFit/>
          </a:bodyPr>
          <a:lstStyle/>
          <a:p>
            <a:pPr algn="ctr">
              <a:defRPr/>
            </a:pPr>
            <a:r>
              <a:rPr lang="en-GB" altLang="zh-HK" sz="2200" dirty="0">
                <a:solidFill>
                  <a:srgbClr val="FF0000"/>
                </a:solidFill>
              </a:rPr>
              <a:t>%</a:t>
            </a:r>
            <a:r>
              <a:rPr lang="en-US" altLang="zh-HK" sz="2200" dirty="0">
                <a:solidFill>
                  <a:srgbClr val="FF0000"/>
                </a:solidFill>
                <a:sym typeface="Wingdings 3"/>
              </a:rPr>
              <a:t></a:t>
            </a:r>
            <a:r>
              <a:rPr lang="en-GB" altLang="zh-HK" sz="2200" dirty="0">
                <a:solidFill>
                  <a:srgbClr val="FF0000"/>
                </a:solidFill>
              </a:rPr>
              <a:t>P (10%) &lt; %</a:t>
            </a:r>
            <a:r>
              <a:rPr lang="en-US" altLang="zh-HK" sz="2200" dirty="0">
                <a:solidFill>
                  <a:srgbClr val="FF0000"/>
                </a:solidFill>
                <a:sym typeface="Wingdings 3"/>
              </a:rPr>
              <a:t></a:t>
            </a:r>
            <a:r>
              <a:rPr lang="en-GB" altLang="zh-HK" sz="2200" dirty="0">
                <a:solidFill>
                  <a:srgbClr val="FF0000"/>
                </a:solidFill>
              </a:rPr>
              <a:t>Q (15%)</a:t>
            </a:r>
            <a:endParaRPr lang="zh-HK" altLang="en-US" sz="2200" dirty="0">
              <a:solidFill>
                <a:srgbClr val="FF0000"/>
              </a:solidFill>
              <a:cs typeface="Arial" panose="020B0604020202020204" pitchFamily="34" charset="0"/>
            </a:endParaRPr>
          </a:p>
        </p:txBody>
      </p:sp>
      <p:cxnSp>
        <p:nvCxnSpPr>
          <p:cNvPr id="12" name="直線接點 11"/>
          <p:cNvCxnSpPr/>
          <p:nvPr/>
        </p:nvCxnSpPr>
        <p:spPr>
          <a:xfrm>
            <a:off x="1173976" y="2060848"/>
            <a:ext cx="118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414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229600" cy="3342453"/>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b.	</a:t>
            </a:r>
            <a:r>
              <a:rPr lang="zh-TW" altLang="en-US" dirty="0">
                <a:solidFill>
                  <a:prstClr val="black"/>
                </a:solidFill>
              </a:rPr>
              <a:t>當麵粉價格上升了 </a:t>
            </a:r>
            <a:r>
              <a:rPr lang="en-US" altLang="zh-TW" dirty="0">
                <a:solidFill>
                  <a:prstClr val="black"/>
                </a:solidFill>
              </a:rPr>
              <a:t>20% </a:t>
            </a:r>
            <a:r>
              <a:rPr lang="zh-TW" altLang="en-US" dirty="0">
                <a:solidFill>
                  <a:prstClr val="black"/>
                </a:solidFill>
              </a:rPr>
              <a:t>時，麵包的價格上升 </a:t>
            </a:r>
            <a:r>
              <a:rPr lang="en-US" altLang="zh-TW" dirty="0">
                <a:solidFill>
                  <a:prstClr val="black"/>
                </a:solidFill>
              </a:rPr>
              <a:t>10%</a:t>
            </a:r>
            <a:r>
              <a:rPr lang="zh-TW" altLang="en-US" dirty="0">
                <a:solidFill>
                  <a:prstClr val="black"/>
                </a:solidFill>
              </a:rPr>
              <a:t>，而麵</a:t>
            </a:r>
            <a:r>
              <a:rPr lang="en-US" altLang="zh-TW" dirty="0">
                <a:solidFill>
                  <a:prstClr val="black"/>
                </a:solidFill>
              </a:rPr>
              <a:t>	</a:t>
            </a:r>
            <a:r>
              <a:rPr lang="zh-TW" altLang="en-US" dirty="0">
                <a:solidFill>
                  <a:prstClr val="black"/>
                </a:solidFill>
              </a:rPr>
              <a:t>包的售出數量變動了 </a:t>
            </a:r>
            <a:r>
              <a:rPr lang="en-US" altLang="zh-TW" dirty="0">
                <a:solidFill>
                  <a:prstClr val="black"/>
                </a:solidFill>
              </a:rPr>
              <a:t>15%</a:t>
            </a:r>
            <a:r>
              <a:rPr lang="zh-TW" altLang="en-US" dirty="0">
                <a:solidFill>
                  <a:prstClr val="black"/>
                </a:solidFill>
              </a:rPr>
              <a:t>。</a:t>
            </a:r>
            <a:endParaRPr lang="en-US" altLang="zh-HK" dirty="0"/>
          </a:p>
          <a:p>
            <a:pPr>
              <a:tabLst>
                <a:tab pos="361950" algn="l"/>
              </a:tabLst>
            </a:pPr>
            <a:endParaRPr lang="en-US" altLang="zh-HK" dirty="0"/>
          </a:p>
          <a:p>
            <a:pPr>
              <a:tabLst>
                <a:tab pos="361950" algn="l"/>
              </a:tabLst>
            </a:pPr>
            <a:r>
              <a:rPr lang="zh-HK" altLang="en-US" b="1" dirty="0">
                <a:solidFill>
                  <a:srgbClr val="7030A0"/>
                </a:solidFill>
              </a:rPr>
              <a:t>參考答案</a:t>
            </a:r>
            <a:r>
              <a:rPr lang="zh-TW" altLang="en-US" b="1" dirty="0">
                <a:solidFill>
                  <a:srgbClr val="7030A0"/>
                </a:solidFill>
              </a:rPr>
              <a:t>： </a:t>
            </a:r>
            <a:endParaRPr lang="en-US" altLang="zh-HK" b="1" dirty="0">
              <a:solidFill>
                <a:srgbClr val="7030A0"/>
              </a:solidFill>
            </a:endParaRPr>
          </a:p>
          <a:p>
            <a:pPr>
              <a:tabLst>
                <a:tab pos="361950" algn="l"/>
              </a:tabLst>
            </a:pPr>
            <a:r>
              <a:rPr lang="zh-TW" altLang="en-US" dirty="0"/>
              <a:t>當麵粉的價格上升時，麵包的生產成本上升。因此，麵包的供應減少。由於價格的上升百分比小於需求量的減少百分比，因此麵包需求屬於彈性。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111</a:t>
            </a:fld>
            <a:endParaRPr lang="zh-HK" altLang="en-US" dirty="0"/>
          </a:p>
        </p:txBody>
      </p:sp>
    </p:spTree>
    <p:extLst>
      <p:ext uri="{BB962C8B-B14F-4D97-AF65-F5344CB8AC3E}">
        <p14:creationId xmlns:p14="http://schemas.microsoft.com/office/powerpoint/2010/main" val="109626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363272" cy="2536079"/>
          </a:xfrm>
        </p:spPr>
        <p:txBody>
          <a:bodyPr/>
          <a:lstStyle/>
          <a:p>
            <a:r>
              <a:rPr lang="zh-TW" altLang="en-US" dirty="0"/>
              <a:t>試判斷以下各個別事件的需求彈性或供應彈性的種類。</a:t>
            </a:r>
            <a:endParaRPr lang="en-US" altLang="zh-HK" dirty="0"/>
          </a:p>
          <a:p>
            <a:pPr lvl="0">
              <a:tabLst>
                <a:tab pos="361950" algn="l"/>
              </a:tabLst>
            </a:pPr>
            <a:r>
              <a:rPr lang="en-US" altLang="zh-HK" dirty="0"/>
              <a:t>c.	</a:t>
            </a:r>
            <a:r>
              <a:rPr lang="zh-TW" altLang="en-US" dirty="0">
                <a:solidFill>
                  <a:prstClr val="black"/>
                </a:solidFill>
              </a:rPr>
              <a:t>天氣變得炎熱。與此同時，牛奶的價格上升了 </a:t>
            </a:r>
            <a:r>
              <a:rPr lang="en-US" altLang="zh-TW" dirty="0">
                <a:solidFill>
                  <a:prstClr val="black"/>
                </a:solidFill>
              </a:rPr>
              <a:t>20%</a:t>
            </a:r>
            <a:r>
              <a:rPr lang="zh-TW" altLang="en-US" dirty="0">
                <a:solidFill>
                  <a:prstClr val="black"/>
                </a:solidFill>
              </a:rPr>
              <a:t>。</a:t>
            </a:r>
            <a:br>
              <a:rPr lang="en-US" altLang="zh-TW" dirty="0">
                <a:solidFill>
                  <a:prstClr val="black"/>
                </a:solidFill>
              </a:rPr>
            </a:br>
            <a:r>
              <a:rPr lang="en-US" altLang="zh-TW" dirty="0">
                <a:solidFill>
                  <a:prstClr val="black"/>
                </a:solidFill>
              </a:rPr>
              <a:t>	</a:t>
            </a:r>
            <a:r>
              <a:rPr lang="zh-TW" altLang="en-US" dirty="0">
                <a:solidFill>
                  <a:prstClr val="black"/>
                </a:solidFill>
              </a:rPr>
              <a:t>結果，熱奶茶的價格變動了 </a:t>
            </a:r>
            <a:r>
              <a:rPr lang="en-US" altLang="zh-TW" dirty="0">
                <a:solidFill>
                  <a:prstClr val="black"/>
                </a:solidFill>
              </a:rPr>
              <a:t>10%</a:t>
            </a:r>
            <a:r>
              <a:rPr lang="zh-TW" altLang="en-US" dirty="0">
                <a:solidFill>
                  <a:prstClr val="black"/>
                </a:solidFill>
              </a:rPr>
              <a:t>，而售出數量減少</a:t>
            </a:r>
            <a:br>
              <a:rPr lang="en-US" altLang="zh-TW" dirty="0">
                <a:solidFill>
                  <a:prstClr val="black"/>
                </a:solidFill>
              </a:rPr>
            </a:br>
            <a:r>
              <a:rPr lang="en-US" altLang="zh-TW" dirty="0">
                <a:solidFill>
                  <a:prstClr val="black"/>
                </a:solidFill>
              </a:rPr>
              <a:t>	</a:t>
            </a:r>
            <a:r>
              <a:rPr lang="zh-TW" altLang="en-US" dirty="0">
                <a:solidFill>
                  <a:prstClr val="black"/>
                </a:solidFill>
              </a:rPr>
              <a:t>了 </a:t>
            </a:r>
            <a:r>
              <a:rPr lang="en-US" altLang="zh-TW" dirty="0">
                <a:solidFill>
                  <a:prstClr val="black"/>
                </a:solidFill>
              </a:rPr>
              <a:t>30%</a:t>
            </a:r>
            <a:r>
              <a:rPr lang="zh-TW" altLang="en-US" dirty="0">
                <a:solidFill>
                  <a:prstClr val="black"/>
                </a:solidFill>
              </a:rPr>
              <a:t>。</a:t>
            </a:r>
            <a:endParaRPr lang="en-US" altLang="zh-HK" dirty="0"/>
          </a:p>
          <a:p>
            <a:pPr>
              <a:spcBef>
                <a:spcPts val="576"/>
              </a:spcBef>
              <a:tabLst>
                <a:tab pos="361950" algn="l"/>
              </a:tabLst>
            </a:pPr>
            <a:endParaRPr lang="en-US" altLang="zh-HK" dirty="0"/>
          </a:p>
          <a:p>
            <a:pPr>
              <a:spcBef>
                <a:spcPts val="576"/>
              </a:spcBef>
              <a:tabLst>
                <a:tab pos="361950" algn="l"/>
              </a:tabLst>
            </a:pPr>
            <a:r>
              <a:rPr lang="zh-HK" altLang="en-US" b="1" dirty="0">
                <a:solidFill>
                  <a:srgbClr val="7030A0"/>
                </a:solidFill>
              </a:rPr>
              <a:t>題目分析</a:t>
            </a:r>
            <a:r>
              <a:rPr lang="zh-TW" altLang="en-US" b="1" dirty="0">
                <a:solidFill>
                  <a:srgbClr val="7030A0"/>
                </a:solidFill>
              </a:rPr>
              <a:t>： </a:t>
            </a:r>
            <a:endParaRPr lang="en-US" altLang="zh-HK" b="1" dirty="0">
              <a:solidFill>
                <a:srgbClr val="7030A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112</a:t>
            </a:fld>
            <a:endParaRPr lang="zh-HK" altLang="en-US" dirty="0"/>
          </a:p>
        </p:txBody>
      </p:sp>
      <p:cxnSp>
        <p:nvCxnSpPr>
          <p:cNvPr id="11" name="直線接點 10"/>
          <p:cNvCxnSpPr/>
          <p:nvPr/>
        </p:nvCxnSpPr>
        <p:spPr>
          <a:xfrm>
            <a:off x="899592" y="2060848"/>
            <a:ext cx="19802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499992" y="2060848"/>
            <a:ext cx="21602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 name="表格 9"/>
          <p:cNvGraphicFramePr>
            <a:graphicFrameLocks noGrp="1"/>
          </p:cNvGraphicFramePr>
          <p:nvPr>
            <p:extLst>
              <p:ext uri="{D42A27DB-BD31-4B8C-83A1-F6EECF244321}">
                <p14:modId xmlns:p14="http://schemas.microsoft.com/office/powerpoint/2010/main" val="951592174"/>
              </p:ext>
            </p:extLst>
          </p:nvPr>
        </p:nvGraphicFramePr>
        <p:xfrm>
          <a:off x="539552" y="4407132"/>
          <a:ext cx="7848000" cy="1706880"/>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20000"/>
                    </a:ext>
                  </a:extLst>
                </a:gridCol>
                <a:gridCol w="4608000">
                  <a:extLst>
                    <a:ext uri="{9D8B030D-6E8A-4147-A177-3AD203B41FA5}">
                      <a16:colId xmlns:a16="http://schemas.microsoft.com/office/drawing/2014/main" val="20001"/>
                    </a:ext>
                  </a:extLst>
                </a:gridCol>
              </a:tblGrid>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情況</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a:solidFill>
                            <a:schemeClr val="tx1"/>
                          </a:solidFill>
                          <a:latin typeface="+mn-lt"/>
                          <a:cs typeface="Arial" panose="020B0604020202020204" pitchFamily="34" charset="0"/>
                        </a:rPr>
                        <a:t>可找到需求彈性還是供應彈性？</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只有需求變動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供應彈性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只有供應變動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需求彈性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i="0" u="none" strike="noStrike" kern="1200" baseline="0" dirty="0">
                          <a:solidFill>
                            <a:schemeClr val="dk1"/>
                          </a:solidFill>
                          <a:latin typeface="+mn-lt"/>
                          <a:ea typeface="+mn-ea"/>
                          <a:cs typeface="+mn-cs"/>
                        </a:rPr>
                        <a:t>需求和供應均變動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i="0" u="none" strike="noStrike" kern="1200" baseline="0" dirty="0">
                          <a:solidFill>
                            <a:schemeClr val="dk1"/>
                          </a:solidFill>
                          <a:latin typeface="+mn-lt"/>
                          <a:ea typeface="+mn-ea"/>
                          <a:cs typeface="+mn-cs"/>
                        </a:rPr>
                        <a:t>兩者皆不能找到</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9" name="文字方塊 18"/>
          <p:cNvSpPr txBox="1"/>
          <p:nvPr/>
        </p:nvSpPr>
        <p:spPr>
          <a:xfrm>
            <a:off x="539552" y="5692312"/>
            <a:ext cx="7848872" cy="396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12" name="圓角矩形 11"/>
          <p:cNvSpPr/>
          <p:nvPr/>
        </p:nvSpPr>
        <p:spPr>
          <a:xfrm>
            <a:off x="3780425" y="3171600"/>
            <a:ext cx="4608000" cy="122586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361950" algn="l"/>
              </a:tabLst>
            </a:pPr>
            <a:r>
              <a:rPr lang="en-US" altLang="zh-TW" sz="2200" b="1" dirty="0">
                <a:solidFill>
                  <a:schemeClr val="tx1"/>
                </a:solidFill>
                <a:sym typeface="Wingdings 2"/>
              </a:rPr>
              <a:t>(1)	</a:t>
            </a:r>
            <a:r>
              <a:rPr lang="zh-TW" altLang="en-US" sz="2200" b="1" dirty="0">
                <a:solidFill>
                  <a:prstClr val="black"/>
                </a:solidFill>
              </a:rPr>
              <a:t>判斷需求及 </a:t>
            </a:r>
            <a:r>
              <a:rPr lang="en-US" altLang="zh-TW" sz="2200" b="1" dirty="0">
                <a:solidFill>
                  <a:prstClr val="black"/>
                </a:solidFill>
              </a:rPr>
              <a:t>/ </a:t>
            </a:r>
            <a:r>
              <a:rPr lang="zh-TW" altLang="en-US" sz="2200" b="1" dirty="0">
                <a:solidFill>
                  <a:prstClr val="black"/>
                </a:solidFill>
              </a:rPr>
              <a:t>或供應有沒有變</a:t>
            </a:r>
            <a:br>
              <a:rPr lang="en-US" altLang="zh-TW" sz="2200" b="1" dirty="0">
                <a:solidFill>
                  <a:prstClr val="black"/>
                </a:solidFill>
              </a:rPr>
            </a:br>
            <a:r>
              <a:rPr lang="en-US" altLang="zh-TW" sz="2200" b="1" dirty="0">
                <a:solidFill>
                  <a:prstClr val="black"/>
                </a:solidFill>
              </a:rPr>
              <a:t>	</a:t>
            </a:r>
            <a:r>
              <a:rPr lang="zh-TW" altLang="en-US" sz="2200" b="1" dirty="0">
                <a:solidFill>
                  <a:prstClr val="black"/>
                </a:solidFill>
              </a:rPr>
              <a:t>動，以及能否找出需求彈性及 </a:t>
            </a:r>
            <a:r>
              <a:rPr lang="en-US" altLang="zh-TW" sz="2200" b="1" dirty="0">
                <a:solidFill>
                  <a:prstClr val="black"/>
                </a:solidFill>
              </a:rPr>
              <a:t>/ 	</a:t>
            </a:r>
            <a:r>
              <a:rPr lang="zh-TW" altLang="en-US" sz="2200" b="1" dirty="0">
                <a:solidFill>
                  <a:prstClr val="black"/>
                </a:solidFill>
              </a:rPr>
              <a:t>或供應彈性。</a:t>
            </a:r>
            <a:endParaRPr lang="en-US" altLang="zh-HK" sz="2200" b="1" dirty="0">
              <a:solidFill>
                <a:schemeClr val="tx1"/>
              </a:solidFill>
            </a:endParaRPr>
          </a:p>
        </p:txBody>
      </p:sp>
    </p:spTree>
    <p:extLst>
      <p:ext uri="{BB962C8B-B14F-4D97-AF65-F5344CB8AC3E}">
        <p14:creationId xmlns:p14="http://schemas.microsoft.com/office/powerpoint/2010/main" val="680342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363272" cy="4161139"/>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c.	</a:t>
            </a:r>
            <a:r>
              <a:rPr lang="zh-TW" altLang="en-US" dirty="0"/>
              <a:t>天氣變得炎熱。與此同時，牛奶的價格上升了 </a:t>
            </a:r>
            <a:r>
              <a:rPr lang="en-US" altLang="zh-TW" dirty="0"/>
              <a:t>20%</a:t>
            </a:r>
            <a:r>
              <a:rPr lang="zh-TW" altLang="en-US" dirty="0"/>
              <a:t>。</a:t>
            </a:r>
            <a:br>
              <a:rPr lang="en-US" altLang="zh-TW" dirty="0"/>
            </a:br>
            <a:r>
              <a:rPr lang="en-US" altLang="zh-TW" dirty="0"/>
              <a:t>	</a:t>
            </a:r>
            <a:r>
              <a:rPr lang="zh-TW" altLang="en-US" dirty="0"/>
              <a:t>結果，熱奶茶的價格變動了 </a:t>
            </a:r>
            <a:r>
              <a:rPr lang="en-US" altLang="zh-TW" dirty="0"/>
              <a:t>10%</a:t>
            </a:r>
            <a:r>
              <a:rPr lang="zh-TW" altLang="en-US" dirty="0"/>
              <a:t>，而售出數量減少</a:t>
            </a:r>
            <a:br>
              <a:rPr lang="en-US" altLang="zh-TW" dirty="0"/>
            </a:br>
            <a:r>
              <a:rPr lang="en-US" altLang="zh-TW" dirty="0"/>
              <a:t>	</a:t>
            </a:r>
            <a:r>
              <a:rPr lang="zh-TW" altLang="en-US" dirty="0"/>
              <a:t>了 </a:t>
            </a:r>
            <a:r>
              <a:rPr lang="en-US" altLang="zh-TW" dirty="0"/>
              <a:t>30%</a:t>
            </a:r>
            <a:r>
              <a:rPr lang="zh-TW" altLang="en-US" dirty="0"/>
              <a:t>。</a:t>
            </a:r>
            <a:endParaRPr lang="en-US" altLang="zh-HK" dirty="0"/>
          </a:p>
          <a:p>
            <a:pPr>
              <a:spcBef>
                <a:spcPts val="576"/>
              </a:spcBef>
              <a:tabLst>
                <a:tab pos="361950" algn="l"/>
              </a:tabLst>
            </a:pPr>
            <a:endParaRPr lang="en-US" altLang="zh-HK" dirty="0">
              <a:solidFill>
                <a:srgbClr val="7030A0"/>
              </a:solidFill>
            </a:endParaRPr>
          </a:p>
          <a:p>
            <a:pPr>
              <a:spcBef>
                <a:spcPts val="576"/>
              </a:spcBef>
              <a:tabLst>
                <a:tab pos="361950" algn="l"/>
              </a:tabLst>
            </a:pPr>
            <a:r>
              <a:rPr lang="zh-HK" altLang="en-US" b="1" dirty="0">
                <a:solidFill>
                  <a:srgbClr val="7030A0"/>
                </a:solidFill>
              </a:rPr>
              <a:t>參考答案</a:t>
            </a:r>
            <a:r>
              <a:rPr lang="zh-TW" altLang="en-US" b="1" dirty="0">
                <a:solidFill>
                  <a:srgbClr val="7030A0"/>
                </a:solidFill>
              </a:rPr>
              <a:t>：</a:t>
            </a:r>
            <a:endParaRPr lang="en-US" altLang="zh-HK" b="1" dirty="0">
              <a:solidFill>
                <a:srgbClr val="7030A0"/>
              </a:solidFill>
            </a:endParaRPr>
          </a:p>
          <a:p>
            <a:pPr>
              <a:tabLst>
                <a:tab pos="361950" algn="l"/>
              </a:tabLst>
            </a:pPr>
            <a:r>
              <a:rPr lang="zh-TW" altLang="en-US" dirty="0"/>
              <a:t>當天氣變得酷熱時，熱奶茶的需求很可能會減少。同時，當牛奶的價格上升時，熱奶茶的供應會減少。由於熱奶茶的需求和供應均有所變動，我們無法判斷需求彈性和供應彈性的種類。</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113</a:t>
            </a:fld>
            <a:endParaRPr lang="zh-HK" altLang="en-US" dirty="0"/>
          </a:p>
        </p:txBody>
      </p:sp>
    </p:spTree>
    <p:extLst>
      <p:ext uri="{BB962C8B-B14F-4D97-AF65-F5344CB8AC3E}">
        <p14:creationId xmlns:p14="http://schemas.microsoft.com/office/powerpoint/2010/main" val="1748371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363272" cy="2536079"/>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d.	</a:t>
            </a:r>
            <a:r>
              <a:rPr lang="zh-TW" altLang="en-US" dirty="0"/>
              <a:t>中央處理器（</a:t>
            </a:r>
            <a:r>
              <a:rPr lang="en-US" altLang="zh-TW" dirty="0"/>
              <a:t>CPU</a:t>
            </a:r>
            <a:r>
              <a:rPr lang="zh-TW" altLang="en-US" dirty="0"/>
              <a:t>）的價格下降了 </a:t>
            </a:r>
            <a:r>
              <a:rPr lang="en-US" altLang="zh-TW" dirty="0"/>
              <a:t>5%</a:t>
            </a:r>
            <a:r>
              <a:rPr lang="zh-TW" altLang="en-US" dirty="0"/>
              <a:t>。與此同時，部分</a:t>
            </a:r>
            <a:r>
              <a:rPr lang="en-US" altLang="zh-TW" dirty="0"/>
              <a:t>	</a:t>
            </a:r>
            <a:r>
              <a:rPr lang="zh-TW" altLang="en-US" dirty="0"/>
              <a:t>電腦生產商破產。結果，電腦的價格下降了 </a:t>
            </a:r>
            <a:r>
              <a:rPr lang="en-US" altLang="zh-TW" dirty="0"/>
              <a:t>10%</a:t>
            </a:r>
            <a:r>
              <a:rPr lang="zh-TW" altLang="en-US" dirty="0"/>
              <a:t>，而售出</a:t>
            </a:r>
            <a:r>
              <a:rPr lang="en-US" altLang="zh-TW" dirty="0"/>
              <a:t>	</a:t>
            </a:r>
            <a:r>
              <a:rPr lang="zh-TW" altLang="en-US" dirty="0"/>
              <a:t>數量變動了 </a:t>
            </a:r>
            <a:r>
              <a:rPr lang="en-US" altLang="zh-TW" dirty="0"/>
              <a:t>3%</a:t>
            </a:r>
            <a:r>
              <a:rPr lang="zh-TW" altLang="en-US" dirty="0"/>
              <a:t>。</a:t>
            </a:r>
            <a:endParaRPr lang="en-US" altLang="zh-HK" dirty="0"/>
          </a:p>
          <a:p>
            <a:pPr>
              <a:spcBef>
                <a:spcPts val="576"/>
              </a:spcBef>
              <a:tabLst>
                <a:tab pos="361950" algn="l"/>
              </a:tabLst>
            </a:pPr>
            <a:endParaRPr lang="en-US" altLang="zh-HK" b="1" dirty="0">
              <a:solidFill>
                <a:srgbClr val="7030A0"/>
              </a:solidFill>
            </a:endParaRPr>
          </a:p>
          <a:p>
            <a:pPr>
              <a:spcBef>
                <a:spcPts val="576"/>
              </a:spcBef>
              <a:tabLst>
                <a:tab pos="361950" algn="l"/>
              </a:tabLst>
            </a:pPr>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114</a:t>
            </a:fld>
            <a:endParaRPr lang="zh-HK" altLang="en-US" dirty="0"/>
          </a:p>
        </p:txBody>
      </p:sp>
      <p:cxnSp>
        <p:nvCxnSpPr>
          <p:cNvPr id="7" name="直線接點 6"/>
          <p:cNvCxnSpPr/>
          <p:nvPr/>
        </p:nvCxnSpPr>
        <p:spPr>
          <a:xfrm>
            <a:off x="910985" y="2060848"/>
            <a:ext cx="35530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881660" y="2420888"/>
            <a:ext cx="21781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 name="表格 9"/>
          <p:cNvGraphicFramePr>
            <a:graphicFrameLocks noGrp="1"/>
          </p:cNvGraphicFramePr>
          <p:nvPr>
            <p:extLst>
              <p:ext uri="{D42A27DB-BD31-4B8C-83A1-F6EECF244321}">
                <p14:modId xmlns:p14="http://schemas.microsoft.com/office/powerpoint/2010/main" val="3174487863"/>
              </p:ext>
            </p:extLst>
          </p:nvPr>
        </p:nvGraphicFramePr>
        <p:xfrm>
          <a:off x="539552" y="4407132"/>
          <a:ext cx="7848000" cy="1706880"/>
        </p:xfrm>
        <a:graphic>
          <a:graphicData uri="http://schemas.openxmlformats.org/drawingml/2006/table">
            <a:tbl>
              <a:tblPr firstRow="1" bandRow="1">
                <a:tableStyleId>{5C22544A-7EE6-4342-B048-85BDC9FD1C3A}</a:tableStyleId>
              </a:tblPr>
              <a:tblGrid>
                <a:gridCol w="3240000">
                  <a:extLst>
                    <a:ext uri="{9D8B030D-6E8A-4147-A177-3AD203B41FA5}">
                      <a16:colId xmlns:a16="http://schemas.microsoft.com/office/drawing/2014/main" val="20000"/>
                    </a:ext>
                  </a:extLst>
                </a:gridCol>
                <a:gridCol w="4608000">
                  <a:extLst>
                    <a:ext uri="{9D8B030D-6E8A-4147-A177-3AD203B41FA5}">
                      <a16:colId xmlns:a16="http://schemas.microsoft.com/office/drawing/2014/main" val="20001"/>
                    </a:ext>
                  </a:extLst>
                </a:gridCol>
              </a:tblGrid>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情況</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a:solidFill>
                            <a:schemeClr val="tx1"/>
                          </a:solidFill>
                          <a:latin typeface="+mn-lt"/>
                          <a:cs typeface="Arial" panose="020B0604020202020204" pitchFamily="34" charset="0"/>
                        </a:rPr>
                        <a:t>可找到需求彈性還是供應彈性？</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只有需求變動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供應彈性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只有供應變動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需求彈性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14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i="0" u="none" strike="noStrike" kern="1200" baseline="0" dirty="0">
                          <a:solidFill>
                            <a:schemeClr val="dk1"/>
                          </a:solidFill>
                          <a:latin typeface="+mn-lt"/>
                          <a:ea typeface="+mn-ea"/>
                          <a:cs typeface="+mn-cs"/>
                        </a:rPr>
                        <a:t>需求和供應均變動</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i="0" u="none" strike="noStrike" kern="1200" baseline="0" dirty="0">
                          <a:solidFill>
                            <a:schemeClr val="dk1"/>
                          </a:solidFill>
                          <a:latin typeface="+mn-lt"/>
                          <a:ea typeface="+mn-ea"/>
                          <a:cs typeface="+mn-cs"/>
                        </a:rPr>
                        <a:t>兩者皆不能找到</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
        <p:nvSpPr>
          <p:cNvPr id="19" name="文字方塊 18"/>
          <p:cNvSpPr txBox="1"/>
          <p:nvPr/>
        </p:nvSpPr>
        <p:spPr>
          <a:xfrm>
            <a:off x="539552" y="5270144"/>
            <a:ext cx="7848872" cy="396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11" name="圓角矩形 10"/>
          <p:cNvSpPr/>
          <p:nvPr/>
        </p:nvSpPr>
        <p:spPr>
          <a:xfrm>
            <a:off x="3780425" y="3171600"/>
            <a:ext cx="4608000" cy="1225868"/>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361950" algn="l"/>
              </a:tabLst>
            </a:pPr>
            <a:r>
              <a:rPr lang="en-US" altLang="zh-TW" sz="2200" b="1" dirty="0">
                <a:solidFill>
                  <a:schemeClr val="tx1"/>
                </a:solidFill>
                <a:sym typeface="Wingdings 2"/>
              </a:rPr>
              <a:t>(1)	</a:t>
            </a:r>
            <a:r>
              <a:rPr lang="zh-TW" altLang="en-US" sz="2200" b="1" dirty="0">
                <a:solidFill>
                  <a:prstClr val="black"/>
                </a:solidFill>
              </a:rPr>
              <a:t>判斷需求及 </a:t>
            </a:r>
            <a:r>
              <a:rPr lang="en-US" altLang="zh-TW" sz="2200" b="1" dirty="0">
                <a:solidFill>
                  <a:prstClr val="black"/>
                </a:solidFill>
              </a:rPr>
              <a:t>/ </a:t>
            </a:r>
            <a:r>
              <a:rPr lang="zh-TW" altLang="en-US" sz="2200" b="1" dirty="0">
                <a:solidFill>
                  <a:prstClr val="black"/>
                </a:solidFill>
              </a:rPr>
              <a:t>或供應有沒有變</a:t>
            </a:r>
            <a:br>
              <a:rPr lang="en-US" altLang="zh-TW" sz="2200" b="1" dirty="0">
                <a:solidFill>
                  <a:prstClr val="black"/>
                </a:solidFill>
              </a:rPr>
            </a:br>
            <a:r>
              <a:rPr lang="en-US" altLang="zh-TW" sz="2200" b="1" dirty="0">
                <a:solidFill>
                  <a:prstClr val="black"/>
                </a:solidFill>
              </a:rPr>
              <a:t>	</a:t>
            </a:r>
            <a:r>
              <a:rPr lang="zh-TW" altLang="en-US" sz="2200" b="1" dirty="0">
                <a:solidFill>
                  <a:prstClr val="black"/>
                </a:solidFill>
              </a:rPr>
              <a:t>動，以及能否找出需求彈性及 </a:t>
            </a:r>
            <a:r>
              <a:rPr lang="en-US" altLang="zh-TW" sz="2200" b="1" dirty="0">
                <a:solidFill>
                  <a:prstClr val="black"/>
                </a:solidFill>
              </a:rPr>
              <a:t>/ 	</a:t>
            </a:r>
            <a:r>
              <a:rPr lang="zh-TW" altLang="en-US" sz="2200" b="1" dirty="0">
                <a:solidFill>
                  <a:prstClr val="black"/>
                </a:solidFill>
              </a:rPr>
              <a:t>或供應彈性。</a:t>
            </a:r>
            <a:endParaRPr lang="en-US" altLang="zh-HK" sz="2200" b="1" dirty="0">
              <a:solidFill>
                <a:schemeClr val="tx1"/>
              </a:solidFill>
            </a:endParaRPr>
          </a:p>
        </p:txBody>
      </p:sp>
    </p:spTree>
    <p:extLst>
      <p:ext uri="{BB962C8B-B14F-4D97-AF65-F5344CB8AC3E}">
        <p14:creationId xmlns:p14="http://schemas.microsoft.com/office/powerpoint/2010/main" val="1630629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3823595823"/>
              </p:ext>
            </p:extLst>
          </p:nvPr>
        </p:nvGraphicFramePr>
        <p:xfrm>
          <a:off x="540000" y="4408820"/>
          <a:ext cx="7848000" cy="1066800"/>
        </p:xfrm>
        <a:graphic>
          <a:graphicData uri="http://schemas.openxmlformats.org/drawingml/2006/table">
            <a:tbl>
              <a:tblPr firstRow="1" bandRow="1">
                <a:tableStyleId>{5C22544A-7EE6-4342-B048-85BDC9FD1C3A}</a:tableStyleId>
              </a:tblPr>
              <a:tblGrid>
                <a:gridCol w="1693813">
                  <a:extLst>
                    <a:ext uri="{9D8B030D-6E8A-4147-A177-3AD203B41FA5}">
                      <a16:colId xmlns:a16="http://schemas.microsoft.com/office/drawing/2014/main" val="1238314332"/>
                    </a:ext>
                  </a:extLst>
                </a:gridCol>
                <a:gridCol w="1693813">
                  <a:extLst>
                    <a:ext uri="{9D8B030D-6E8A-4147-A177-3AD203B41FA5}">
                      <a16:colId xmlns:a16="http://schemas.microsoft.com/office/drawing/2014/main" val="20000"/>
                    </a:ext>
                  </a:extLst>
                </a:gridCol>
                <a:gridCol w="1364454">
                  <a:extLst>
                    <a:ext uri="{9D8B030D-6E8A-4147-A177-3AD203B41FA5}">
                      <a16:colId xmlns:a16="http://schemas.microsoft.com/office/drawing/2014/main" val="20001"/>
                    </a:ext>
                  </a:extLst>
                </a:gridCol>
                <a:gridCol w="3095920">
                  <a:extLst>
                    <a:ext uri="{9D8B030D-6E8A-4147-A177-3AD203B41FA5}">
                      <a16:colId xmlns:a16="http://schemas.microsoft.com/office/drawing/2014/main" val="20002"/>
                    </a:ext>
                  </a:extLst>
                </a:gridCol>
              </a:tblGrid>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dirty="0">
                          <a:solidFill>
                            <a:schemeClr val="tx1"/>
                          </a:solidFill>
                        </a:rPr>
                        <a:t>物品</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變動</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aseline="0" dirty="0">
                          <a:solidFill>
                            <a:schemeClr val="tx1"/>
                          </a:solidFill>
                          <a:latin typeface="+mn-lt"/>
                          <a:cs typeface="Arial" panose="020B0604020202020204" pitchFamily="34" charset="0"/>
                        </a:rPr>
                        <a:t>彈性</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200" b="1" i="0" u="none" strike="noStrike" kern="1200" baseline="0" dirty="0">
                          <a:solidFill>
                            <a:schemeClr val="tx1"/>
                          </a:solidFill>
                          <a:latin typeface="+mn-lt"/>
                          <a:ea typeface="+mn-ea"/>
                          <a:cs typeface="+mn-cs"/>
                        </a:rPr>
                        <a:t>%</a:t>
                      </a:r>
                      <a:r>
                        <a:rPr lang="el-GR" altLang="zh-HK" sz="2200" dirty="0">
                          <a:solidFill>
                            <a:schemeClr val="tx1"/>
                          </a:solidFill>
                        </a:rPr>
                        <a:t>Δ</a:t>
                      </a:r>
                      <a:r>
                        <a:rPr lang="en-GB" altLang="zh-HK" sz="2200" b="1" i="0" u="none" strike="noStrike" kern="1200" baseline="0" dirty="0">
                          <a:solidFill>
                            <a:schemeClr val="tx1"/>
                          </a:solidFill>
                          <a:latin typeface="+mn-lt"/>
                          <a:ea typeface="+mn-ea"/>
                          <a:cs typeface="+mn-cs"/>
                        </a:rPr>
                        <a:t>P </a:t>
                      </a:r>
                      <a:r>
                        <a:rPr lang="zh-TW" altLang="en-US" sz="2200" b="1" i="0" u="none" strike="noStrike" kern="1200" baseline="0" dirty="0">
                          <a:solidFill>
                            <a:schemeClr val="tx1"/>
                          </a:solidFill>
                          <a:latin typeface="+mn-lt"/>
                          <a:ea typeface="+mn-ea"/>
                          <a:cs typeface="+mn-cs"/>
                        </a:rPr>
                        <a:t>與</a:t>
                      </a:r>
                      <a:r>
                        <a:rPr lang="en-GB" altLang="zh-HK" sz="2200" b="1" i="0" u="none" strike="noStrike" kern="1200" baseline="0" dirty="0">
                          <a:solidFill>
                            <a:schemeClr val="tx1"/>
                          </a:solidFill>
                          <a:latin typeface="+mn-lt"/>
                          <a:ea typeface="+mn-ea"/>
                          <a:cs typeface="+mn-cs"/>
                        </a:rPr>
                        <a:t> %</a:t>
                      </a:r>
                      <a:r>
                        <a:rPr lang="el-GR" altLang="zh-HK" sz="2200" dirty="0">
                          <a:solidFill>
                            <a:schemeClr val="tx1"/>
                          </a:solidFill>
                        </a:rPr>
                        <a:t>Δ</a:t>
                      </a:r>
                      <a:r>
                        <a:rPr lang="en-GB" altLang="zh-HK" sz="2200" b="1" i="0" u="none" strike="noStrike" kern="1200" baseline="0" dirty="0">
                          <a:solidFill>
                            <a:schemeClr val="tx1"/>
                          </a:solidFill>
                          <a:latin typeface="+mn-lt"/>
                          <a:ea typeface="+mn-ea"/>
                          <a:cs typeface="+mn-cs"/>
                        </a:rPr>
                        <a:t>Q </a:t>
                      </a:r>
                      <a:r>
                        <a:rPr lang="zh-TW" altLang="en-US" sz="2200" b="1" i="0" u="none" strike="noStrike" kern="1200" baseline="0" dirty="0">
                          <a:solidFill>
                            <a:schemeClr val="tx1"/>
                          </a:solidFill>
                          <a:latin typeface="+mn-lt"/>
                          <a:ea typeface="+mn-ea"/>
                          <a:cs typeface="+mn-cs"/>
                        </a:rPr>
                        <a:t>的比較</a:t>
                      </a:r>
                      <a:endParaRPr lang="zh-HK" altLang="en-US" sz="22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prstClr val="black"/>
                          </a:solidFill>
                        </a:rPr>
                        <a:t>電腦</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2200" b="0" i="0" u="none" strike="noStrike" kern="1200" baseline="0" dirty="0">
                          <a:solidFill>
                            <a:schemeClr val="dk1"/>
                          </a:solidFill>
                          <a:latin typeface="+mn-lt"/>
                          <a:ea typeface="+mn-ea"/>
                          <a:cs typeface="+mn-cs"/>
                        </a:rPr>
                        <a:t>供應</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chemeClr val="tx1"/>
                          </a:solidFill>
                          <a:latin typeface="+mn-lt"/>
                          <a:cs typeface="Arial" panose="020B0604020202020204" pitchFamily="34" charset="0"/>
                        </a:rPr>
                        <a:t>需求彈性</a:t>
                      </a: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2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363272" cy="2529923"/>
          </a:xfrm>
        </p:spPr>
        <p:txBody>
          <a:bodyPr/>
          <a:lstStyle/>
          <a:p>
            <a:r>
              <a:rPr lang="zh-TW" altLang="en-US" dirty="0"/>
              <a:t>試判斷以下各個別事件的需求彈性或供應彈性的種類。</a:t>
            </a:r>
            <a:endParaRPr lang="en-US" altLang="zh-HK" dirty="0"/>
          </a:p>
          <a:p>
            <a:pPr lvl="0">
              <a:tabLst>
                <a:tab pos="361950" algn="l"/>
              </a:tabLst>
            </a:pPr>
            <a:r>
              <a:rPr lang="en-US" altLang="zh-HK" dirty="0"/>
              <a:t>d.	</a:t>
            </a:r>
            <a:r>
              <a:rPr lang="zh-TW" altLang="en-US" dirty="0">
                <a:solidFill>
                  <a:prstClr val="black"/>
                </a:solidFill>
              </a:rPr>
              <a:t>中央處理器（</a:t>
            </a:r>
            <a:r>
              <a:rPr lang="en-US" altLang="zh-TW" dirty="0">
                <a:solidFill>
                  <a:prstClr val="black"/>
                </a:solidFill>
              </a:rPr>
              <a:t>CPU</a:t>
            </a:r>
            <a:r>
              <a:rPr lang="zh-TW" altLang="en-US" dirty="0">
                <a:solidFill>
                  <a:prstClr val="black"/>
                </a:solidFill>
              </a:rPr>
              <a:t>）的價格下降了 </a:t>
            </a:r>
            <a:r>
              <a:rPr lang="en-US" altLang="zh-TW" dirty="0">
                <a:solidFill>
                  <a:prstClr val="black"/>
                </a:solidFill>
              </a:rPr>
              <a:t>5%</a:t>
            </a:r>
            <a:r>
              <a:rPr lang="zh-TW" altLang="en-US" dirty="0">
                <a:solidFill>
                  <a:prstClr val="black"/>
                </a:solidFill>
              </a:rPr>
              <a:t>。與此同時，部分</a:t>
            </a:r>
            <a:r>
              <a:rPr lang="en-US" altLang="zh-TW" dirty="0">
                <a:solidFill>
                  <a:prstClr val="black"/>
                </a:solidFill>
              </a:rPr>
              <a:t>	</a:t>
            </a:r>
            <a:r>
              <a:rPr lang="zh-TW" altLang="en-US" dirty="0">
                <a:solidFill>
                  <a:prstClr val="black"/>
                </a:solidFill>
              </a:rPr>
              <a:t>電腦生產商破產。結果，電腦的價格下降了 </a:t>
            </a:r>
            <a:r>
              <a:rPr lang="en-US" altLang="zh-TW" dirty="0">
                <a:solidFill>
                  <a:prstClr val="black"/>
                </a:solidFill>
              </a:rPr>
              <a:t>10%</a:t>
            </a:r>
            <a:r>
              <a:rPr lang="zh-TW" altLang="en-US" dirty="0">
                <a:solidFill>
                  <a:prstClr val="black"/>
                </a:solidFill>
              </a:rPr>
              <a:t>，而售出</a:t>
            </a:r>
            <a:r>
              <a:rPr lang="en-US" altLang="zh-TW" dirty="0">
                <a:solidFill>
                  <a:prstClr val="black"/>
                </a:solidFill>
              </a:rPr>
              <a:t>	</a:t>
            </a:r>
            <a:r>
              <a:rPr lang="zh-TW" altLang="en-US" dirty="0">
                <a:solidFill>
                  <a:prstClr val="black"/>
                </a:solidFill>
              </a:rPr>
              <a:t>數量變動了 </a:t>
            </a:r>
            <a:r>
              <a:rPr lang="en-US" altLang="zh-TW" dirty="0">
                <a:solidFill>
                  <a:prstClr val="black"/>
                </a:solidFill>
              </a:rPr>
              <a:t>3%</a:t>
            </a:r>
            <a:r>
              <a:rPr lang="zh-TW" altLang="en-US" dirty="0">
                <a:solidFill>
                  <a:prstClr val="black"/>
                </a:solidFill>
              </a:rPr>
              <a:t>。</a:t>
            </a:r>
            <a:endParaRPr lang="en-US" altLang="zh-HK" dirty="0"/>
          </a:p>
          <a:p>
            <a:pPr lvl="0">
              <a:tabLst>
                <a:tab pos="361950" algn="l"/>
              </a:tabLst>
            </a:pPr>
            <a:endParaRPr lang="en-US" altLang="zh-HK" dirty="0">
              <a:solidFill>
                <a:srgbClr val="7030A0"/>
              </a:solidFill>
            </a:endParaRPr>
          </a:p>
          <a:p>
            <a:pPr lvl="0">
              <a:tabLst>
                <a:tab pos="361950" algn="l"/>
              </a:tabLst>
            </a:pPr>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115</a:t>
            </a:fld>
            <a:endParaRPr lang="zh-HK" altLang="en-US" dirty="0"/>
          </a:p>
        </p:txBody>
      </p:sp>
      <p:sp>
        <p:nvSpPr>
          <p:cNvPr id="5" name="矩形 4"/>
          <p:cNvSpPr/>
          <p:nvPr/>
        </p:nvSpPr>
        <p:spPr>
          <a:xfrm>
            <a:off x="5347634" y="4945796"/>
            <a:ext cx="3009157" cy="430887"/>
          </a:xfrm>
          <a:prstGeom prst="rect">
            <a:avLst/>
          </a:prstGeom>
        </p:spPr>
        <p:txBody>
          <a:bodyPr wrap="none">
            <a:spAutoFit/>
          </a:bodyPr>
          <a:lstStyle/>
          <a:p>
            <a:pPr algn="ctr">
              <a:defRPr/>
            </a:pPr>
            <a:r>
              <a:rPr lang="en-GB" altLang="zh-HK" sz="2200" dirty="0">
                <a:solidFill>
                  <a:srgbClr val="FF0000"/>
                </a:solidFill>
              </a:rPr>
              <a:t>%</a:t>
            </a:r>
            <a:r>
              <a:rPr lang="en-US" altLang="zh-HK" sz="2200" dirty="0">
                <a:solidFill>
                  <a:srgbClr val="FF0000"/>
                </a:solidFill>
                <a:sym typeface="Wingdings 3"/>
              </a:rPr>
              <a:t></a:t>
            </a:r>
            <a:r>
              <a:rPr lang="en-GB" altLang="zh-HK" sz="2200" dirty="0">
                <a:solidFill>
                  <a:srgbClr val="FF0000"/>
                </a:solidFill>
              </a:rPr>
              <a:t>P (10%) &gt; %</a:t>
            </a:r>
            <a:r>
              <a:rPr lang="en-US" altLang="zh-HK" sz="2200" dirty="0">
                <a:solidFill>
                  <a:srgbClr val="FF0000"/>
                </a:solidFill>
                <a:sym typeface="Wingdings 3"/>
              </a:rPr>
              <a:t></a:t>
            </a:r>
            <a:r>
              <a:rPr lang="en-GB" altLang="zh-HK" sz="2200" dirty="0">
                <a:solidFill>
                  <a:srgbClr val="FF0000"/>
                </a:solidFill>
              </a:rPr>
              <a:t>Q (3%)</a:t>
            </a:r>
            <a:endParaRPr lang="zh-HK" altLang="en-US" sz="2200" dirty="0">
              <a:solidFill>
                <a:srgbClr val="FF0000"/>
              </a:solidFill>
              <a:cs typeface="Arial" panose="020B0604020202020204" pitchFamily="34" charset="0"/>
            </a:endParaRPr>
          </a:p>
        </p:txBody>
      </p:sp>
      <p:cxnSp>
        <p:nvCxnSpPr>
          <p:cNvPr id="12" name="直線接點 11"/>
          <p:cNvCxnSpPr/>
          <p:nvPr/>
        </p:nvCxnSpPr>
        <p:spPr>
          <a:xfrm>
            <a:off x="910985" y="2060848"/>
            <a:ext cx="35530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881660" y="2420888"/>
            <a:ext cx="21781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圓角矩形 14"/>
          <p:cNvSpPr/>
          <p:nvPr/>
        </p:nvSpPr>
        <p:spPr>
          <a:xfrm>
            <a:off x="3779912" y="3545720"/>
            <a:ext cx="4608000" cy="851297"/>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361950" algn="l"/>
              </a:tabLst>
            </a:pPr>
            <a:r>
              <a:rPr lang="en-US" altLang="zh-TW" sz="2200" b="1" dirty="0">
                <a:solidFill>
                  <a:schemeClr val="tx1"/>
                </a:solidFill>
                <a:sym typeface="Wingdings 2"/>
              </a:rPr>
              <a:t>(2)	</a:t>
            </a:r>
            <a:r>
              <a:rPr lang="zh-TW" altLang="en-US" sz="2200" b="1" dirty="0">
                <a:solidFill>
                  <a:prstClr val="black"/>
                </a:solidFill>
              </a:rPr>
              <a:t>比較同一物品的數量和價格的</a:t>
            </a:r>
            <a:br>
              <a:rPr lang="en-US" altLang="zh-TW" sz="2200" b="1" dirty="0">
                <a:solidFill>
                  <a:prstClr val="black"/>
                </a:solidFill>
              </a:rPr>
            </a:br>
            <a:r>
              <a:rPr lang="en-US" altLang="zh-TW" sz="2200" b="1" dirty="0">
                <a:solidFill>
                  <a:prstClr val="black"/>
                </a:solidFill>
              </a:rPr>
              <a:t>	</a:t>
            </a:r>
            <a:r>
              <a:rPr lang="zh-TW" altLang="en-US" sz="2200" b="1" dirty="0">
                <a:solidFill>
                  <a:prstClr val="black"/>
                </a:solidFill>
              </a:rPr>
              <a:t>變動百分比。</a:t>
            </a:r>
            <a:endParaRPr lang="en-US" altLang="zh-HK" sz="2200" b="1" dirty="0">
              <a:solidFill>
                <a:schemeClr val="tx1"/>
              </a:solidFill>
            </a:endParaRPr>
          </a:p>
        </p:txBody>
      </p:sp>
    </p:spTree>
    <p:extLst>
      <p:ext uri="{BB962C8B-B14F-4D97-AF65-F5344CB8AC3E}">
        <p14:creationId xmlns:p14="http://schemas.microsoft.com/office/powerpoint/2010/main" val="310684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363272" cy="3711785"/>
          </a:xfrm>
        </p:spPr>
        <p:txBody>
          <a:bodyPr/>
          <a:lstStyle/>
          <a:p>
            <a:r>
              <a:rPr lang="zh-TW" altLang="en-US" dirty="0"/>
              <a:t>試判斷以下各個別事件的需求彈性或供應彈性的種類。</a:t>
            </a:r>
            <a:endParaRPr lang="en-US" altLang="zh-HK" dirty="0"/>
          </a:p>
          <a:p>
            <a:pPr lvl="0">
              <a:tabLst>
                <a:tab pos="361950" algn="l"/>
              </a:tabLst>
            </a:pPr>
            <a:r>
              <a:rPr lang="en-US" altLang="zh-HK" dirty="0"/>
              <a:t>d.	</a:t>
            </a:r>
            <a:r>
              <a:rPr lang="zh-TW" altLang="en-US" dirty="0">
                <a:solidFill>
                  <a:prstClr val="black"/>
                </a:solidFill>
              </a:rPr>
              <a:t>中央處理器（</a:t>
            </a:r>
            <a:r>
              <a:rPr lang="en-US" altLang="zh-TW" dirty="0">
                <a:solidFill>
                  <a:prstClr val="black"/>
                </a:solidFill>
              </a:rPr>
              <a:t>CPU</a:t>
            </a:r>
            <a:r>
              <a:rPr lang="zh-TW" altLang="en-US" dirty="0">
                <a:solidFill>
                  <a:prstClr val="black"/>
                </a:solidFill>
              </a:rPr>
              <a:t>）的價格下降了 </a:t>
            </a:r>
            <a:r>
              <a:rPr lang="en-US" altLang="zh-TW" dirty="0">
                <a:solidFill>
                  <a:prstClr val="black"/>
                </a:solidFill>
              </a:rPr>
              <a:t>5%</a:t>
            </a:r>
            <a:r>
              <a:rPr lang="zh-TW" altLang="en-US" dirty="0">
                <a:solidFill>
                  <a:prstClr val="black"/>
                </a:solidFill>
              </a:rPr>
              <a:t>。與此同時，部分</a:t>
            </a:r>
            <a:r>
              <a:rPr lang="en-US" altLang="zh-TW" dirty="0">
                <a:solidFill>
                  <a:prstClr val="black"/>
                </a:solidFill>
              </a:rPr>
              <a:t>	</a:t>
            </a:r>
            <a:r>
              <a:rPr lang="zh-TW" altLang="en-US" dirty="0">
                <a:solidFill>
                  <a:prstClr val="black"/>
                </a:solidFill>
              </a:rPr>
              <a:t>電腦生產商破產。結果，電腦的價格下降了 </a:t>
            </a:r>
            <a:r>
              <a:rPr lang="en-US" altLang="zh-TW" dirty="0">
                <a:solidFill>
                  <a:prstClr val="black"/>
                </a:solidFill>
              </a:rPr>
              <a:t>10%</a:t>
            </a:r>
            <a:r>
              <a:rPr lang="zh-TW" altLang="en-US" dirty="0">
                <a:solidFill>
                  <a:prstClr val="black"/>
                </a:solidFill>
              </a:rPr>
              <a:t>，而售出</a:t>
            </a:r>
            <a:r>
              <a:rPr lang="en-US" altLang="zh-TW" dirty="0">
                <a:solidFill>
                  <a:prstClr val="black"/>
                </a:solidFill>
              </a:rPr>
              <a:t>	</a:t>
            </a:r>
            <a:r>
              <a:rPr lang="zh-TW" altLang="en-US" dirty="0">
                <a:solidFill>
                  <a:prstClr val="black"/>
                </a:solidFill>
              </a:rPr>
              <a:t>數量變動了 </a:t>
            </a:r>
            <a:r>
              <a:rPr lang="en-US" altLang="zh-TW" dirty="0">
                <a:solidFill>
                  <a:prstClr val="black"/>
                </a:solidFill>
              </a:rPr>
              <a:t>3%</a:t>
            </a:r>
            <a:r>
              <a:rPr lang="zh-TW" altLang="en-US" dirty="0">
                <a:solidFill>
                  <a:prstClr val="black"/>
                </a:solidFill>
              </a:rPr>
              <a:t>。</a:t>
            </a:r>
            <a:endParaRPr lang="en-US" altLang="zh-HK" dirty="0"/>
          </a:p>
          <a:p>
            <a:pPr>
              <a:tabLst>
                <a:tab pos="361950" algn="l"/>
              </a:tabLst>
            </a:pPr>
            <a:endParaRPr lang="en-US" altLang="zh-HK" dirty="0">
              <a:solidFill>
                <a:srgbClr val="7030A0"/>
              </a:solidFill>
            </a:endParaRPr>
          </a:p>
          <a:p>
            <a:pPr>
              <a:tabLst>
                <a:tab pos="361950" algn="l"/>
              </a:tabLst>
            </a:pPr>
            <a:r>
              <a:rPr lang="zh-HK" altLang="en-US" b="1" dirty="0">
                <a:solidFill>
                  <a:srgbClr val="7030A0"/>
                </a:solidFill>
              </a:rPr>
              <a:t>參考答案：</a:t>
            </a:r>
            <a:endParaRPr lang="en-US" altLang="zh-HK" b="1" dirty="0">
              <a:solidFill>
                <a:srgbClr val="7030A0"/>
              </a:solidFill>
            </a:endParaRPr>
          </a:p>
          <a:p>
            <a:pPr>
              <a:tabLst>
                <a:tab pos="361950" algn="l"/>
              </a:tabLst>
            </a:pPr>
            <a:r>
              <a:rPr lang="zh-TW" altLang="en-US" dirty="0"/>
              <a:t>當中央處理器的價格下降時，生產電腦的成本會下降，電腦的供應因而增加。同時，當市場上的電腦生產商減少時，電腦的供應會減少。</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116</a:t>
            </a:fld>
            <a:endParaRPr lang="zh-HK" altLang="en-US" dirty="0"/>
          </a:p>
        </p:txBody>
      </p:sp>
    </p:spTree>
    <p:extLst>
      <p:ext uri="{BB962C8B-B14F-4D97-AF65-F5344CB8AC3E}">
        <p14:creationId xmlns:p14="http://schemas.microsoft.com/office/powerpoint/2010/main" val="41002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判斷需求或供應的價格彈性</a:t>
            </a:r>
            <a:endParaRPr lang="zh-HK" altLang="en-US" sz="2700" dirty="0"/>
          </a:p>
        </p:txBody>
      </p:sp>
      <p:sp>
        <p:nvSpPr>
          <p:cNvPr id="3" name="內容版面配置區 2"/>
          <p:cNvSpPr>
            <a:spLocks noGrp="1"/>
          </p:cNvSpPr>
          <p:nvPr>
            <p:ph idx="1"/>
          </p:nvPr>
        </p:nvSpPr>
        <p:spPr>
          <a:xfrm>
            <a:off x="457200" y="1196752"/>
            <a:ext cx="8363272" cy="3342453"/>
          </a:xfrm>
        </p:spPr>
        <p:txBody>
          <a:bodyPr/>
          <a:lstStyle/>
          <a:p>
            <a:r>
              <a:rPr lang="zh-TW" altLang="en-US" dirty="0"/>
              <a:t>試判斷以下各個別事件的需求彈性或供應彈性的種類。</a:t>
            </a:r>
            <a:endParaRPr lang="en-US" altLang="zh-HK" dirty="0"/>
          </a:p>
          <a:p>
            <a:pPr>
              <a:tabLst>
                <a:tab pos="361950" algn="l"/>
              </a:tabLst>
            </a:pPr>
            <a:r>
              <a:rPr lang="en-US" altLang="zh-HK" dirty="0"/>
              <a:t>d.	</a:t>
            </a:r>
            <a:r>
              <a:rPr lang="zh-TW" altLang="en-US" dirty="0">
                <a:solidFill>
                  <a:prstClr val="black"/>
                </a:solidFill>
              </a:rPr>
              <a:t>中央處理器（</a:t>
            </a:r>
            <a:r>
              <a:rPr lang="en-US" altLang="zh-TW" dirty="0">
                <a:solidFill>
                  <a:prstClr val="black"/>
                </a:solidFill>
              </a:rPr>
              <a:t>CPU</a:t>
            </a:r>
            <a:r>
              <a:rPr lang="zh-TW" altLang="en-US" dirty="0">
                <a:solidFill>
                  <a:prstClr val="black"/>
                </a:solidFill>
              </a:rPr>
              <a:t>）的價格下降了 </a:t>
            </a:r>
            <a:r>
              <a:rPr lang="en-US" altLang="zh-TW" dirty="0">
                <a:solidFill>
                  <a:prstClr val="black"/>
                </a:solidFill>
              </a:rPr>
              <a:t>5%</a:t>
            </a:r>
            <a:r>
              <a:rPr lang="zh-TW" altLang="en-US" dirty="0">
                <a:solidFill>
                  <a:prstClr val="black"/>
                </a:solidFill>
              </a:rPr>
              <a:t>。與此同時，部分</a:t>
            </a:r>
            <a:r>
              <a:rPr lang="en-US" altLang="zh-TW" dirty="0">
                <a:solidFill>
                  <a:prstClr val="black"/>
                </a:solidFill>
              </a:rPr>
              <a:t>	</a:t>
            </a:r>
            <a:r>
              <a:rPr lang="zh-TW" altLang="en-US" dirty="0">
                <a:solidFill>
                  <a:prstClr val="black"/>
                </a:solidFill>
              </a:rPr>
              <a:t>電腦生產商破產。結果，電腦的價格下降了 </a:t>
            </a:r>
            <a:r>
              <a:rPr lang="en-US" altLang="zh-TW" dirty="0">
                <a:solidFill>
                  <a:prstClr val="black"/>
                </a:solidFill>
              </a:rPr>
              <a:t>10%</a:t>
            </a:r>
            <a:r>
              <a:rPr lang="zh-TW" altLang="en-US" dirty="0">
                <a:solidFill>
                  <a:prstClr val="black"/>
                </a:solidFill>
              </a:rPr>
              <a:t>，而售出</a:t>
            </a:r>
            <a:r>
              <a:rPr lang="en-US" altLang="zh-TW" dirty="0">
                <a:solidFill>
                  <a:prstClr val="black"/>
                </a:solidFill>
              </a:rPr>
              <a:t>	</a:t>
            </a:r>
            <a:r>
              <a:rPr lang="zh-TW" altLang="en-US" dirty="0">
                <a:solidFill>
                  <a:prstClr val="black"/>
                </a:solidFill>
              </a:rPr>
              <a:t>數量變動了 </a:t>
            </a:r>
            <a:r>
              <a:rPr lang="en-US" altLang="zh-TW" dirty="0">
                <a:solidFill>
                  <a:prstClr val="black"/>
                </a:solidFill>
              </a:rPr>
              <a:t>3%</a:t>
            </a:r>
            <a:r>
              <a:rPr lang="zh-TW" altLang="en-US" dirty="0">
                <a:solidFill>
                  <a:prstClr val="black"/>
                </a:solidFill>
              </a:rPr>
              <a:t>。 </a:t>
            </a:r>
            <a:endParaRPr lang="en-US" altLang="zh-HK" dirty="0"/>
          </a:p>
          <a:p>
            <a:pPr>
              <a:tabLst>
                <a:tab pos="361950" algn="l"/>
              </a:tabLst>
            </a:pPr>
            <a:endParaRPr lang="en-US" altLang="zh-HK" dirty="0">
              <a:solidFill>
                <a:srgbClr val="7030A0"/>
              </a:solidFill>
            </a:endParaRPr>
          </a:p>
          <a:p>
            <a:pPr>
              <a:tabLst>
                <a:tab pos="361950" algn="l"/>
              </a:tabLst>
            </a:pPr>
            <a:r>
              <a:rPr lang="zh-HK" altLang="en-US" b="1" dirty="0">
                <a:solidFill>
                  <a:srgbClr val="7030A0"/>
                </a:solidFill>
              </a:rPr>
              <a:t>參考答案</a:t>
            </a:r>
            <a:r>
              <a:rPr lang="zh-TW" altLang="en-US" b="1" dirty="0">
                <a:solidFill>
                  <a:srgbClr val="7030A0"/>
                </a:solidFill>
              </a:rPr>
              <a:t>：</a:t>
            </a:r>
            <a:endParaRPr lang="en-US" altLang="zh-HK" b="1" dirty="0">
              <a:solidFill>
                <a:srgbClr val="7030A0"/>
              </a:solidFill>
            </a:endParaRPr>
          </a:p>
          <a:p>
            <a:pPr>
              <a:tabLst>
                <a:tab pos="361950" algn="l"/>
              </a:tabLst>
            </a:pPr>
            <a:r>
              <a:rPr lang="zh-TW" altLang="en-US" dirty="0"/>
              <a:t>由於價格的下降百分比大於需求量的增加百分比，因此電腦的需求屬於低彈性。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117</a:t>
            </a:fld>
            <a:endParaRPr lang="zh-HK" altLang="en-US" dirty="0"/>
          </a:p>
        </p:txBody>
      </p:sp>
    </p:spTree>
    <p:extLst>
      <p:ext uri="{BB962C8B-B14F-4D97-AF65-F5344CB8AC3E}">
        <p14:creationId xmlns:p14="http://schemas.microsoft.com/office/powerpoint/2010/main" val="1364755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5.7	</a:t>
            </a:r>
            <a:r>
              <a:rPr lang="zh-TW" altLang="en-US" dirty="0"/>
              <a:t>影響供應價格彈性的</a:t>
            </a:r>
            <a:br>
              <a:rPr lang="en-US" altLang="zh-TW" dirty="0"/>
            </a:br>
            <a:r>
              <a:rPr lang="zh-TW" altLang="en-US" dirty="0"/>
              <a:t>因素</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118</a:t>
            </a:fld>
            <a:endParaRPr lang="zh-HK" altLang="en-US" dirty="0"/>
          </a:p>
        </p:txBody>
      </p:sp>
    </p:spTree>
    <p:extLst>
      <p:ext uri="{BB962C8B-B14F-4D97-AF65-F5344CB8AC3E}">
        <p14:creationId xmlns:p14="http://schemas.microsoft.com/office/powerpoint/2010/main" val="25183238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119</a:t>
            </a:fld>
            <a:endParaRPr lang="zh-HK" altLang="en-US" dirty="0"/>
          </a:p>
        </p:txBody>
      </p:sp>
      <p:sp>
        <p:nvSpPr>
          <p:cNvPr id="3" name="內容版面配置區 2"/>
          <p:cNvSpPr>
            <a:spLocks noGrp="1"/>
          </p:cNvSpPr>
          <p:nvPr>
            <p:ph idx="1"/>
          </p:nvPr>
        </p:nvSpPr>
        <p:spPr>
          <a:xfrm>
            <a:off x="457200" y="2492896"/>
            <a:ext cx="8229600" cy="1871282"/>
          </a:xfrm>
        </p:spPr>
        <p:txBody>
          <a:bodyPr/>
          <a:lstStyle/>
          <a:p>
            <a:r>
              <a:rPr lang="zh-TW" altLang="en-US" dirty="0"/>
              <a:t>就算價格 </a:t>
            </a:r>
            <a:r>
              <a:rPr lang="en-US" altLang="zh-HK" dirty="0">
                <a:sym typeface="Wingdings 3"/>
              </a:rPr>
              <a:t></a:t>
            </a:r>
            <a:r>
              <a:rPr lang="zh-TW" altLang="en-US" dirty="0"/>
              <a:t>，這些物品的供應量也</a:t>
            </a:r>
            <a:r>
              <a:rPr lang="zh-TW" altLang="en-US" u="sng" dirty="0"/>
              <a:t>不會</a:t>
            </a:r>
            <a:r>
              <a:rPr lang="zh-TW" altLang="en-US" dirty="0"/>
              <a:t> </a:t>
            </a:r>
            <a:r>
              <a:rPr lang="en-US" altLang="zh-HK" dirty="0">
                <a:sym typeface="Wingdings 3"/>
              </a:rPr>
              <a:t></a:t>
            </a:r>
            <a:r>
              <a:rPr lang="zh-TW" altLang="en-US" dirty="0"/>
              <a:t>。</a:t>
            </a:r>
            <a:endParaRPr lang="en-US" altLang="zh-HK" dirty="0"/>
          </a:p>
          <a:p>
            <a:pPr>
              <a:spcBef>
                <a:spcPts val="1200"/>
              </a:spcBef>
            </a:pPr>
            <a:r>
              <a:rPr lang="zh-TW" altLang="en-US" dirty="0"/>
              <a:t>例如：</a:t>
            </a:r>
            <a:endParaRPr lang="en-US" altLang="zh-HK" dirty="0"/>
          </a:p>
          <a:p>
            <a:r>
              <a:rPr lang="zh-TW" altLang="en-US" dirty="0"/>
              <a:t>已故名畫家作品的供應屬於完全無彈性。</a:t>
            </a:r>
            <a:endParaRPr lang="en-US" altLang="zh-HK" dirty="0"/>
          </a:p>
          <a:p>
            <a:pPr>
              <a:tabLst>
                <a:tab pos="355600" algn="l"/>
              </a:tabLst>
            </a:pPr>
            <a:r>
              <a:rPr lang="zh-HK" altLang="en-US" dirty="0"/>
              <a:t>∵</a:t>
            </a:r>
            <a:r>
              <a:rPr lang="en-US" altLang="zh-HK" dirty="0"/>
              <a:t>	</a:t>
            </a:r>
            <a:r>
              <a:rPr lang="zh-TW" altLang="en-US" dirty="0"/>
              <a:t>價格 </a:t>
            </a:r>
            <a:r>
              <a:rPr lang="en-US" altLang="zh-HK" dirty="0">
                <a:sym typeface="Wingdings 3"/>
              </a:rPr>
              <a:t></a:t>
            </a:r>
            <a:r>
              <a:rPr lang="zh-TW" altLang="en-US" dirty="0"/>
              <a:t>，賣家也無法增加供應量。</a:t>
            </a:r>
            <a:endParaRPr lang="zh-HK" altLang="en-US" dirty="0"/>
          </a:p>
        </p:txBody>
      </p:sp>
      <p:sp>
        <p:nvSpPr>
          <p:cNvPr id="4" name="標題 3"/>
          <p:cNvSpPr>
            <a:spLocks noGrp="1"/>
          </p:cNvSpPr>
          <p:nvPr>
            <p:ph type="title"/>
          </p:nvPr>
        </p:nvSpPr>
        <p:spPr/>
        <p:txBody>
          <a:bodyPr/>
          <a:lstStyle/>
          <a:p>
            <a:r>
              <a:rPr lang="en-US" altLang="zh-HK" dirty="0"/>
              <a:t>A.	</a:t>
            </a:r>
            <a:r>
              <a:rPr lang="zh-TW" altLang="en-US" dirty="0"/>
              <a:t>物品可供應的數量</a:t>
            </a:r>
            <a:endParaRPr lang="zh-HK" altLang="en-US" dirty="0"/>
          </a:p>
        </p:txBody>
      </p:sp>
      <p:sp>
        <p:nvSpPr>
          <p:cNvPr id="5" name="內容版面配置區 5"/>
          <p:cNvSpPr txBox="1">
            <a:spLocks/>
          </p:cNvSpPr>
          <p:nvPr/>
        </p:nvSpPr>
        <p:spPr>
          <a:xfrm>
            <a:off x="468296" y="1196752"/>
            <a:ext cx="6768000" cy="1029476"/>
          </a:xfrm>
          <a:prstGeom prst="rect">
            <a:avLst/>
          </a:prstGeom>
          <a:solidFill>
            <a:schemeClr val="accent3">
              <a:lumMod val="20000"/>
              <a:lumOff val="80000"/>
            </a:schemeClr>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有些物品可供應的數量或產能是固定的，它們的供應便屬於完全無彈性。</a:t>
            </a:r>
            <a:endParaRPr lang="zh-HK"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480" y="3581315"/>
            <a:ext cx="2808000" cy="2210301"/>
          </a:xfrm>
          <a:prstGeom prst="rect">
            <a:avLst/>
          </a:prstGeom>
        </p:spPr>
      </p:pic>
    </p:spTree>
    <p:extLst>
      <p:ext uri="{BB962C8B-B14F-4D97-AF65-F5344CB8AC3E}">
        <p14:creationId xmlns:p14="http://schemas.microsoft.com/office/powerpoint/2010/main" val="3284885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1274195"/>
          </a:xfrm>
        </p:spPr>
        <p:txBody>
          <a:bodyPr/>
          <a:lstStyle/>
          <a:p>
            <a:r>
              <a:rPr lang="zh-TW" altLang="en-US" dirty="0"/>
              <a:t>參閱圖 </a:t>
            </a:r>
            <a:r>
              <a:rPr lang="en-US" altLang="zh-TW" dirty="0"/>
              <a:t>5.1</a:t>
            </a:r>
            <a:r>
              <a:rPr lang="zh-TW" altLang="en-US" dirty="0"/>
              <a:t>。</a:t>
            </a:r>
            <a:endParaRPr lang="en-US" altLang="zh-HK" dirty="0"/>
          </a:p>
          <a:p>
            <a:pPr>
              <a:tabLst>
                <a:tab pos="355600" algn="l"/>
              </a:tabLst>
            </a:pPr>
            <a:r>
              <a:rPr lang="en-US" altLang="zh-HK" dirty="0"/>
              <a:t>a.	</a:t>
            </a:r>
            <a:r>
              <a:rPr lang="zh-TW" altLang="en-US" dirty="0"/>
              <a:t>假設市場由 </a:t>
            </a:r>
            <a:r>
              <a:rPr lang="en-US" altLang="zh-TW" dirty="0"/>
              <a:t>B </a:t>
            </a:r>
            <a:r>
              <a:rPr lang="zh-TW" altLang="en-US" dirty="0"/>
              <a:t>點移至 </a:t>
            </a:r>
            <a:r>
              <a:rPr lang="en-US" altLang="zh-TW" dirty="0"/>
              <a:t>A </a:t>
            </a:r>
            <a:r>
              <a:rPr lang="zh-TW" altLang="en-US" dirty="0"/>
              <a:t>點。</a:t>
            </a:r>
            <a:br>
              <a:rPr lang="en-US" altLang="zh-TW" dirty="0"/>
            </a:br>
            <a:r>
              <a:rPr lang="en-US" altLang="zh-TW" dirty="0"/>
              <a:t>	</a:t>
            </a:r>
            <a:r>
              <a:rPr lang="zh-TW" altLang="en-US" dirty="0"/>
              <a:t>試計算需求彈性的數值。</a:t>
            </a:r>
            <a:endParaRPr lang="en-US" altLang="zh-HK" dirty="0"/>
          </a:p>
        </p:txBody>
      </p:sp>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2</a:t>
            </a:r>
            <a:endParaRPr lang="zh-HK" altLang="en-US" sz="2700"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a:t>
            </a:fld>
            <a:endParaRPr lang="zh-HK" altLang="en-US" dirty="0"/>
          </a:p>
        </p:txBody>
      </p:sp>
      <p:grpSp>
        <p:nvGrpSpPr>
          <p:cNvPr id="153" name="群組 87"/>
          <p:cNvGrpSpPr>
            <a:grpSpLocks noChangeAspect="1"/>
          </p:cNvGrpSpPr>
          <p:nvPr/>
        </p:nvGrpSpPr>
        <p:grpSpPr bwMode="auto">
          <a:xfrm>
            <a:off x="6098809" y="1195200"/>
            <a:ext cx="2865679" cy="2488790"/>
            <a:chOff x="1251018" y="3456037"/>
            <a:chExt cx="3964374" cy="3441764"/>
          </a:xfrm>
        </p:grpSpPr>
        <p:cxnSp>
          <p:nvCxnSpPr>
            <p:cNvPr id="154" name="直線接點 153"/>
            <p:cNvCxnSpPr/>
            <p:nvPr/>
          </p:nvCxnSpPr>
          <p:spPr>
            <a:xfrm>
              <a:off x="2335211" y="4025712"/>
              <a:ext cx="2109795" cy="100770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55" name="群組 68"/>
            <p:cNvGrpSpPr>
              <a:grpSpLocks/>
            </p:cNvGrpSpPr>
            <p:nvPr/>
          </p:nvGrpSpPr>
          <p:grpSpPr bwMode="auto">
            <a:xfrm>
              <a:off x="1251018" y="3456037"/>
              <a:ext cx="3964374" cy="3441764"/>
              <a:chOff x="790635" y="2070943"/>
              <a:chExt cx="3964374" cy="3441764"/>
            </a:xfrm>
          </p:grpSpPr>
          <p:grpSp>
            <p:nvGrpSpPr>
              <p:cNvPr id="156" name="群組 1"/>
              <p:cNvGrpSpPr>
                <a:grpSpLocks/>
              </p:cNvGrpSpPr>
              <p:nvPr/>
            </p:nvGrpSpPr>
            <p:grpSpPr bwMode="auto">
              <a:xfrm>
                <a:off x="808708" y="2070943"/>
                <a:ext cx="3946301" cy="3441764"/>
                <a:chOff x="2729562" y="3046483"/>
                <a:chExt cx="3945577" cy="3440937"/>
              </a:xfrm>
            </p:grpSpPr>
            <p:cxnSp>
              <p:nvCxnSpPr>
                <p:cNvPr id="166" name="直線接點 165"/>
                <p:cNvCxnSpPr/>
                <p:nvPr/>
              </p:nvCxnSpPr>
              <p:spPr bwMode="auto">
                <a:xfrm>
                  <a:off x="3124097" y="3468469"/>
                  <a:ext cx="0" cy="198002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auto">
                <a:xfrm flipH="1">
                  <a:off x="3124097" y="5440562"/>
                  <a:ext cx="2788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文字方塊 167"/>
                <p:cNvSpPr txBox="1"/>
                <p:nvPr/>
              </p:nvSpPr>
              <p:spPr bwMode="auto">
                <a:xfrm>
                  <a:off x="2827049" y="5307900"/>
                  <a:ext cx="526956" cy="371254"/>
                </a:xfrm>
                <a:prstGeom prst="rect">
                  <a:avLst/>
                </a:prstGeom>
                <a:noFill/>
              </p:spPr>
              <p:txBody>
                <a:bodyPr>
                  <a:spAutoFit/>
                </a:bodyPr>
                <a:lstStyle/>
                <a:p>
                  <a:pPr>
                    <a:defRPr/>
                  </a:pPr>
                  <a:r>
                    <a:rPr lang="en-US" altLang="zh-HK" dirty="0"/>
                    <a:t>0</a:t>
                  </a:r>
                  <a:endParaRPr lang="zh-HK" altLang="en-US" dirty="0"/>
                </a:p>
              </p:txBody>
            </p:sp>
            <p:sp>
              <p:nvSpPr>
                <p:cNvPr id="169" name="文字方塊 168"/>
                <p:cNvSpPr txBox="1"/>
                <p:nvPr/>
              </p:nvSpPr>
              <p:spPr bwMode="auto">
                <a:xfrm>
                  <a:off x="5834185" y="5168524"/>
                  <a:ext cx="840954" cy="510629"/>
                </a:xfrm>
                <a:prstGeom prst="rect">
                  <a:avLst/>
                </a:prstGeom>
                <a:noFill/>
              </p:spPr>
              <p:txBody>
                <a:bodyPr wrap="square">
                  <a:spAutoFit/>
                </a:bodyPr>
                <a:lstStyle/>
                <a:p>
                  <a:pPr>
                    <a:tabLst>
                      <a:tab pos="274638" algn="l"/>
                    </a:tabLst>
                    <a:defRPr/>
                  </a:pPr>
                  <a:r>
                    <a:rPr lang="zh-TW" altLang="en-US" sz="1600" dirty="0"/>
                    <a:t>數量</a:t>
                  </a:r>
                  <a:r>
                    <a:rPr lang="en-US" altLang="zh-HK" dirty="0"/>
                    <a:t> </a:t>
                  </a:r>
                  <a:endParaRPr lang="zh-HK" altLang="en-US" dirty="0"/>
                </a:p>
              </p:txBody>
            </p:sp>
            <p:sp>
              <p:nvSpPr>
                <p:cNvPr id="170" name="文字方塊 169"/>
                <p:cNvSpPr txBox="1"/>
                <p:nvPr/>
              </p:nvSpPr>
              <p:spPr bwMode="auto">
                <a:xfrm>
                  <a:off x="2946823" y="3046483"/>
                  <a:ext cx="1039185" cy="468076"/>
                </a:xfrm>
                <a:prstGeom prst="rect">
                  <a:avLst/>
                </a:prstGeom>
                <a:noFill/>
              </p:spPr>
              <p:txBody>
                <a:bodyPr wrap="square">
                  <a:spAutoFit/>
                </a:bodyPr>
                <a:lstStyle/>
                <a:p>
                  <a:pPr>
                    <a:defRPr/>
                  </a:pPr>
                  <a:r>
                    <a:rPr lang="zh-TW" altLang="en-US" sz="1600" dirty="0"/>
                    <a:t>價格</a:t>
                  </a:r>
                  <a:endParaRPr lang="zh-HK" altLang="en-US" sz="1600" dirty="0"/>
                </a:p>
              </p:txBody>
            </p:sp>
            <p:cxnSp>
              <p:nvCxnSpPr>
                <p:cNvPr id="171" name="直線接點 170"/>
                <p:cNvCxnSpPr/>
                <p:nvPr/>
              </p:nvCxnSpPr>
              <p:spPr bwMode="auto">
                <a:xfrm flipH="1">
                  <a:off x="3047911" y="4374394"/>
                  <a:ext cx="7142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bwMode="auto">
                <a:xfrm flipH="1">
                  <a:off x="3051085" y="3968234"/>
                  <a:ext cx="73012"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3" name="文字方塊 172"/>
                <p:cNvSpPr txBox="1"/>
                <p:nvPr/>
              </p:nvSpPr>
              <p:spPr bwMode="auto">
                <a:xfrm>
                  <a:off x="2729562" y="4095899"/>
                  <a:ext cx="390455" cy="369669"/>
                </a:xfrm>
                <a:prstGeom prst="rect">
                  <a:avLst/>
                </a:prstGeom>
                <a:noFill/>
              </p:spPr>
              <p:txBody>
                <a:bodyPr>
                  <a:spAutoFit/>
                </a:bodyPr>
                <a:lstStyle/>
                <a:p>
                  <a:pPr>
                    <a:defRPr/>
                  </a:pPr>
                  <a:r>
                    <a:rPr lang="en-US" altLang="zh-HK" dirty="0"/>
                    <a:t>4</a:t>
                  </a:r>
                  <a:endParaRPr lang="zh-HK" altLang="en-US" dirty="0"/>
                </a:p>
              </p:txBody>
            </p:sp>
            <p:sp>
              <p:nvSpPr>
                <p:cNvPr id="174" name="文字方塊 173"/>
                <p:cNvSpPr txBox="1"/>
                <p:nvPr/>
              </p:nvSpPr>
              <p:spPr bwMode="auto">
                <a:xfrm>
                  <a:off x="2729562" y="3716712"/>
                  <a:ext cx="390455" cy="368081"/>
                </a:xfrm>
                <a:prstGeom prst="rect">
                  <a:avLst/>
                </a:prstGeom>
                <a:noFill/>
              </p:spPr>
              <p:txBody>
                <a:bodyPr>
                  <a:spAutoFit/>
                </a:bodyPr>
                <a:lstStyle/>
                <a:p>
                  <a:pPr>
                    <a:defRPr/>
                  </a:pPr>
                  <a:r>
                    <a:rPr lang="en-US" altLang="zh-HK" dirty="0"/>
                    <a:t>5</a:t>
                  </a:r>
                  <a:endParaRPr lang="zh-HK" altLang="en-US" dirty="0"/>
                </a:p>
              </p:txBody>
            </p:sp>
            <p:cxnSp>
              <p:nvCxnSpPr>
                <p:cNvPr id="175" name="直線接點 174"/>
                <p:cNvCxnSpPr/>
                <p:nvPr/>
              </p:nvCxnSpPr>
              <p:spPr bwMode="auto">
                <a:xfrm flipH="1">
                  <a:off x="4466880"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auto">
                <a:xfrm flipH="1">
                  <a:off x="5396988"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7" name="文字方塊 176"/>
                <p:cNvSpPr txBox="1"/>
                <p:nvPr/>
              </p:nvSpPr>
              <p:spPr bwMode="auto">
                <a:xfrm>
                  <a:off x="4287895" y="5467535"/>
                  <a:ext cx="403152" cy="368081"/>
                </a:xfrm>
                <a:prstGeom prst="rect">
                  <a:avLst/>
                </a:prstGeom>
                <a:noFill/>
              </p:spPr>
              <p:txBody>
                <a:bodyPr>
                  <a:spAutoFit/>
                </a:bodyPr>
                <a:lstStyle/>
                <a:p>
                  <a:pPr>
                    <a:defRPr/>
                  </a:pPr>
                  <a:r>
                    <a:rPr lang="en-US" altLang="zh-HK" dirty="0"/>
                    <a:t>4</a:t>
                  </a:r>
                  <a:endParaRPr lang="zh-HK" altLang="en-US" baseline="-25000" dirty="0"/>
                </a:p>
              </p:txBody>
            </p:sp>
            <p:sp>
              <p:nvSpPr>
                <p:cNvPr id="178" name="文字方塊 177"/>
                <p:cNvSpPr txBox="1"/>
                <p:nvPr/>
              </p:nvSpPr>
              <p:spPr bwMode="auto">
                <a:xfrm>
                  <a:off x="5208479" y="5454841"/>
                  <a:ext cx="412676" cy="369669"/>
                </a:xfrm>
                <a:prstGeom prst="rect">
                  <a:avLst/>
                </a:prstGeom>
                <a:noFill/>
              </p:spPr>
              <p:txBody>
                <a:bodyPr>
                  <a:spAutoFit/>
                </a:bodyPr>
                <a:lstStyle/>
                <a:p>
                  <a:pPr>
                    <a:defRPr/>
                  </a:pPr>
                  <a:r>
                    <a:rPr lang="en-US" altLang="zh-HK" dirty="0"/>
                    <a:t>6</a:t>
                  </a:r>
                  <a:endParaRPr lang="zh-HK" altLang="en-US" baseline="-25000" dirty="0"/>
                </a:p>
              </p:txBody>
            </p:sp>
            <p:sp>
              <p:nvSpPr>
                <p:cNvPr id="179" name="文字方塊 178"/>
                <p:cNvSpPr txBox="1"/>
                <p:nvPr/>
              </p:nvSpPr>
              <p:spPr bwMode="auto">
                <a:xfrm>
                  <a:off x="4374213" y="3495810"/>
                  <a:ext cx="415850" cy="369669"/>
                </a:xfrm>
                <a:prstGeom prst="rect">
                  <a:avLst/>
                </a:prstGeom>
                <a:noFill/>
              </p:spPr>
              <p:txBody>
                <a:bodyPr>
                  <a:spAutoFit/>
                </a:bodyPr>
                <a:lstStyle/>
                <a:p>
                  <a:pPr>
                    <a:defRPr/>
                  </a:pPr>
                  <a:r>
                    <a:rPr lang="en-US" altLang="zh-HK" dirty="0"/>
                    <a:t>A</a:t>
                  </a:r>
                  <a:endParaRPr lang="zh-HK" altLang="en-US" baseline="-25000" dirty="0"/>
                </a:p>
              </p:txBody>
            </p:sp>
            <p:sp>
              <p:nvSpPr>
                <p:cNvPr id="180" name="文字方塊 179"/>
                <p:cNvSpPr txBox="1"/>
                <p:nvPr/>
              </p:nvSpPr>
              <p:spPr bwMode="auto">
                <a:xfrm>
                  <a:off x="5237657" y="3919421"/>
                  <a:ext cx="415850" cy="369669"/>
                </a:xfrm>
                <a:prstGeom prst="rect">
                  <a:avLst/>
                </a:prstGeom>
                <a:noFill/>
              </p:spPr>
              <p:txBody>
                <a:bodyPr>
                  <a:spAutoFit/>
                </a:bodyPr>
                <a:lstStyle/>
                <a:p>
                  <a:pPr>
                    <a:defRPr/>
                  </a:pPr>
                  <a:r>
                    <a:rPr lang="en-US" altLang="zh-HK" dirty="0"/>
                    <a:t>B</a:t>
                  </a:r>
                  <a:endParaRPr lang="zh-HK" altLang="en-US" baseline="-25000" dirty="0"/>
                </a:p>
              </p:txBody>
            </p:sp>
            <p:sp>
              <p:nvSpPr>
                <p:cNvPr id="181" name="文字方塊 180"/>
                <p:cNvSpPr txBox="1"/>
                <p:nvPr/>
              </p:nvSpPr>
              <p:spPr bwMode="auto">
                <a:xfrm>
                  <a:off x="5866803" y="4417231"/>
                  <a:ext cx="452356" cy="369668"/>
                </a:xfrm>
                <a:prstGeom prst="rect">
                  <a:avLst/>
                </a:prstGeom>
                <a:noFill/>
              </p:spPr>
              <p:txBody>
                <a:bodyPr>
                  <a:spAutoFit/>
                </a:bodyPr>
                <a:lstStyle/>
                <a:p>
                  <a:pPr>
                    <a:defRPr/>
                  </a:pPr>
                  <a:r>
                    <a:rPr lang="en-US" altLang="zh-HK" dirty="0"/>
                    <a:t>D</a:t>
                  </a:r>
                  <a:endParaRPr lang="zh-HK" altLang="en-US" dirty="0"/>
                </a:p>
              </p:txBody>
            </p:sp>
            <p:sp>
              <p:nvSpPr>
                <p:cNvPr id="182" name="文字方塊 181"/>
                <p:cNvSpPr txBox="1"/>
                <p:nvPr/>
              </p:nvSpPr>
              <p:spPr bwMode="auto">
                <a:xfrm>
                  <a:off x="2859110" y="5976791"/>
                  <a:ext cx="3634902" cy="510629"/>
                </a:xfrm>
                <a:prstGeom prst="rect">
                  <a:avLst/>
                </a:prstGeom>
                <a:noFill/>
              </p:spPr>
              <p:txBody>
                <a:bodyPr wrap="square">
                  <a:spAutoFit/>
                </a:bodyPr>
                <a:lstStyle/>
                <a:p>
                  <a:r>
                    <a:rPr lang="zh-TW" altLang="en-US" b="1" dirty="0"/>
                    <a:t>圖</a:t>
                  </a:r>
                  <a:r>
                    <a:rPr lang="en-US" altLang="zh-HK" b="1" dirty="0"/>
                    <a:t> 5.1  (</a:t>
                  </a:r>
                  <a:r>
                    <a:rPr lang="zh-TW" altLang="en-US" b="1" dirty="0"/>
                    <a:t>與前文相同</a:t>
                  </a:r>
                  <a:r>
                    <a:rPr lang="en-US" altLang="zh-HK" b="1" dirty="0"/>
                    <a:t>)</a:t>
                  </a:r>
                </a:p>
              </p:txBody>
            </p:sp>
          </p:grpSp>
          <p:cxnSp>
            <p:nvCxnSpPr>
              <p:cNvPr id="157" name="直線接點 156"/>
              <p:cNvCxnSpPr/>
              <p:nvPr/>
            </p:nvCxnSpPr>
            <p:spPr>
              <a:xfrm flipV="1">
                <a:off x="1223951" y="2983397"/>
                <a:ext cx="1303343"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a:off x="3471859" y="3415045"/>
                <a:ext cx="0" cy="10569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flipV="1">
                <a:off x="1198551" y="3397589"/>
                <a:ext cx="230982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a:off x="2559044" y="3015136"/>
                <a:ext cx="0" cy="14060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p:nvPr/>
            </p:nvCxnSpPr>
            <p:spPr>
              <a:xfrm flipV="1">
                <a:off x="2830745" y="4663970"/>
                <a:ext cx="471489" cy="317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直線單箭頭接點 161"/>
              <p:cNvCxnSpPr/>
              <p:nvPr/>
            </p:nvCxnSpPr>
            <p:spPr>
              <a:xfrm flipH="1">
                <a:off x="790635" y="3034920"/>
                <a:ext cx="1587" cy="34849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3" name="橢圓 162"/>
              <p:cNvSpPr/>
              <p:nvPr/>
            </p:nvSpPr>
            <p:spPr bwMode="auto">
              <a:xfrm>
                <a:off x="3422648" y="3335699"/>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64" name="直線單箭頭接點 163"/>
              <p:cNvCxnSpPr/>
              <p:nvPr/>
            </p:nvCxnSpPr>
            <p:spPr>
              <a:xfrm>
                <a:off x="2901205" y="2901246"/>
                <a:ext cx="419102" cy="22217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5" name="橢圓 164"/>
              <p:cNvSpPr/>
              <p:nvPr/>
            </p:nvSpPr>
            <p:spPr bwMode="auto">
              <a:xfrm>
                <a:off x="2513005" y="2910397"/>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graphicFrame>
        <p:nvGraphicFramePr>
          <p:cNvPr id="199" name="表格 198"/>
          <p:cNvGraphicFramePr>
            <a:graphicFrameLocks noGrp="1"/>
          </p:cNvGraphicFramePr>
          <p:nvPr>
            <p:extLst>
              <p:ext uri="{D42A27DB-BD31-4B8C-83A1-F6EECF244321}">
                <p14:modId xmlns:p14="http://schemas.microsoft.com/office/powerpoint/2010/main" val="2041350113"/>
              </p:ext>
            </p:extLst>
          </p:nvPr>
        </p:nvGraphicFramePr>
        <p:xfrm>
          <a:off x="539552" y="2636912"/>
          <a:ext cx="5616000" cy="3312369"/>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0000"/>
                    </a:ext>
                  </a:extLst>
                </a:gridCol>
                <a:gridCol w="3816000">
                  <a:extLst>
                    <a:ext uri="{9D8B030D-6E8A-4147-A177-3AD203B41FA5}">
                      <a16:colId xmlns:a16="http://schemas.microsoft.com/office/drawing/2014/main" val="20001"/>
                    </a:ext>
                  </a:extLst>
                </a:gridCol>
              </a:tblGrid>
              <a:tr h="1104123">
                <a:tc>
                  <a:txBody>
                    <a:bodyPr/>
                    <a:lstStyle/>
                    <a:p>
                      <a:r>
                        <a:rPr lang="zh-TW" altLang="en-US" sz="2400" b="1" i="0" u="none" strike="noStrike" kern="1200" baseline="0" dirty="0">
                          <a:solidFill>
                            <a:schemeClr val="tx1"/>
                          </a:solidFill>
                          <a:latin typeface="+mn-lt"/>
                          <a:ea typeface="+mn-ea"/>
                          <a:cs typeface="+mn-cs"/>
                        </a:rPr>
                        <a:t>需求量的</a:t>
                      </a:r>
                      <a:br>
                        <a:rPr lang="en-US" altLang="zh-TW" sz="2400" b="1" i="0" u="none" strike="noStrike" kern="1200" baseline="0" dirty="0">
                          <a:solidFill>
                            <a:schemeClr val="tx1"/>
                          </a:solidFill>
                          <a:latin typeface="+mn-lt"/>
                          <a:ea typeface="+mn-ea"/>
                          <a:cs typeface="+mn-cs"/>
                        </a:rPr>
                      </a:br>
                      <a:r>
                        <a:rPr lang="zh-TW" altLang="en-US" sz="2400" b="1" i="0" u="none" strike="noStrike" kern="1200" baseline="0" dirty="0">
                          <a:solidFill>
                            <a:schemeClr val="tx1"/>
                          </a:solidFill>
                          <a:latin typeface="+mn-lt"/>
                          <a:ea typeface="+mn-ea"/>
                          <a:cs typeface="+mn-cs"/>
                        </a:rPr>
                        <a:t>變動百分比</a:t>
                      </a:r>
                      <a:endParaRPr lang="zh-HK" altLang="en-US" sz="2400" b="1" baseline="-2500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altLang="zh-HK" sz="2400" dirty="0">
                        <a:solidFill>
                          <a:schemeClr val="tx1"/>
                        </a:solidFill>
                      </a:endParaRPr>
                    </a:p>
                    <a:p>
                      <a:pPr algn="ctr"/>
                      <a:r>
                        <a:rPr lang="en-US" altLang="zh-HK" sz="2400" baseline="0" dirty="0">
                          <a:solidFill>
                            <a:schemeClr val="tx1"/>
                          </a:solidFill>
                        </a:rPr>
                        <a:t> </a:t>
                      </a:r>
                      <a:endParaRPr lang="en-US" altLang="zh-HK" sz="240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0"/>
                  </a:ext>
                </a:extLst>
              </a:tr>
              <a:tr h="1104123">
                <a:tc>
                  <a:txBody>
                    <a:bodyPr/>
                    <a:lstStyle/>
                    <a:p>
                      <a:r>
                        <a:rPr lang="zh-TW" altLang="en-US" sz="2400" b="1" dirty="0">
                          <a:solidFill>
                            <a:schemeClr val="tx1"/>
                          </a:solidFill>
                          <a:latin typeface="+mn-lt"/>
                        </a:rPr>
                        <a:t>價格的變動百分比</a:t>
                      </a:r>
                      <a:endParaRPr lang="zh-HK" altLang="en-US" sz="24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1"/>
                  </a:ext>
                </a:extLst>
              </a:tr>
              <a:tr h="1104123">
                <a:tc>
                  <a:txBody>
                    <a:bodyPr/>
                    <a:lstStyle/>
                    <a:p>
                      <a:r>
                        <a:rPr lang="zh-HK" altLang="en-US" sz="2400" b="1" dirty="0"/>
                        <a:t>需求彈性 </a:t>
                      </a:r>
                      <a:r>
                        <a:rPr lang="en-GB" altLang="zh-HK" sz="2400" b="1" dirty="0">
                          <a:latin typeface="+mn-lt"/>
                          <a:cs typeface="Arial" panose="020B0604020202020204" pitchFamily="34" charset="0"/>
                        </a:rPr>
                        <a:t>E</a:t>
                      </a:r>
                      <a:r>
                        <a:rPr lang="en-GB" altLang="zh-HK" sz="2400" b="1" baseline="-25000" dirty="0">
                          <a:latin typeface="+mn-lt"/>
                          <a:cs typeface="Arial" panose="020B0604020202020204" pitchFamily="34" charset="0"/>
                        </a:rPr>
                        <a:t>d</a:t>
                      </a:r>
                      <a:endParaRPr lang="zh-HK" altLang="en-US" sz="24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2"/>
                  </a:ext>
                </a:extLst>
              </a:tr>
            </a:tbl>
          </a:graphicData>
        </a:graphic>
      </p:graphicFrame>
      <p:grpSp>
        <p:nvGrpSpPr>
          <p:cNvPr id="200" name="群組 199"/>
          <p:cNvGrpSpPr/>
          <p:nvPr/>
        </p:nvGrpSpPr>
        <p:grpSpPr>
          <a:xfrm>
            <a:off x="2303607" y="2752156"/>
            <a:ext cx="3708271" cy="892869"/>
            <a:chOff x="1367785" y="3688258"/>
            <a:chExt cx="3708271" cy="892869"/>
          </a:xfrm>
        </p:grpSpPr>
        <p:sp>
          <p:nvSpPr>
            <p:cNvPr id="201" name="內容版面配置區 2"/>
            <p:cNvSpPr txBox="1">
              <a:spLocks/>
            </p:cNvSpPr>
            <p:nvPr/>
          </p:nvSpPr>
          <p:spPr bwMode="auto">
            <a:xfrm>
              <a:off x="2559819" y="3832274"/>
              <a:ext cx="2516237"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sym typeface="Wingdings 2"/>
                </a:rPr>
                <a:t>× 100% = −40%</a:t>
              </a:r>
              <a:endParaRPr lang="en-US" altLang="zh-HK" kern="0" dirty="0">
                <a:solidFill>
                  <a:srgbClr val="FF0000"/>
                </a:solidFill>
                <a:cs typeface="Arial" panose="020B0604020202020204" pitchFamily="34" charset="0"/>
              </a:endParaRPr>
            </a:p>
          </p:txBody>
        </p:sp>
        <p:sp>
          <p:nvSpPr>
            <p:cNvPr id="202" name="內容版面配置區 2"/>
            <p:cNvSpPr txBox="1">
              <a:spLocks/>
            </p:cNvSpPr>
            <p:nvPr/>
          </p:nvSpPr>
          <p:spPr bwMode="auto">
            <a:xfrm>
              <a:off x="1621438"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rPr>
                <a:t>4 ‒ 6</a:t>
              </a:r>
              <a:r>
                <a:rPr lang="en-US" altLang="zh-HK" baseline="-25000" dirty="0">
                  <a:solidFill>
                    <a:srgbClr val="FF0000"/>
                  </a:solidFill>
                  <a:cs typeface="Arial" panose="020B0604020202020204" pitchFamily="34" charset="0"/>
                </a:rPr>
                <a:t> </a:t>
              </a:r>
              <a:endParaRPr lang="en-US" altLang="zh-HK" kern="0" dirty="0">
                <a:solidFill>
                  <a:srgbClr val="FF0000"/>
                </a:solidFill>
                <a:cs typeface="Arial" panose="020B0604020202020204" pitchFamily="34" charset="0"/>
              </a:endParaRPr>
            </a:p>
          </p:txBody>
        </p:sp>
        <p:sp>
          <p:nvSpPr>
            <p:cNvPr id="203" name="內容版面配置區 2"/>
            <p:cNvSpPr txBox="1">
              <a:spLocks/>
            </p:cNvSpPr>
            <p:nvPr/>
          </p:nvSpPr>
          <p:spPr bwMode="auto">
            <a:xfrm>
              <a:off x="1367785"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rPr>
                <a:t>(4</a:t>
              </a:r>
              <a:r>
                <a:rPr lang="en-US" altLang="zh-HK" baseline="-25000" dirty="0">
                  <a:solidFill>
                    <a:srgbClr val="FF0000"/>
                  </a:solidFill>
                  <a:cs typeface="Arial" panose="020B0604020202020204" pitchFamily="34" charset="0"/>
                </a:rPr>
                <a:t> </a:t>
              </a:r>
              <a:r>
                <a:rPr lang="en-US" altLang="zh-HK" dirty="0">
                  <a:solidFill>
                    <a:srgbClr val="FF0000"/>
                  </a:solidFill>
                  <a:cs typeface="Arial" panose="020B0604020202020204" pitchFamily="34" charset="0"/>
                </a:rPr>
                <a:t>+ 6)/2</a:t>
              </a:r>
              <a:r>
                <a:rPr lang="en-US" altLang="zh-HK" baseline="-25000" dirty="0">
                  <a:solidFill>
                    <a:srgbClr val="FF0000"/>
                  </a:solidFill>
                  <a:cs typeface="Arial" panose="020B0604020202020204" pitchFamily="34" charset="0"/>
                </a:rPr>
                <a:t> </a:t>
              </a:r>
              <a:endParaRPr lang="en-US" altLang="zh-HK" kern="0" dirty="0">
                <a:solidFill>
                  <a:srgbClr val="FF0000"/>
                </a:solidFill>
                <a:cs typeface="Arial" panose="020B0604020202020204" pitchFamily="34" charset="0"/>
              </a:endParaRPr>
            </a:p>
          </p:txBody>
        </p:sp>
        <p:cxnSp>
          <p:nvCxnSpPr>
            <p:cNvPr id="204" name="直線接點 203"/>
            <p:cNvCxnSpPr/>
            <p:nvPr/>
          </p:nvCxnSpPr>
          <p:spPr bwMode="auto">
            <a:xfrm>
              <a:off x="1547663" y="4077071"/>
              <a:ext cx="12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5" name="群組 204"/>
          <p:cNvGrpSpPr/>
          <p:nvPr/>
        </p:nvGrpSpPr>
        <p:grpSpPr>
          <a:xfrm>
            <a:off x="2375615" y="3832275"/>
            <a:ext cx="3888595" cy="921643"/>
            <a:chOff x="1439793" y="3659484"/>
            <a:chExt cx="3888595" cy="921643"/>
          </a:xfrm>
        </p:grpSpPr>
        <p:sp>
          <p:nvSpPr>
            <p:cNvPr id="206" name="內容版面配置區 2"/>
            <p:cNvSpPr txBox="1">
              <a:spLocks/>
            </p:cNvSpPr>
            <p:nvPr/>
          </p:nvSpPr>
          <p:spPr bwMode="auto">
            <a:xfrm>
              <a:off x="2811988" y="3833663"/>
              <a:ext cx="25164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sym typeface="Wingdings 2"/>
                </a:rPr>
                <a:t>× 100% = +22.2% </a:t>
              </a:r>
              <a:br>
                <a:rPr lang="en-US" altLang="zh-HK" dirty="0">
                  <a:solidFill>
                    <a:srgbClr val="FF0000"/>
                  </a:solidFill>
                  <a:cs typeface="Arial" panose="020B0604020202020204" pitchFamily="34" charset="0"/>
                  <a:sym typeface="Wingdings 2"/>
                </a:rPr>
              </a:br>
              <a:r>
                <a:rPr lang="en-US" altLang="zh-HK" dirty="0">
                  <a:solidFill>
                    <a:srgbClr val="FF0000"/>
                  </a:solidFill>
                  <a:cs typeface="Arial" panose="020B0604020202020204" pitchFamily="34" charset="0"/>
                  <a:sym typeface="Wingdings 2"/>
                </a:rPr>
                <a:t>(</a:t>
              </a:r>
              <a:r>
                <a:rPr lang="zh-TW" altLang="en-US" dirty="0">
                  <a:solidFill>
                    <a:srgbClr val="FF0000"/>
                  </a:solidFill>
                  <a:cs typeface="Arial" panose="020B0604020202020204" pitchFamily="34" charset="0"/>
                  <a:sym typeface="Wingdings 2"/>
                </a:rPr>
                <a:t>取小數後一位</a:t>
              </a:r>
              <a:r>
                <a:rPr lang="en-US" altLang="zh-HK" dirty="0">
                  <a:solidFill>
                    <a:srgbClr val="FF0000"/>
                  </a:solidFill>
                  <a:cs typeface="Arial" panose="020B0604020202020204" pitchFamily="34" charset="0"/>
                  <a:sym typeface="Wingdings 2"/>
                </a:rPr>
                <a:t>)</a:t>
              </a:r>
              <a:endParaRPr lang="en-US" altLang="zh-HK" kern="0" dirty="0">
                <a:solidFill>
                  <a:srgbClr val="FF0000"/>
                </a:solidFill>
                <a:cs typeface="Arial" panose="020B0604020202020204" pitchFamily="34" charset="0"/>
              </a:endParaRPr>
            </a:p>
            <a:p>
              <a:pPr marL="0" indent="0" algn="ctr">
                <a:defRPr/>
              </a:pPr>
              <a:endParaRPr lang="en-US" altLang="zh-HK" kern="0" dirty="0">
                <a:solidFill>
                  <a:srgbClr val="FF0000"/>
                </a:solidFill>
                <a:cs typeface="Arial" panose="020B0604020202020204" pitchFamily="34" charset="0"/>
              </a:endParaRPr>
            </a:p>
          </p:txBody>
        </p:sp>
        <p:sp>
          <p:nvSpPr>
            <p:cNvPr id="207" name="內容版面配置區 2"/>
            <p:cNvSpPr txBox="1">
              <a:spLocks/>
            </p:cNvSpPr>
            <p:nvPr/>
          </p:nvSpPr>
          <p:spPr bwMode="auto">
            <a:xfrm>
              <a:off x="1655817" y="3659484"/>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rPr>
                <a:t>$5 ‒ $4</a:t>
              </a:r>
              <a:r>
                <a:rPr lang="en-US" altLang="zh-HK" baseline="-25000" dirty="0">
                  <a:solidFill>
                    <a:srgbClr val="FF0000"/>
                  </a:solidFill>
                  <a:cs typeface="Arial" panose="020B0604020202020204" pitchFamily="34" charset="0"/>
                </a:rPr>
                <a:t> </a:t>
              </a:r>
              <a:endParaRPr lang="en-US" altLang="zh-HK" kern="0" dirty="0">
                <a:solidFill>
                  <a:srgbClr val="FF0000"/>
                </a:solidFill>
                <a:cs typeface="Arial" panose="020B0604020202020204" pitchFamily="34" charset="0"/>
              </a:endParaRPr>
            </a:p>
          </p:txBody>
        </p:sp>
        <p:sp>
          <p:nvSpPr>
            <p:cNvPr id="208" name="內容版面配置區 2"/>
            <p:cNvSpPr txBox="1">
              <a:spLocks/>
            </p:cNvSpPr>
            <p:nvPr/>
          </p:nvSpPr>
          <p:spPr bwMode="auto">
            <a:xfrm>
              <a:off x="1439793"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rPr>
                <a:t>($5</a:t>
              </a:r>
              <a:r>
                <a:rPr lang="en-US" altLang="zh-HK" baseline="-25000" dirty="0">
                  <a:solidFill>
                    <a:srgbClr val="FF0000"/>
                  </a:solidFill>
                  <a:cs typeface="Arial" panose="020B0604020202020204" pitchFamily="34" charset="0"/>
                </a:rPr>
                <a:t> </a:t>
              </a:r>
              <a:r>
                <a:rPr lang="en-US" altLang="zh-HK" dirty="0">
                  <a:solidFill>
                    <a:srgbClr val="FF0000"/>
                  </a:solidFill>
                  <a:cs typeface="Arial" panose="020B0604020202020204" pitchFamily="34" charset="0"/>
                </a:rPr>
                <a:t>+ $4)/2</a:t>
              </a:r>
              <a:r>
                <a:rPr lang="en-US" altLang="zh-HK" baseline="-25000" dirty="0">
                  <a:solidFill>
                    <a:srgbClr val="FF0000"/>
                  </a:solidFill>
                  <a:cs typeface="Arial" panose="020B0604020202020204" pitchFamily="34" charset="0"/>
                </a:rPr>
                <a:t> </a:t>
              </a:r>
              <a:endParaRPr lang="en-US" altLang="zh-HK" kern="0" dirty="0">
                <a:solidFill>
                  <a:srgbClr val="FF0000"/>
                </a:solidFill>
                <a:cs typeface="Arial" panose="020B0604020202020204" pitchFamily="34" charset="0"/>
              </a:endParaRPr>
            </a:p>
          </p:txBody>
        </p:sp>
        <p:cxnSp>
          <p:nvCxnSpPr>
            <p:cNvPr id="209" name="直線接點 208"/>
            <p:cNvCxnSpPr/>
            <p:nvPr/>
          </p:nvCxnSpPr>
          <p:spPr bwMode="auto">
            <a:xfrm>
              <a:off x="1547663" y="4077071"/>
              <a:ext cx="13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0" name="群組 209"/>
          <p:cNvGrpSpPr/>
          <p:nvPr/>
        </p:nvGrpSpPr>
        <p:grpSpPr>
          <a:xfrm>
            <a:off x="2267744" y="4941169"/>
            <a:ext cx="3599975" cy="892869"/>
            <a:chOff x="1331922" y="3688258"/>
            <a:chExt cx="3599975" cy="892869"/>
          </a:xfrm>
        </p:grpSpPr>
        <p:sp>
          <p:nvSpPr>
            <p:cNvPr id="211" name="內容版面配置區 2"/>
            <p:cNvSpPr txBox="1">
              <a:spLocks/>
            </p:cNvSpPr>
            <p:nvPr/>
          </p:nvSpPr>
          <p:spPr bwMode="auto">
            <a:xfrm>
              <a:off x="2734171" y="3832274"/>
              <a:ext cx="2197726"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defRPr/>
              </a:pPr>
              <a:r>
                <a:rPr lang="en-US" altLang="zh-HK" dirty="0">
                  <a:solidFill>
                    <a:srgbClr val="FF0000"/>
                  </a:solidFill>
                  <a:cs typeface="Arial" panose="020B0604020202020204" pitchFamily="34" charset="0"/>
                  <a:sym typeface="Wingdings 2"/>
                </a:rPr>
                <a:t>= −1.8 </a:t>
              </a:r>
              <a:br>
                <a:rPr lang="en-US" altLang="zh-HK" dirty="0">
                  <a:solidFill>
                    <a:srgbClr val="FF0000"/>
                  </a:solidFill>
                  <a:cs typeface="Arial" panose="020B0604020202020204" pitchFamily="34" charset="0"/>
                  <a:sym typeface="Wingdings 2"/>
                </a:rPr>
              </a:br>
              <a:r>
                <a:rPr lang="en-US" altLang="zh-HK" dirty="0">
                  <a:solidFill>
                    <a:srgbClr val="FF0000"/>
                  </a:solidFill>
                  <a:cs typeface="Arial" panose="020B0604020202020204" pitchFamily="34" charset="0"/>
                  <a:sym typeface="Wingdings 2"/>
                </a:rPr>
                <a:t>(</a:t>
              </a:r>
              <a:r>
                <a:rPr lang="zh-TW" altLang="en-US" dirty="0">
                  <a:solidFill>
                    <a:srgbClr val="FF0000"/>
                  </a:solidFill>
                  <a:cs typeface="Arial" panose="020B0604020202020204" pitchFamily="34" charset="0"/>
                  <a:sym typeface="Wingdings 2"/>
                </a:rPr>
                <a:t>取小數後一位</a:t>
              </a:r>
              <a:r>
                <a:rPr lang="en-US" altLang="zh-HK" dirty="0">
                  <a:solidFill>
                    <a:srgbClr val="FF0000"/>
                  </a:solidFill>
                  <a:cs typeface="Arial" panose="020B0604020202020204" pitchFamily="34" charset="0"/>
                  <a:sym typeface="Wingdings 2"/>
                </a:rPr>
                <a:t>)</a:t>
              </a:r>
              <a:endParaRPr lang="en-US" altLang="zh-HK" kern="0" dirty="0">
                <a:solidFill>
                  <a:srgbClr val="FF0000"/>
                </a:solidFill>
                <a:cs typeface="Arial" panose="020B0604020202020204" pitchFamily="34" charset="0"/>
              </a:endParaRPr>
            </a:p>
            <a:p>
              <a:pPr marL="0" indent="0" algn="ctr">
                <a:defRPr/>
              </a:pPr>
              <a:endParaRPr lang="en-US" altLang="zh-HK" kern="0" dirty="0">
                <a:solidFill>
                  <a:srgbClr val="FF0000"/>
                </a:solidFill>
                <a:cs typeface="Arial" panose="020B0604020202020204" pitchFamily="34" charset="0"/>
              </a:endParaRPr>
            </a:p>
          </p:txBody>
        </p:sp>
        <p:sp>
          <p:nvSpPr>
            <p:cNvPr id="212" name="內容版面配置區 2"/>
            <p:cNvSpPr txBox="1">
              <a:spLocks/>
            </p:cNvSpPr>
            <p:nvPr/>
          </p:nvSpPr>
          <p:spPr bwMode="auto">
            <a:xfrm>
              <a:off x="1583809"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sym typeface="Wingdings 2"/>
                </a:rPr>
                <a:t>−</a:t>
              </a:r>
              <a:r>
                <a:rPr lang="en-US" altLang="zh-HK" dirty="0">
                  <a:solidFill>
                    <a:srgbClr val="FF0000"/>
                  </a:solidFill>
                  <a:cs typeface="Arial" panose="020B0604020202020204" pitchFamily="34" charset="0"/>
                </a:rPr>
                <a:t>40%</a:t>
              </a:r>
              <a:endParaRPr lang="en-US" altLang="zh-HK" kern="0" dirty="0">
                <a:solidFill>
                  <a:srgbClr val="FF0000"/>
                </a:solidFill>
                <a:cs typeface="Arial" panose="020B0604020202020204" pitchFamily="34" charset="0"/>
              </a:endParaRPr>
            </a:p>
          </p:txBody>
        </p:sp>
        <p:sp>
          <p:nvSpPr>
            <p:cNvPr id="213" name="內容版面配置區 2"/>
            <p:cNvSpPr txBox="1">
              <a:spLocks/>
            </p:cNvSpPr>
            <p:nvPr/>
          </p:nvSpPr>
          <p:spPr bwMode="auto">
            <a:xfrm>
              <a:off x="1331922"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cs typeface="Arial" panose="020B0604020202020204" pitchFamily="34" charset="0"/>
                  <a:sym typeface="Wingdings 2"/>
                </a:rPr>
                <a:t>+22.2%</a:t>
              </a:r>
              <a:endParaRPr lang="en-US" altLang="zh-HK" kern="0" dirty="0">
                <a:solidFill>
                  <a:srgbClr val="FF0000"/>
                </a:solidFill>
                <a:cs typeface="Arial" panose="020B0604020202020204" pitchFamily="34" charset="0"/>
              </a:endParaRPr>
            </a:p>
          </p:txBody>
        </p:sp>
        <p:cxnSp>
          <p:nvCxnSpPr>
            <p:cNvPr id="214" name="直線接點 213"/>
            <p:cNvCxnSpPr/>
            <p:nvPr/>
          </p:nvCxnSpPr>
          <p:spPr bwMode="auto">
            <a:xfrm>
              <a:off x="1547663" y="4077071"/>
              <a:ext cx="118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5730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5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animEffect transition="in" filter="fade">
                                      <p:cBhvr>
                                        <p:cTn id="1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120</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zh-TW" altLang="en-US" dirty="0"/>
              <a:t>一般來說，廠商越容易調整某產品的生產要素，其供應</a:t>
            </a:r>
            <a:r>
              <a:rPr lang="zh-TW" altLang="en-US" b="1" dirty="0">
                <a:solidFill>
                  <a:srgbClr val="0070C0"/>
                </a:solidFill>
              </a:rPr>
              <a:t>彈性便越高</a:t>
            </a:r>
            <a:r>
              <a:rPr lang="zh-TW" altLang="en-US" dirty="0"/>
              <a:t>。</a:t>
            </a:r>
            <a:endParaRPr lang="zh-HK" altLang="en-US" dirty="0"/>
          </a:p>
        </p:txBody>
      </p:sp>
      <p:sp>
        <p:nvSpPr>
          <p:cNvPr id="4" name="標題 3"/>
          <p:cNvSpPr>
            <a:spLocks noGrp="1"/>
          </p:cNvSpPr>
          <p:nvPr>
            <p:ph type="title"/>
          </p:nvPr>
        </p:nvSpPr>
        <p:spPr/>
        <p:txBody>
          <a:bodyPr/>
          <a:lstStyle/>
          <a:p>
            <a:r>
              <a:rPr lang="en-US" altLang="zh-HK" dirty="0"/>
              <a:t>B.	</a:t>
            </a:r>
            <a:r>
              <a:rPr lang="zh-TW" altLang="en-US" dirty="0"/>
              <a:t>調整生產要素的容易程度</a:t>
            </a:r>
            <a:endParaRPr lang="zh-HK" altLang="en-US" dirty="0"/>
          </a:p>
        </p:txBody>
      </p:sp>
      <p:grpSp>
        <p:nvGrpSpPr>
          <p:cNvPr id="5" name="群組 3"/>
          <p:cNvGrpSpPr>
            <a:grpSpLocks/>
          </p:cNvGrpSpPr>
          <p:nvPr/>
        </p:nvGrpSpPr>
        <p:grpSpPr bwMode="auto">
          <a:xfrm>
            <a:off x="1979712" y="2132858"/>
            <a:ext cx="5414862" cy="720000"/>
            <a:chOff x="1039814" y="2225809"/>
            <a:chExt cx="4921500" cy="639140"/>
          </a:xfrm>
        </p:grpSpPr>
        <p:sp>
          <p:nvSpPr>
            <p:cNvPr id="6" name="矩形 5"/>
            <p:cNvSpPr/>
            <p:nvPr/>
          </p:nvSpPr>
          <p:spPr>
            <a:xfrm>
              <a:off x="1039814" y="2225809"/>
              <a:ext cx="4842553" cy="6391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039815" y="2330463"/>
              <a:ext cx="3697354"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HK" altLang="en-US" sz="2400" dirty="0"/>
                <a:t>調整生產要素的容易程度</a:t>
              </a:r>
              <a:r>
                <a:rPr lang="en-US" altLang="zh-HK" sz="2400" dirty="0"/>
                <a:t> </a:t>
              </a:r>
              <a:r>
                <a:rPr lang="en-US" altLang="zh-HK" sz="2400" dirty="0">
                  <a:sym typeface="Wingdings 3"/>
                </a:rPr>
                <a:t></a:t>
              </a:r>
              <a:endParaRPr lang="zh-HK" altLang="en-US" sz="2400" dirty="0"/>
            </a:p>
          </p:txBody>
        </p:sp>
        <p:sp>
          <p:nvSpPr>
            <p:cNvPr id="8" name="矩形 8"/>
            <p:cNvSpPr>
              <a:spLocks noChangeArrowheads="1"/>
            </p:cNvSpPr>
            <p:nvPr/>
          </p:nvSpPr>
          <p:spPr bwMode="auto">
            <a:xfrm>
              <a:off x="4586923" y="2329419"/>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p>
          </p:txBody>
        </p:sp>
      </p:grpSp>
      <p:sp>
        <p:nvSpPr>
          <p:cNvPr id="9" name="內容版面配置區 2"/>
          <p:cNvSpPr txBox="1">
            <a:spLocks/>
          </p:cNvSpPr>
          <p:nvPr/>
        </p:nvSpPr>
        <p:spPr>
          <a:xfrm>
            <a:off x="457200" y="3140968"/>
            <a:ext cx="8229600" cy="171739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部分產品主要依賴低技術勞工來生產（例如送貨服務）</a:t>
            </a:r>
            <a:endParaRPr lang="en-US" altLang="zh-HK" dirty="0"/>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當價格 </a:t>
            </a:r>
            <a:r>
              <a:rPr lang="en-US" altLang="zh-HK" dirty="0">
                <a:sym typeface="Wingdings 3"/>
              </a:rPr>
              <a:t></a:t>
            </a:r>
            <a:r>
              <a:rPr lang="zh-TW" altLang="en-US" dirty="0">
                <a:sym typeface="Wingdings" panose="05000000000000000000" pitchFamily="2" charset="2"/>
              </a:rPr>
              <a:t>，廠商可輕易地僱用更多低技術勞工以增加供應</a:t>
            </a:r>
            <a:r>
              <a:rPr lang="en-US" altLang="zh-TW" dirty="0">
                <a:sym typeface="Wingdings" panose="05000000000000000000" pitchFamily="2" charset="2"/>
              </a:rPr>
              <a:t>	</a:t>
            </a:r>
            <a:r>
              <a:rPr lang="zh-TW" altLang="en-US" dirty="0">
                <a:sym typeface="Wingdings" panose="05000000000000000000" pitchFamily="2" charset="2"/>
              </a:rPr>
              <a:t>量。</a:t>
            </a:r>
            <a:endParaRPr lang="en-US" altLang="zh-HK" dirty="0">
              <a:sym typeface="Wingdings" panose="05000000000000000000" pitchFamily="2" charset="2"/>
            </a:endParaRPr>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這類服務的供應彈性偏向較高。</a:t>
            </a:r>
            <a:endParaRPr lang="zh-HK" altLang="en-US" dirty="0"/>
          </a:p>
        </p:txBody>
      </p:sp>
    </p:spTree>
    <p:extLst>
      <p:ext uri="{BB962C8B-B14F-4D97-AF65-F5344CB8AC3E}">
        <p14:creationId xmlns:p14="http://schemas.microsoft.com/office/powerpoint/2010/main" val="2317970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121</a:t>
            </a:fld>
            <a:endParaRPr lang="zh-HK" altLang="en-US" dirty="0"/>
          </a:p>
        </p:txBody>
      </p:sp>
      <p:sp>
        <p:nvSpPr>
          <p:cNvPr id="3" name="內容版面配置區 2"/>
          <p:cNvSpPr>
            <a:spLocks noGrp="1"/>
          </p:cNvSpPr>
          <p:nvPr>
            <p:ph idx="1"/>
          </p:nvPr>
        </p:nvSpPr>
        <p:spPr>
          <a:xfrm>
            <a:off x="457200" y="1196752"/>
            <a:ext cx="8229600" cy="4228850"/>
          </a:xfrm>
        </p:spPr>
        <p:txBody>
          <a:bodyPr/>
          <a:lstStyle/>
          <a:p>
            <a:r>
              <a:rPr lang="zh-TW" altLang="en-US" dirty="0"/>
              <a:t>生產要素的流動性是指，生產要素由一個行業轉移到另一個行業，或者由一個地區轉移到另一個地區的意願和容易程度。</a:t>
            </a:r>
            <a:endParaRPr lang="en-GB" altLang="zh-HK" dirty="0"/>
          </a:p>
          <a:p>
            <a:r>
              <a:rPr lang="zh-TW" altLang="en-US" dirty="0"/>
              <a:t>當價格 </a:t>
            </a:r>
            <a:r>
              <a:rPr lang="en-US" altLang="zh-HK" dirty="0">
                <a:sym typeface="Wingdings 3"/>
              </a:rPr>
              <a:t></a:t>
            </a:r>
            <a:r>
              <a:rPr lang="zh-TW" altLang="en-US" dirty="0"/>
              <a:t>，廠商要增加供應量：</a:t>
            </a:r>
            <a:endParaRPr lang="en-US" altLang="zh-HK" dirty="0"/>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便需要更多生產要素，這些生產要素可能要從其他行業或</a:t>
            </a:r>
            <a:r>
              <a:rPr lang="en-US" altLang="zh-TW" dirty="0">
                <a:sym typeface="Wingdings" panose="05000000000000000000" pitchFamily="2" charset="2"/>
              </a:rPr>
              <a:t>	</a:t>
            </a:r>
            <a:r>
              <a:rPr lang="zh-TW" altLang="en-US" dirty="0">
                <a:sym typeface="Wingdings" panose="05000000000000000000" pitchFamily="2" charset="2"/>
              </a:rPr>
              <a:t>地區引入。</a:t>
            </a:r>
            <a:endParaRPr lang="en-US" altLang="zh-HK" dirty="0">
              <a:sym typeface="Wingdings" panose="05000000000000000000" pitchFamily="2" charset="2"/>
            </a:endParaRPr>
          </a:p>
          <a:p>
            <a:pPr marL="342900" indent="-342900">
              <a:buFont typeface="Wingdings" pitchFamily="2" charset="2"/>
              <a:buChar char="à"/>
              <a:tabLst>
                <a:tab pos="355600" algn="l"/>
              </a:tabLst>
            </a:pPr>
            <a:r>
              <a:rPr lang="zh-TW" altLang="en-US" dirty="0">
                <a:sym typeface="Wingdings" panose="05000000000000000000" pitchFamily="2" charset="2"/>
              </a:rPr>
              <a:t>如果這些生產要素難以在各行業或各地區之間流動，供應</a:t>
            </a:r>
            <a:r>
              <a:rPr lang="zh-TW" altLang="en-US" b="1" dirty="0">
                <a:solidFill>
                  <a:srgbClr val="0070C0"/>
                </a:solidFill>
                <a:sym typeface="Wingdings" panose="05000000000000000000" pitchFamily="2" charset="2"/>
              </a:rPr>
              <a:t>彈性</a:t>
            </a:r>
            <a:r>
              <a:rPr lang="zh-TW" altLang="en-US" dirty="0">
                <a:sym typeface="Wingdings" panose="05000000000000000000" pitchFamily="2" charset="2"/>
              </a:rPr>
              <a:t>便會偏向</a:t>
            </a:r>
            <a:r>
              <a:rPr lang="zh-TW" altLang="en-US" b="1" dirty="0">
                <a:solidFill>
                  <a:srgbClr val="0070C0"/>
                </a:solidFill>
                <a:sym typeface="Wingdings" panose="05000000000000000000" pitchFamily="2" charset="2"/>
              </a:rPr>
              <a:t>較低</a:t>
            </a:r>
            <a:r>
              <a:rPr lang="zh-TW" altLang="en-US" dirty="0">
                <a:sym typeface="Wingdings" panose="05000000000000000000" pitchFamily="2" charset="2"/>
              </a:rPr>
              <a:t>。</a:t>
            </a:r>
            <a:endParaRPr lang="en-US" altLang="zh-HK" dirty="0">
              <a:sym typeface="Wingdings" panose="05000000000000000000" pitchFamily="2" charset="2"/>
            </a:endParaRPr>
          </a:p>
          <a:p>
            <a:pPr>
              <a:tabLst>
                <a:tab pos="355600" algn="l"/>
              </a:tabLst>
            </a:pPr>
            <a:endParaRPr lang="en-US" altLang="zh-HK" dirty="0">
              <a:sym typeface="Wingdings" panose="05000000000000000000" pitchFamily="2" charset="2"/>
            </a:endParaRPr>
          </a:p>
          <a:p>
            <a:pPr>
              <a:tabLst>
                <a:tab pos="355600" algn="l"/>
              </a:tabLst>
            </a:pPr>
            <a:endParaRPr lang="en-US" altLang="zh-HK" dirty="0">
              <a:sym typeface="Wingdings" panose="05000000000000000000" pitchFamily="2" charset="2"/>
            </a:endParaRPr>
          </a:p>
          <a:p>
            <a:pPr>
              <a:tabLst>
                <a:tab pos="355600" algn="l"/>
              </a:tabLst>
            </a:pPr>
            <a:r>
              <a:rPr lang="zh-TW" altLang="en-US" dirty="0">
                <a:sym typeface="Wingdings" panose="05000000000000000000" pitchFamily="2" charset="2"/>
              </a:rPr>
              <a:t>一些如熟練工人或專業人士的專門生產要素流動性較低。</a:t>
            </a:r>
            <a:endParaRPr lang="en-US" altLang="zh-HK" dirty="0">
              <a:sym typeface="Wingdings" panose="05000000000000000000" pitchFamily="2" charset="2"/>
            </a:endParaRPr>
          </a:p>
        </p:txBody>
      </p:sp>
      <p:sp>
        <p:nvSpPr>
          <p:cNvPr id="4" name="標題 3"/>
          <p:cNvSpPr>
            <a:spLocks noGrp="1"/>
          </p:cNvSpPr>
          <p:nvPr>
            <p:ph type="title"/>
          </p:nvPr>
        </p:nvSpPr>
        <p:spPr/>
        <p:txBody>
          <a:bodyPr/>
          <a:lstStyle/>
          <a:p>
            <a:r>
              <a:rPr lang="en-US" altLang="zh-HK" dirty="0"/>
              <a:t>C.	</a:t>
            </a:r>
            <a:r>
              <a:rPr lang="zh-TW" altLang="en-US" dirty="0"/>
              <a:t>生產要素的流動性</a:t>
            </a:r>
            <a:endParaRPr lang="zh-HK" altLang="en-US" dirty="0"/>
          </a:p>
        </p:txBody>
      </p:sp>
      <p:grpSp>
        <p:nvGrpSpPr>
          <p:cNvPr id="5" name="群組 3"/>
          <p:cNvGrpSpPr>
            <a:grpSpLocks/>
          </p:cNvGrpSpPr>
          <p:nvPr/>
        </p:nvGrpSpPr>
        <p:grpSpPr bwMode="auto">
          <a:xfrm>
            <a:off x="2051720" y="4149079"/>
            <a:ext cx="4608512" cy="720000"/>
            <a:chOff x="1170159" y="2225809"/>
            <a:chExt cx="4188617" cy="639141"/>
          </a:xfrm>
        </p:grpSpPr>
        <p:sp>
          <p:nvSpPr>
            <p:cNvPr id="6" name="矩形 5"/>
            <p:cNvSpPr/>
            <p:nvPr/>
          </p:nvSpPr>
          <p:spPr>
            <a:xfrm>
              <a:off x="1170159" y="2225809"/>
              <a:ext cx="4123170" cy="639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301053" y="2339477"/>
              <a:ext cx="2716059"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生產要素的流動性</a:t>
              </a:r>
              <a:r>
                <a:rPr lang="en-US" altLang="zh-HK" sz="2400" dirty="0"/>
                <a:t> </a:t>
              </a:r>
              <a:r>
                <a:rPr lang="en-US" altLang="zh-HK" sz="2400" dirty="0">
                  <a:sym typeface="Wingdings 3"/>
                </a:rPr>
                <a:t></a:t>
              </a:r>
              <a:endParaRPr lang="zh-HK" altLang="en-US" sz="2400" dirty="0"/>
            </a:p>
          </p:txBody>
        </p:sp>
        <p:sp>
          <p:nvSpPr>
            <p:cNvPr id="8" name="矩形 8"/>
            <p:cNvSpPr>
              <a:spLocks noChangeArrowheads="1"/>
            </p:cNvSpPr>
            <p:nvPr/>
          </p:nvSpPr>
          <p:spPr bwMode="auto">
            <a:xfrm>
              <a:off x="3984385" y="2327144"/>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endParaRPr lang="zh-HK" altLang="en-US" sz="2400" dirty="0"/>
            </a:p>
          </p:txBody>
        </p:sp>
      </p:grpSp>
    </p:spTree>
    <p:extLst>
      <p:ext uri="{BB962C8B-B14F-4D97-AF65-F5344CB8AC3E}">
        <p14:creationId xmlns:p14="http://schemas.microsoft.com/office/powerpoint/2010/main" val="856127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122</a:t>
            </a:fld>
            <a:endParaRPr lang="zh-HK" altLang="en-US" dirty="0"/>
          </a:p>
        </p:txBody>
      </p:sp>
      <p:sp>
        <p:nvSpPr>
          <p:cNvPr id="3" name="內容版面配置區 2"/>
          <p:cNvSpPr>
            <a:spLocks noGrp="1"/>
          </p:cNvSpPr>
          <p:nvPr>
            <p:ph idx="1"/>
          </p:nvPr>
        </p:nvSpPr>
        <p:spPr>
          <a:xfrm>
            <a:off x="457200" y="1196752"/>
            <a:ext cx="8229600" cy="3954929"/>
          </a:xfrm>
        </p:spPr>
        <p:txBody>
          <a:bodyPr/>
          <a:lstStyle/>
          <a:p>
            <a:pPr>
              <a:spcBef>
                <a:spcPts val="576"/>
              </a:spcBef>
            </a:pPr>
            <a:r>
              <a:rPr lang="zh-TW" altLang="en-US" dirty="0"/>
              <a:t>儲備生產能力是隨時能投入生產的資源數量。</a:t>
            </a:r>
            <a:endParaRPr lang="en-US" altLang="zh-HK" dirty="0"/>
          </a:p>
          <a:p>
            <a:pPr>
              <a:spcBef>
                <a:spcPts val="576"/>
              </a:spcBef>
            </a:pPr>
            <a:r>
              <a:rPr lang="zh-TW" altLang="en-US" dirty="0"/>
              <a:t>如果廠商有較高的儲備能力，其產品的供應</a:t>
            </a:r>
            <a:r>
              <a:rPr lang="zh-TW" altLang="en-US" b="1" dirty="0">
                <a:solidFill>
                  <a:srgbClr val="0070C0"/>
                </a:solidFill>
              </a:rPr>
              <a:t>彈性</a:t>
            </a:r>
            <a:r>
              <a:rPr lang="zh-TW" altLang="en-US" dirty="0"/>
              <a:t>偏向</a:t>
            </a:r>
            <a:r>
              <a:rPr lang="zh-TW" altLang="en-US" b="1" dirty="0">
                <a:solidFill>
                  <a:srgbClr val="0070C0"/>
                </a:solidFill>
              </a:rPr>
              <a:t>較高</a:t>
            </a:r>
            <a:r>
              <a:rPr lang="zh-TW" altLang="en-US" dirty="0"/>
              <a:t>。</a:t>
            </a:r>
            <a:r>
              <a:rPr lang="en-US" altLang="zh-HK" dirty="0"/>
              <a:t> </a:t>
            </a:r>
          </a:p>
          <a:p>
            <a:pPr>
              <a:spcBef>
                <a:spcPts val="576"/>
              </a:spcBef>
            </a:pPr>
            <a:endParaRPr lang="en-US" altLang="zh-HK" dirty="0"/>
          </a:p>
          <a:p>
            <a:pPr>
              <a:spcBef>
                <a:spcPts val="576"/>
              </a:spcBef>
            </a:pPr>
            <a:endParaRPr lang="en-US" altLang="zh-TW" dirty="0"/>
          </a:p>
          <a:p>
            <a:pPr>
              <a:spcBef>
                <a:spcPts val="576"/>
              </a:spcBef>
            </a:pPr>
            <a:endParaRPr lang="en-US" altLang="zh-TW" dirty="0"/>
          </a:p>
          <a:p>
            <a:pPr>
              <a:spcBef>
                <a:spcPts val="576"/>
              </a:spcBef>
            </a:pPr>
            <a:r>
              <a:rPr lang="zh-TW" altLang="en-US" dirty="0"/>
              <a:t>儲備生產能力容許廠商因應價格上升而提高供應量。</a:t>
            </a:r>
            <a:endParaRPr lang="en-US" altLang="zh-HK" dirty="0"/>
          </a:p>
          <a:p>
            <a:pPr>
              <a:spcBef>
                <a:spcPts val="576"/>
              </a:spcBef>
            </a:pPr>
            <a:r>
              <a:rPr lang="zh-TW" altLang="en-US" dirty="0"/>
              <a:t>例如：</a:t>
            </a:r>
            <a:endParaRPr lang="en-US" altLang="zh-HK" dirty="0"/>
          </a:p>
          <a:p>
            <a:pPr>
              <a:spcBef>
                <a:spcPts val="576"/>
              </a:spcBef>
            </a:pPr>
            <a:r>
              <a:rPr lang="zh-TW" altLang="en-US" dirty="0"/>
              <a:t>如果應用程式開發商的伺服器有更多的儲存空間和流量，其供應量的增加幅度便會較大。</a:t>
            </a:r>
            <a:endParaRPr lang="zh-HK" altLang="en-US" dirty="0"/>
          </a:p>
        </p:txBody>
      </p:sp>
      <p:sp>
        <p:nvSpPr>
          <p:cNvPr id="4" name="標題 3"/>
          <p:cNvSpPr>
            <a:spLocks noGrp="1"/>
          </p:cNvSpPr>
          <p:nvPr>
            <p:ph type="title"/>
          </p:nvPr>
        </p:nvSpPr>
        <p:spPr/>
        <p:txBody>
          <a:bodyPr/>
          <a:lstStyle/>
          <a:p>
            <a:r>
              <a:rPr lang="en-US" altLang="zh-HK" dirty="0"/>
              <a:t>D.	</a:t>
            </a:r>
            <a:r>
              <a:rPr lang="zh-TW" altLang="en-US" dirty="0"/>
              <a:t>儲備生產能力</a:t>
            </a:r>
            <a:endParaRPr lang="zh-HK" altLang="en-US" dirty="0"/>
          </a:p>
        </p:txBody>
      </p:sp>
      <p:grpSp>
        <p:nvGrpSpPr>
          <p:cNvPr id="5" name="群組 3"/>
          <p:cNvGrpSpPr>
            <a:grpSpLocks/>
          </p:cNvGrpSpPr>
          <p:nvPr/>
        </p:nvGrpSpPr>
        <p:grpSpPr bwMode="auto">
          <a:xfrm>
            <a:off x="2303745" y="2348960"/>
            <a:ext cx="4284480" cy="720000"/>
            <a:chOff x="1137433" y="2225809"/>
            <a:chExt cx="3894109" cy="639141"/>
          </a:xfrm>
        </p:grpSpPr>
        <p:sp>
          <p:nvSpPr>
            <p:cNvPr id="6" name="矩形 5"/>
            <p:cNvSpPr/>
            <p:nvPr/>
          </p:nvSpPr>
          <p:spPr>
            <a:xfrm>
              <a:off x="1137433" y="2225809"/>
              <a:ext cx="3893639" cy="639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137433" y="2351592"/>
              <a:ext cx="2781506"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儲備生產能力</a:t>
              </a:r>
              <a:r>
                <a:rPr lang="en-US" altLang="zh-HK" sz="2400" dirty="0"/>
                <a:t> </a:t>
              </a:r>
              <a:r>
                <a:rPr lang="en-US" altLang="zh-HK" sz="2400" dirty="0">
                  <a:sym typeface="Wingdings 3"/>
                </a:rPr>
                <a:t></a:t>
              </a:r>
              <a:endParaRPr lang="zh-HK" altLang="en-US" sz="2400" dirty="0"/>
            </a:p>
          </p:txBody>
        </p:sp>
        <p:sp>
          <p:nvSpPr>
            <p:cNvPr id="8" name="矩形 8"/>
            <p:cNvSpPr>
              <a:spLocks noChangeArrowheads="1"/>
            </p:cNvSpPr>
            <p:nvPr/>
          </p:nvSpPr>
          <p:spPr bwMode="auto">
            <a:xfrm>
              <a:off x="3657151" y="2339259"/>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endParaRPr lang="zh-HK" altLang="en-US" sz="2400" dirty="0"/>
            </a:p>
          </p:txBody>
        </p:sp>
      </p:grpSp>
    </p:spTree>
    <p:extLst>
      <p:ext uri="{BB962C8B-B14F-4D97-AF65-F5344CB8AC3E}">
        <p14:creationId xmlns:p14="http://schemas.microsoft.com/office/powerpoint/2010/main" val="4247060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123</a:t>
            </a:fld>
            <a:endParaRPr lang="zh-HK" altLang="en-US" dirty="0"/>
          </a:p>
        </p:txBody>
      </p:sp>
      <p:sp>
        <p:nvSpPr>
          <p:cNvPr id="3" name="內容版面配置區 2"/>
          <p:cNvSpPr>
            <a:spLocks noGrp="1"/>
          </p:cNvSpPr>
          <p:nvPr>
            <p:ph idx="1"/>
          </p:nvPr>
        </p:nvSpPr>
        <p:spPr>
          <a:xfrm>
            <a:off x="457200" y="1196752"/>
            <a:ext cx="8229600" cy="2603790"/>
          </a:xfrm>
        </p:spPr>
        <p:txBody>
          <a:bodyPr/>
          <a:lstStyle/>
          <a:p>
            <a:r>
              <a:rPr lang="zh-TW" altLang="en-US" dirty="0"/>
              <a:t>要增加供應量：</a:t>
            </a:r>
            <a:endParaRPr lang="en-US" altLang="zh-HK" dirty="0"/>
          </a:p>
          <a:p>
            <a:pPr>
              <a:tabLst>
                <a:tab pos="355600" algn="l"/>
              </a:tabLst>
            </a:pPr>
            <a:r>
              <a:rPr lang="en-US" altLang="zh-HK" dirty="0">
                <a:sym typeface="Wingdings" panose="05000000000000000000" pitchFamily="2" charset="2"/>
              </a:rPr>
              <a:t>	</a:t>
            </a:r>
            <a:r>
              <a:rPr lang="zh-TW" altLang="en-US" dirty="0"/>
              <a:t>廠商需要時間僱用更多生產要素，以提高生產能力。</a:t>
            </a:r>
            <a:endParaRPr lang="en-US" altLang="zh-HK" dirty="0"/>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如果廠商有更多時間調整其生產計劃，供應量便可作更大</a:t>
            </a:r>
            <a:r>
              <a:rPr lang="en-US" altLang="zh-TW" dirty="0">
                <a:sym typeface="Wingdings" panose="05000000000000000000" pitchFamily="2" charset="2"/>
              </a:rPr>
              <a:t>	</a:t>
            </a:r>
            <a:r>
              <a:rPr lang="zh-TW" altLang="en-US" dirty="0">
                <a:sym typeface="Wingdings" panose="05000000000000000000" pitchFamily="2" charset="2"/>
              </a:rPr>
              <a:t>百分比的增加。</a:t>
            </a:r>
            <a:endParaRPr lang="en-US" altLang="zh-HK" dirty="0">
              <a:sym typeface="Wingdings" panose="05000000000000000000" pitchFamily="2" charset="2"/>
            </a:endParaRPr>
          </a:p>
          <a:p>
            <a:pPr>
              <a:tabLst>
                <a:tab pos="355600" algn="l"/>
              </a:tabLst>
            </a:pPr>
            <a:r>
              <a:rPr lang="en-US" altLang="zh-HK" dirty="0">
                <a:sym typeface="Wingdings" panose="05000000000000000000" pitchFamily="2" charset="2"/>
              </a:rPr>
              <a:t>	</a:t>
            </a:r>
            <a:r>
              <a:rPr lang="zh-TW" altLang="en-US" b="1" dirty="0">
                <a:solidFill>
                  <a:srgbClr val="0070C0"/>
                </a:solidFill>
              </a:rPr>
              <a:t>供應彈性會較大</a:t>
            </a:r>
            <a:r>
              <a:rPr lang="zh-TW" altLang="en-US" dirty="0"/>
              <a:t>。</a:t>
            </a:r>
            <a:endParaRPr lang="en-US" altLang="zh-HK" dirty="0"/>
          </a:p>
          <a:p>
            <a:pPr>
              <a:tabLst>
                <a:tab pos="355600" algn="l"/>
              </a:tabLst>
            </a:pPr>
            <a:endParaRPr lang="zh-HK" altLang="en-US" dirty="0"/>
          </a:p>
        </p:txBody>
      </p:sp>
      <p:sp>
        <p:nvSpPr>
          <p:cNvPr id="4" name="標題 3"/>
          <p:cNvSpPr>
            <a:spLocks noGrp="1"/>
          </p:cNvSpPr>
          <p:nvPr>
            <p:ph type="title"/>
          </p:nvPr>
        </p:nvSpPr>
        <p:spPr/>
        <p:txBody>
          <a:bodyPr/>
          <a:lstStyle/>
          <a:p>
            <a:r>
              <a:rPr lang="en-US" altLang="zh-HK" dirty="0"/>
              <a:t>E.	</a:t>
            </a:r>
            <a:r>
              <a:rPr lang="zh-TW" altLang="en-US" dirty="0"/>
              <a:t>調整生產計劃的 時間</a:t>
            </a:r>
            <a:endParaRPr lang="zh-HK" altLang="en-US" dirty="0"/>
          </a:p>
        </p:txBody>
      </p:sp>
      <p:grpSp>
        <p:nvGrpSpPr>
          <p:cNvPr id="9" name="群組 3"/>
          <p:cNvGrpSpPr>
            <a:grpSpLocks/>
          </p:cNvGrpSpPr>
          <p:nvPr/>
        </p:nvGrpSpPr>
        <p:grpSpPr bwMode="auto">
          <a:xfrm>
            <a:off x="2051718" y="3573018"/>
            <a:ext cx="5328594" cy="720000"/>
            <a:chOff x="1105816" y="2225809"/>
            <a:chExt cx="4843092" cy="639140"/>
          </a:xfrm>
        </p:grpSpPr>
        <p:sp>
          <p:nvSpPr>
            <p:cNvPr id="10" name="矩形 9"/>
            <p:cNvSpPr/>
            <p:nvPr/>
          </p:nvSpPr>
          <p:spPr>
            <a:xfrm>
              <a:off x="1105816" y="2225809"/>
              <a:ext cx="4711672" cy="6391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矩形 8"/>
            <p:cNvSpPr>
              <a:spLocks noChangeArrowheads="1"/>
            </p:cNvSpPr>
            <p:nvPr/>
          </p:nvSpPr>
          <p:spPr bwMode="auto">
            <a:xfrm>
              <a:off x="1105816" y="2342819"/>
              <a:ext cx="3631914"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可供調整生產計劃的時間</a:t>
              </a:r>
              <a:r>
                <a:rPr lang="en-US" altLang="zh-HK" sz="2400" dirty="0"/>
                <a:t> </a:t>
              </a:r>
              <a:r>
                <a:rPr lang="en-US" altLang="zh-HK" sz="2400" dirty="0">
                  <a:sym typeface="Wingdings 3"/>
                </a:rPr>
                <a:t></a:t>
              </a:r>
              <a:endParaRPr lang="zh-HK" altLang="en-US" sz="2400" dirty="0"/>
            </a:p>
          </p:txBody>
        </p:sp>
        <p:sp>
          <p:nvSpPr>
            <p:cNvPr id="12" name="矩形 8"/>
            <p:cNvSpPr>
              <a:spLocks noChangeArrowheads="1"/>
            </p:cNvSpPr>
            <p:nvPr/>
          </p:nvSpPr>
          <p:spPr bwMode="auto">
            <a:xfrm>
              <a:off x="4574517" y="2342436"/>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225768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124</a:t>
            </a:fld>
            <a:endParaRPr lang="zh-HK" altLang="en-US" dirty="0"/>
          </a:p>
        </p:txBody>
      </p:sp>
      <p:sp>
        <p:nvSpPr>
          <p:cNvPr id="3" name="內容版面配置區 2"/>
          <p:cNvSpPr>
            <a:spLocks noGrp="1"/>
          </p:cNvSpPr>
          <p:nvPr>
            <p:ph idx="1"/>
          </p:nvPr>
        </p:nvSpPr>
        <p:spPr>
          <a:xfrm>
            <a:off x="457200" y="1196752"/>
            <a:ext cx="8229600" cy="2683812"/>
          </a:xfrm>
        </p:spPr>
        <p:txBody>
          <a:bodyPr/>
          <a:lstStyle/>
          <a:p>
            <a:r>
              <a:rPr lang="zh-TW" altLang="en-US" dirty="0"/>
              <a:t>例如：</a:t>
            </a:r>
            <a:endParaRPr lang="en-US" altLang="zh-HK" dirty="0"/>
          </a:p>
          <a:p>
            <a:r>
              <a:rPr lang="zh-TW" altLang="en-US" dirty="0"/>
              <a:t>新住宅樓宇需要一段長時間興建。</a:t>
            </a:r>
            <a:endParaRPr lang="en-US" altLang="zh-HK" dirty="0"/>
          </a:p>
          <a:p>
            <a:pPr>
              <a:spcBef>
                <a:spcPts val="1200"/>
              </a:spcBef>
            </a:pPr>
            <a:r>
              <a:rPr lang="zh-TW" altLang="en-US" dirty="0"/>
              <a:t>假設新房屋的價格上升。</a:t>
            </a:r>
            <a:endParaRPr lang="en-US" altLang="zh-HK" dirty="0"/>
          </a:p>
          <a:p>
            <a:pPr>
              <a:tabLst>
                <a:tab pos="355600" algn="l"/>
              </a:tabLst>
            </a:pPr>
            <a:r>
              <a:rPr lang="en-US" altLang="zh-HK" dirty="0">
                <a:sym typeface="Wingdings" panose="05000000000000000000" pitchFamily="2" charset="2"/>
              </a:rPr>
              <a:t>	</a:t>
            </a:r>
            <a:r>
              <a:rPr lang="zh-TW" altLang="en-US" dirty="0"/>
              <a:t>如果發展商有更多時間回應價格變動，新住宅樓宇的</a:t>
            </a:r>
            <a:br>
              <a:rPr lang="en-US" altLang="zh-TW" dirty="0"/>
            </a:br>
            <a:r>
              <a:rPr lang="en-US" altLang="zh-TW" dirty="0"/>
              <a:t>	</a:t>
            </a:r>
            <a:r>
              <a:rPr lang="zh-TW" altLang="en-US" dirty="0"/>
              <a:t>供應量會有較大幅度的增加。</a:t>
            </a:r>
            <a:endParaRPr lang="en-US" altLang="zh-HK" dirty="0"/>
          </a:p>
          <a:p>
            <a:pPr>
              <a:tabLst>
                <a:tab pos="355600" algn="l"/>
              </a:tabLst>
            </a:pPr>
            <a:r>
              <a:rPr lang="en-US" altLang="zh-HK" dirty="0">
                <a:sym typeface="Wingdings" panose="05000000000000000000" pitchFamily="2" charset="2"/>
              </a:rPr>
              <a:t>	</a:t>
            </a:r>
            <a:r>
              <a:rPr lang="zh-TW" altLang="en-US" dirty="0"/>
              <a:t>當時期較長，供應彈性會較高。 </a:t>
            </a:r>
            <a:endParaRPr lang="zh-HK" altLang="en-US" dirty="0"/>
          </a:p>
        </p:txBody>
      </p:sp>
      <p:sp>
        <p:nvSpPr>
          <p:cNvPr id="4" name="標題 3"/>
          <p:cNvSpPr>
            <a:spLocks noGrp="1"/>
          </p:cNvSpPr>
          <p:nvPr>
            <p:ph type="title"/>
          </p:nvPr>
        </p:nvSpPr>
        <p:spPr/>
        <p:txBody>
          <a:bodyPr/>
          <a:lstStyle/>
          <a:p>
            <a:r>
              <a:rPr lang="en-US" altLang="zh-HK" dirty="0"/>
              <a:t>E.	</a:t>
            </a:r>
            <a:r>
              <a:rPr lang="zh-TW" altLang="en-US" dirty="0"/>
              <a:t>調整生產計劃的 時間</a:t>
            </a:r>
            <a:endParaRPr lang="zh-HK"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3573016"/>
            <a:ext cx="3527884" cy="2351923"/>
          </a:xfrm>
          <a:prstGeom prst="rect">
            <a:avLst/>
          </a:prstGeom>
        </p:spPr>
      </p:pic>
    </p:spTree>
    <p:extLst>
      <p:ext uri="{BB962C8B-B14F-4D97-AF65-F5344CB8AC3E}">
        <p14:creationId xmlns:p14="http://schemas.microsoft.com/office/powerpoint/2010/main" val="117552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125</a:t>
            </a:fld>
            <a:endParaRPr lang="zh-HK" altLang="en-US" dirty="0"/>
          </a:p>
        </p:txBody>
      </p:sp>
      <p:sp>
        <p:nvSpPr>
          <p:cNvPr id="3" name="內容版面配置區 2"/>
          <p:cNvSpPr>
            <a:spLocks noGrp="1"/>
          </p:cNvSpPr>
          <p:nvPr>
            <p:ph idx="1"/>
          </p:nvPr>
        </p:nvSpPr>
        <p:spPr>
          <a:xfrm>
            <a:off x="457200" y="1196752"/>
            <a:ext cx="8229600" cy="3570208"/>
          </a:xfrm>
        </p:spPr>
        <p:txBody>
          <a:bodyPr/>
          <a:lstStyle/>
          <a:p>
            <a:r>
              <a:rPr lang="zh-TW" altLang="en-US" dirty="0"/>
              <a:t>如果新廠商能輕易進入市場，當物品的價格 </a:t>
            </a:r>
            <a:r>
              <a:rPr lang="en-US" altLang="zh-HK" dirty="0">
                <a:sym typeface="Wingdings 3"/>
              </a:rPr>
              <a:t></a:t>
            </a:r>
            <a:r>
              <a:rPr lang="zh-TW" altLang="en-US" dirty="0"/>
              <a:t>，除了原有的廠商，有更多新廠商能供應該物品。</a:t>
            </a:r>
            <a:endParaRPr lang="en-US" altLang="zh-HK" dirty="0"/>
          </a:p>
          <a:p>
            <a:pPr>
              <a:tabLst>
                <a:tab pos="355600" algn="l"/>
              </a:tabLst>
            </a:pPr>
            <a:r>
              <a:rPr lang="en-US" altLang="zh-HK" dirty="0">
                <a:sym typeface="Wingdings" panose="05000000000000000000" pitchFamily="2" charset="2"/>
              </a:rPr>
              <a:t>	</a:t>
            </a:r>
            <a:r>
              <a:rPr lang="zh-TW" altLang="en-US" dirty="0"/>
              <a:t>市場供應會偏向</a:t>
            </a:r>
            <a:r>
              <a:rPr lang="zh-TW" altLang="en-US" b="1" dirty="0">
                <a:solidFill>
                  <a:srgbClr val="0070C0"/>
                </a:solidFill>
              </a:rPr>
              <a:t>有較高的彈性</a:t>
            </a:r>
            <a:r>
              <a:rPr lang="zh-TW" altLang="en-US" dirty="0"/>
              <a:t>。</a:t>
            </a:r>
            <a:endParaRPr lang="en-US" altLang="zh-HK" dirty="0"/>
          </a:p>
          <a:p>
            <a:pPr>
              <a:tabLst>
                <a:tab pos="355600" algn="l"/>
              </a:tabLst>
            </a:pPr>
            <a:endParaRPr lang="en-US" altLang="zh-HK" dirty="0"/>
          </a:p>
          <a:p>
            <a:pPr>
              <a:tabLst>
                <a:tab pos="355600" algn="l"/>
              </a:tabLst>
            </a:pPr>
            <a:endParaRPr lang="en-US" altLang="zh-HK" dirty="0"/>
          </a:p>
          <a:p>
            <a:pPr>
              <a:spcBef>
                <a:spcPts val="1200"/>
              </a:spcBef>
              <a:tabLst>
                <a:tab pos="355600" algn="l"/>
              </a:tabLst>
            </a:pPr>
            <a:r>
              <a:rPr lang="zh-TW" altLang="en-US" dirty="0"/>
              <a:t>例如：</a:t>
            </a:r>
            <a:endParaRPr lang="en-US" altLang="zh-HK" dirty="0"/>
          </a:p>
          <a:p>
            <a:pPr>
              <a:tabLst>
                <a:tab pos="355600" algn="l"/>
              </a:tabLst>
            </a:pPr>
            <a:r>
              <a:rPr lang="zh-TW" altLang="en-US" dirty="0"/>
              <a:t>新廠商能輕易進入快餐市場</a:t>
            </a:r>
            <a:endParaRPr lang="en-US" altLang="zh-HK" dirty="0"/>
          </a:p>
          <a:p>
            <a:pPr>
              <a:tabLst>
                <a:tab pos="355600" algn="l"/>
              </a:tabLst>
            </a:pPr>
            <a:r>
              <a:rPr lang="en-US" altLang="zh-HK" dirty="0">
                <a:sym typeface="Wingdings" panose="05000000000000000000" pitchFamily="2" charset="2"/>
              </a:rPr>
              <a:t>	</a:t>
            </a:r>
            <a:r>
              <a:rPr lang="zh-TW" altLang="en-US" dirty="0"/>
              <a:t>快餐市場的供應彈性頗高。</a:t>
            </a:r>
            <a:endParaRPr lang="en-US" altLang="zh-HK" dirty="0"/>
          </a:p>
        </p:txBody>
      </p:sp>
      <p:sp>
        <p:nvSpPr>
          <p:cNvPr id="4" name="標題 3"/>
          <p:cNvSpPr>
            <a:spLocks noGrp="1"/>
          </p:cNvSpPr>
          <p:nvPr>
            <p:ph type="title"/>
          </p:nvPr>
        </p:nvSpPr>
        <p:spPr/>
        <p:txBody>
          <a:bodyPr/>
          <a:lstStyle/>
          <a:p>
            <a:r>
              <a:rPr lang="en-US" altLang="zh-HK" dirty="0"/>
              <a:t>E.	</a:t>
            </a:r>
            <a:r>
              <a:rPr lang="zh-HK" altLang="en-US" dirty="0"/>
              <a:t>進入市場的容易程度</a:t>
            </a:r>
          </a:p>
        </p:txBody>
      </p:sp>
      <p:grpSp>
        <p:nvGrpSpPr>
          <p:cNvPr id="9" name="群組 3"/>
          <p:cNvGrpSpPr>
            <a:grpSpLocks/>
          </p:cNvGrpSpPr>
          <p:nvPr/>
        </p:nvGrpSpPr>
        <p:grpSpPr bwMode="auto">
          <a:xfrm>
            <a:off x="1331639" y="2636912"/>
            <a:ext cx="5832649" cy="720000"/>
            <a:chOff x="-138785" y="2225809"/>
            <a:chExt cx="5301220" cy="639141"/>
          </a:xfrm>
        </p:grpSpPr>
        <p:sp>
          <p:nvSpPr>
            <p:cNvPr id="10" name="矩形 9"/>
            <p:cNvSpPr/>
            <p:nvPr/>
          </p:nvSpPr>
          <p:spPr>
            <a:xfrm>
              <a:off x="-40050" y="2225809"/>
              <a:ext cx="5202485" cy="639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矩形 8"/>
            <p:cNvSpPr>
              <a:spLocks noChangeArrowheads="1"/>
            </p:cNvSpPr>
            <p:nvPr/>
          </p:nvSpPr>
          <p:spPr bwMode="auto">
            <a:xfrm>
              <a:off x="-138785" y="2350223"/>
              <a:ext cx="4188618"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新廠商</a:t>
              </a:r>
              <a:r>
                <a:rPr lang="zh-HK" altLang="en-US" sz="2400" dirty="0"/>
                <a:t>進入市場的容易程度</a:t>
              </a:r>
              <a:r>
                <a:rPr lang="en-US" altLang="zh-HK" sz="2400" dirty="0"/>
                <a:t> </a:t>
              </a:r>
              <a:r>
                <a:rPr lang="en-US" altLang="zh-HK" sz="2400" dirty="0">
                  <a:sym typeface="Wingdings 3"/>
                </a:rPr>
                <a:t></a:t>
              </a:r>
              <a:endParaRPr lang="zh-HK" altLang="en-US" sz="2400" dirty="0"/>
            </a:p>
          </p:txBody>
        </p:sp>
        <p:sp>
          <p:nvSpPr>
            <p:cNvPr id="12" name="矩形 8"/>
            <p:cNvSpPr>
              <a:spLocks noChangeArrowheads="1"/>
            </p:cNvSpPr>
            <p:nvPr/>
          </p:nvSpPr>
          <p:spPr bwMode="auto">
            <a:xfrm>
              <a:off x="3788044" y="2337889"/>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S</a:t>
              </a:r>
              <a:r>
                <a:rPr lang="en-US" altLang="zh-HK" sz="2400" dirty="0"/>
                <a:t> </a:t>
              </a:r>
              <a:r>
                <a:rPr lang="en-US" altLang="zh-HK" sz="2400" dirty="0">
                  <a:sym typeface="Wingdings 3"/>
                </a:rPr>
                <a:t></a:t>
              </a:r>
              <a:endParaRPr lang="zh-HK" altLang="en-US" sz="2400" dirty="0"/>
            </a:p>
          </p:txBody>
        </p:sp>
      </p:grpSp>
    </p:spTree>
    <p:extLst>
      <p:ext uri="{BB962C8B-B14F-4D97-AF65-F5344CB8AC3E}">
        <p14:creationId xmlns:p14="http://schemas.microsoft.com/office/powerpoint/2010/main" val="4081725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9</a:t>
            </a:r>
            <a:endParaRPr lang="zh-HK" altLang="en-US" sz="2700" dirty="0"/>
          </a:p>
        </p:txBody>
      </p:sp>
      <p:sp>
        <p:nvSpPr>
          <p:cNvPr id="3" name="內容版面配置區 2"/>
          <p:cNvSpPr>
            <a:spLocks noGrp="1"/>
          </p:cNvSpPr>
          <p:nvPr>
            <p:ph idx="1"/>
          </p:nvPr>
        </p:nvSpPr>
        <p:spPr>
          <a:xfrm>
            <a:off x="457200" y="1196752"/>
            <a:ext cx="8229600" cy="1200329"/>
          </a:xfrm>
        </p:spPr>
        <p:txBody>
          <a:bodyPr/>
          <a:lstStyle/>
          <a:p>
            <a:r>
              <a:rPr lang="zh-TW" altLang="en-US" dirty="0"/>
              <a:t>假設某國的木材是自給自足的，而木材的供應是固定的。一場火災過後，燒毀了該國一半的林木，樹林主人的總收入會出現甚麼變動？</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126</a:t>
            </a:fld>
            <a:endParaRPr lang="zh-HK" altLang="en-US" dirty="0"/>
          </a:p>
        </p:txBody>
      </p:sp>
      <p:sp>
        <p:nvSpPr>
          <p:cNvPr id="30" name="內容版面配置區 2"/>
          <p:cNvSpPr txBox="1">
            <a:spLocks/>
          </p:cNvSpPr>
          <p:nvPr/>
        </p:nvSpPr>
        <p:spPr>
          <a:xfrm>
            <a:off x="457200" y="2564904"/>
            <a:ext cx="4608512" cy="2382191"/>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cs typeface="Arial Unicode MS" panose="020B0604020202020204" pitchFamily="34" charset="-120"/>
              </a:rPr>
              <a:t>這會導致木材供應減少</a:t>
            </a: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(S</a:t>
            </a:r>
            <a:r>
              <a:rPr lang="en-US" altLang="zh-HK"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HK" baseline="-25000" dirty="0">
                <a:sym typeface="Wingdings" panose="05000000000000000000" pitchFamily="2" charset="2"/>
              </a:rPr>
              <a:t> </a:t>
            </a:r>
            <a:r>
              <a:rPr lang="en-US" altLang="zh-HK" dirty="0">
                <a:solidFill>
                  <a:srgbClr val="FF0000"/>
                </a:solidFill>
                <a:sym typeface="Wingdings" panose="05000000000000000000" pitchFamily="2" charset="2"/>
              </a:rPr>
              <a:t></a:t>
            </a: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S</a:t>
            </a:r>
            <a:r>
              <a:rPr lang="en-US" altLang="zh-HK"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dirty="0">
                <a:solidFill>
                  <a:srgbClr val="FF0000"/>
                </a:solidFill>
                <a:latin typeface="+mn-ea"/>
                <a:cs typeface="Arial Unicode MS" panose="020B0604020202020204" pitchFamily="34" charset="-120"/>
              </a:rPr>
              <a:t>。木材的價格會上升，交易量會減少。總收入會增加、減少或維持不變，視乎</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a:solidFill>
                  <a:srgbClr val="FF0000"/>
                </a:solidFill>
                <a:latin typeface="+mn-ea"/>
                <a:cs typeface="Arial Unicode MS" panose="020B0604020202020204" pitchFamily="34" charset="-120"/>
              </a:rPr>
              <a:t>和</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P</a:t>
            </a:r>
            <a:r>
              <a:rPr lang="en-US" altLang="zh-TW" baseline="-250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en-US" dirty="0">
                <a:solidFill>
                  <a:srgbClr val="FF0000"/>
                </a:solidFill>
                <a:latin typeface="+mn-ea"/>
                <a:cs typeface="Arial Unicode MS" panose="020B0604020202020204" pitchFamily="34" charset="-120"/>
              </a:rPr>
              <a:t>之間的木材需求彈性而定。</a:t>
            </a:r>
            <a:endParaRPr lang="en-US" altLang="zh-TW" dirty="0">
              <a:solidFill>
                <a:srgbClr val="FF0000"/>
              </a:solidFill>
              <a:latin typeface="+mn-ea"/>
              <a:cs typeface="Arial Unicode MS" panose="020B0604020202020204" pitchFamily="34" charset="-120"/>
            </a:endParaRPr>
          </a:p>
          <a:p>
            <a:endPar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6" name="群組 5"/>
          <p:cNvGrpSpPr/>
          <p:nvPr/>
        </p:nvGrpSpPr>
        <p:grpSpPr>
          <a:xfrm>
            <a:off x="5222161" y="2578264"/>
            <a:ext cx="3670319" cy="2632878"/>
            <a:chOff x="2809385" y="3798691"/>
            <a:chExt cx="3670319" cy="2632878"/>
          </a:xfrm>
        </p:grpSpPr>
        <p:grpSp>
          <p:nvGrpSpPr>
            <p:cNvPr id="7" name="群組 6"/>
            <p:cNvGrpSpPr/>
            <p:nvPr/>
          </p:nvGrpSpPr>
          <p:grpSpPr>
            <a:xfrm>
              <a:off x="2809385" y="3798691"/>
              <a:ext cx="3670319" cy="2632878"/>
              <a:chOff x="1008689" y="2385221"/>
              <a:chExt cx="3670319" cy="2632878"/>
            </a:xfrm>
          </p:grpSpPr>
          <p:cxnSp>
            <p:nvCxnSpPr>
              <p:cNvPr id="16" name="直線接點 15"/>
              <p:cNvCxnSpPr/>
              <p:nvPr/>
            </p:nvCxnSpPr>
            <p:spPr bwMode="auto">
              <a:xfrm>
                <a:off x="1973138" y="2937536"/>
                <a:ext cx="1481734" cy="1451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auto">
              <a:xfrm>
                <a:off x="1357313" y="2701925"/>
                <a:ext cx="0" cy="19796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auto">
              <a:xfrm flipH="1">
                <a:off x="1357313" y="4673600"/>
                <a:ext cx="26352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bwMode="auto">
              <a:xfrm>
                <a:off x="1114425" y="4524375"/>
                <a:ext cx="527050" cy="371475"/>
              </a:xfrm>
              <a:prstGeom prst="rect">
                <a:avLst/>
              </a:prstGeom>
              <a:noFill/>
            </p:spPr>
            <p:txBody>
              <a:bodyPr>
                <a:spAutoFit/>
              </a:bodyPr>
              <a:lstStyle/>
              <a:p>
                <a:pPr>
                  <a:defRPr/>
                </a:pPr>
                <a:r>
                  <a:rPr lang="en-US" altLang="zh-HK" dirty="0">
                    <a:solidFill>
                      <a:srgbClr val="FF0000"/>
                    </a:solidFill>
                    <a:ea typeface="新細明體" charset="-120"/>
                  </a:rPr>
                  <a:t>0</a:t>
                </a:r>
                <a:endParaRPr lang="zh-HK" altLang="en-US" dirty="0">
                  <a:solidFill>
                    <a:srgbClr val="FF0000"/>
                  </a:solidFill>
                  <a:ea typeface="新細明體" charset="-120"/>
                </a:endParaRPr>
              </a:p>
            </p:txBody>
          </p:sp>
          <p:sp>
            <p:nvSpPr>
              <p:cNvPr id="20" name="文字方塊 19"/>
              <p:cNvSpPr txBox="1"/>
              <p:nvPr/>
            </p:nvSpPr>
            <p:spPr bwMode="auto">
              <a:xfrm>
                <a:off x="1216623" y="2385221"/>
                <a:ext cx="657477" cy="369332"/>
              </a:xfrm>
              <a:prstGeom prst="rect">
                <a:avLst/>
              </a:prstGeom>
              <a:noFill/>
            </p:spPr>
            <p:txBody>
              <a:bodyPr wrap="square">
                <a:spAutoFit/>
              </a:bodyPr>
              <a:lstStyle/>
              <a:p>
                <a:pPr>
                  <a:defRPr/>
                </a:pPr>
                <a:r>
                  <a:rPr lang="zh-TW" altLang="en-US" dirty="0">
                    <a:solidFill>
                      <a:srgbClr val="FF0000"/>
                    </a:solidFill>
                    <a:ea typeface="新細明體" charset="-120"/>
                  </a:rPr>
                  <a:t>價格</a:t>
                </a:r>
                <a:endParaRPr lang="zh-HK" altLang="en-US" dirty="0">
                  <a:solidFill>
                    <a:srgbClr val="FF0000"/>
                  </a:solidFill>
                  <a:ea typeface="新細明體" charset="-120"/>
                </a:endParaRPr>
              </a:p>
            </p:txBody>
          </p:sp>
          <p:sp>
            <p:nvSpPr>
              <p:cNvPr id="21" name="文字方塊 20"/>
              <p:cNvSpPr txBox="1"/>
              <p:nvPr/>
            </p:nvSpPr>
            <p:spPr bwMode="auto">
              <a:xfrm>
                <a:off x="2773940" y="4637133"/>
                <a:ext cx="517252" cy="369332"/>
              </a:xfrm>
              <a:prstGeom prst="rect">
                <a:avLst/>
              </a:prstGeom>
              <a:noFill/>
            </p:spPr>
            <p:txBody>
              <a:bodyPr wrap="square">
                <a:spAutoFit/>
              </a:bodyPr>
              <a:lstStyle/>
              <a:p>
                <a:pPr>
                  <a:defRPr/>
                </a:pPr>
                <a:r>
                  <a:rPr lang="en-US" altLang="zh-TW" dirty="0">
                    <a:solidFill>
                      <a:srgbClr val="FF0000"/>
                    </a:solidFill>
                    <a:ea typeface="新細明體" charset="-120"/>
                  </a:rPr>
                  <a:t>Q</a:t>
                </a:r>
                <a:r>
                  <a:rPr lang="en-US" altLang="zh-TW" baseline="-25000" dirty="0">
                    <a:solidFill>
                      <a:srgbClr val="FF0000"/>
                    </a:solidFill>
                    <a:ea typeface="新細明體" charset="-120"/>
                  </a:rPr>
                  <a:t>1</a:t>
                </a:r>
                <a:endParaRPr lang="zh-HK" altLang="en-US" baseline="-25000" dirty="0">
                  <a:solidFill>
                    <a:srgbClr val="FF0000"/>
                  </a:solidFill>
                  <a:ea typeface="新細明體" charset="-120"/>
                </a:endParaRPr>
              </a:p>
            </p:txBody>
          </p:sp>
          <p:sp>
            <p:nvSpPr>
              <p:cNvPr id="22" name="文字方塊 21"/>
              <p:cNvSpPr txBox="1"/>
              <p:nvPr/>
            </p:nvSpPr>
            <p:spPr bwMode="auto">
              <a:xfrm>
                <a:off x="3911600" y="4494213"/>
                <a:ext cx="767408" cy="369332"/>
              </a:xfrm>
              <a:prstGeom prst="rect">
                <a:avLst/>
              </a:prstGeom>
              <a:noFill/>
            </p:spPr>
            <p:txBody>
              <a:bodyPr wrap="square">
                <a:spAutoFit/>
              </a:bodyPr>
              <a:lstStyle/>
              <a:p>
                <a:pPr marL="87313" indent="-87313">
                  <a:defRPr/>
                </a:pPr>
                <a:r>
                  <a:rPr lang="zh-TW" altLang="en-US" dirty="0">
                    <a:solidFill>
                      <a:srgbClr val="FF0000"/>
                    </a:solidFill>
                    <a:ea typeface="新細明體" charset="-120"/>
                  </a:rPr>
                  <a:t>數量</a:t>
                </a:r>
                <a:endParaRPr lang="zh-HK" altLang="en-US" dirty="0">
                  <a:solidFill>
                    <a:srgbClr val="FF0000"/>
                  </a:solidFill>
                  <a:ea typeface="新細明體" charset="-120"/>
                </a:endParaRPr>
              </a:p>
            </p:txBody>
          </p:sp>
          <p:cxnSp>
            <p:nvCxnSpPr>
              <p:cNvPr id="23" name="直線單箭頭接點 22"/>
              <p:cNvCxnSpPr/>
              <p:nvPr/>
            </p:nvCxnSpPr>
            <p:spPr bwMode="auto">
              <a:xfrm flipH="1">
                <a:off x="2528632" y="4856341"/>
                <a:ext cx="2880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bwMode="auto">
              <a:xfrm>
                <a:off x="3382980" y="4204530"/>
                <a:ext cx="361476" cy="369887"/>
              </a:xfrm>
              <a:prstGeom prst="rect">
                <a:avLst/>
              </a:prstGeom>
              <a:noFill/>
            </p:spPr>
            <p:txBody>
              <a:bodyPr wrap="square">
                <a:spAutoFit/>
              </a:bodyPr>
              <a:lstStyle/>
              <a:p>
                <a:pPr>
                  <a:defRPr/>
                </a:pPr>
                <a:r>
                  <a:rPr lang="en-US" altLang="zh-TW" dirty="0">
                    <a:solidFill>
                      <a:srgbClr val="FF0000"/>
                    </a:solidFill>
                    <a:ea typeface="新細明體" charset="-120"/>
                  </a:rPr>
                  <a:t>D</a:t>
                </a:r>
                <a:endParaRPr lang="zh-HK" altLang="en-US" baseline="-25000" dirty="0">
                  <a:solidFill>
                    <a:srgbClr val="FF0000"/>
                  </a:solidFill>
                  <a:ea typeface="新細明體" charset="-120"/>
                </a:endParaRPr>
              </a:p>
            </p:txBody>
          </p:sp>
          <p:cxnSp>
            <p:nvCxnSpPr>
              <p:cNvPr id="25" name="直線接點 24"/>
              <p:cNvCxnSpPr/>
              <p:nvPr/>
            </p:nvCxnSpPr>
            <p:spPr bwMode="auto">
              <a:xfrm flipH="1" flipV="1">
                <a:off x="1357313" y="3830077"/>
                <a:ext cx="157842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bwMode="auto">
              <a:xfrm rot="5400000" flipH="1">
                <a:off x="1006616" y="3546657"/>
                <a:ext cx="288000" cy="0"/>
              </a:xfrm>
              <a:prstGeom prst="straightConnector1">
                <a:avLst/>
              </a:prstGeom>
              <a:ln w="1905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bwMode="auto">
              <a:xfrm>
                <a:off x="1008689" y="3052957"/>
                <a:ext cx="387447" cy="369332"/>
              </a:xfrm>
              <a:prstGeom prst="rect">
                <a:avLst/>
              </a:prstGeom>
              <a:noFill/>
            </p:spPr>
            <p:txBody>
              <a:bodyPr wrap="square">
                <a:spAutoFit/>
              </a:bodyPr>
              <a:lstStyle/>
              <a:p>
                <a:pPr>
                  <a:defRPr/>
                </a:pPr>
                <a:r>
                  <a:rPr lang="en-US" altLang="zh-TW" dirty="0">
                    <a:solidFill>
                      <a:srgbClr val="FF0000"/>
                    </a:solidFill>
                    <a:ea typeface="新細明體" charset="-120"/>
                  </a:rPr>
                  <a:t>P</a:t>
                </a:r>
                <a:r>
                  <a:rPr lang="en-US" altLang="zh-TW" baseline="-25000" dirty="0">
                    <a:solidFill>
                      <a:srgbClr val="FF0000"/>
                    </a:solidFill>
                    <a:ea typeface="新細明體" charset="-120"/>
                  </a:rPr>
                  <a:t>2</a:t>
                </a:r>
                <a:endParaRPr lang="zh-HK" altLang="en-US" baseline="-25000" dirty="0">
                  <a:solidFill>
                    <a:srgbClr val="FF0000"/>
                  </a:solidFill>
                  <a:ea typeface="新細明體" charset="-120"/>
                </a:endParaRPr>
              </a:p>
            </p:txBody>
          </p:sp>
          <p:cxnSp>
            <p:nvCxnSpPr>
              <p:cNvPr id="32" name="直線接點 31"/>
              <p:cNvCxnSpPr/>
              <p:nvPr/>
            </p:nvCxnSpPr>
            <p:spPr bwMode="auto">
              <a:xfrm flipH="1">
                <a:off x="1377950" y="3349531"/>
                <a:ext cx="99230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bwMode="auto">
              <a:xfrm>
                <a:off x="2217539" y="4648767"/>
                <a:ext cx="496465" cy="369332"/>
              </a:xfrm>
              <a:prstGeom prst="rect">
                <a:avLst/>
              </a:prstGeom>
              <a:noFill/>
            </p:spPr>
            <p:txBody>
              <a:bodyPr wrap="square">
                <a:spAutoFit/>
              </a:bodyPr>
              <a:lstStyle/>
              <a:p>
                <a:pPr>
                  <a:defRPr/>
                </a:pPr>
                <a:r>
                  <a:rPr lang="en-US" altLang="zh-TW" dirty="0">
                    <a:solidFill>
                      <a:srgbClr val="FF0000"/>
                    </a:solidFill>
                    <a:ea typeface="新細明體" charset="-120"/>
                  </a:rPr>
                  <a:t>Q</a:t>
                </a:r>
                <a:r>
                  <a:rPr lang="en-US" altLang="zh-TW" baseline="-25000" dirty="0">
                    <a:solidFill>
                      <a:srgbClr val="FF0000"/>
                    </a:solidFill>
                    <a:ea typeface="新細明體" charset="-120"/>
                  </a:rPr>
                  <a:t>2</a:t>
                </a:r>
                <a:endParaRPr lang="zh-HK" altLang="en-US" baseline="-25000" dirty="0">
                  <a:solidFill>
                    <a:srgbClr val="FF0000"/>
                  </a:solidFill>
                  <a:ea typeface="新細明體" charset="-120"/>
                </a:endParaRPr>
              </a:p>
            </p:txBody>
          </p:sp>
          <p:sp>
            <p:nvSpPr>
              <p:cNvPr id="36" name="文字方塊 35"/>
              <p:cNvSpPr txBox="1"/>
              <p:nvPr/>
            </p:nvSpPr>
            <p:spPr bwMode="auto">
              <a:xfrm>
                <a:off x="1010128" y="3645411"/>
                <a:ext cx="387447" cy="369332"/>
              </a:xfrm>
              <a:prstGeom prst="rect">
                <a:avLst/>
              </a:prstGeom>
              <a:noFill/>
            </p:spPr>
            <p:txBody>
              <a:bodyPr wrap="square">
                <a:spAutoFit/>
              </a:bodyPr>
              <a:lstStyle/>
              <a:p>
                <a:pPr>
                  <a:defRPr/>
                </a:pPr>
                <a:r>
                  <a:rPr lang="en-US" altLang="zh-TW" dirty="0">
                    <a:solidFill>
                      <a:srgbClr val="FF0000"/>
                    </a:solidFill>
                    <a:ea typeface="新細明體" charset="-120"/>
                  </a:rPr>
                  <a:t>P</a:t>
                </a:r>
                <a:r>
                  <a:rPr lang="en-US" altLang="zh-TW" baseline="-25000" dirty="0">
                    <a:solidFill>
                      <a:srgbClr val="FF0000"/>
                    </a:solidFill>
                    <a:ea typeface="新細明體" charset="-120"/>
                  </a:rPr>
                  <a:t>1</a:t>
                </a:r>
                <a:endParaRPr lang="zh-HK" altLang="en-US" baseline="-25000" dirty="0">
                  <a:solidFill>
                    <a:srgbClr val="FF0000"/>
                  </a:solidFill>
                  <a:ea typeface="新細明體" charset="-120"/>
                </a:endParaRPr>
              </a:p>
            </p:txBody>
          </p:sp>
        </p:grpSp>
        <p:sp>
          <p:nvSpPr>
            <p:cNvPr id="8" name="文字方塊 7"/>
            <p:cNvSpPr txBox="1"/>
            <p:nvPr/>
          </p:nvSpPr>
          <p:spPr bwMode="auto">
            <a:xfrm>
              <a:off x="4059427" y="3933056"/>
              <a:ext cx="400869" cy="369332"/>
            </a:xfrm>
            <a:prstGeom prst="rect">
              <a:avLst/>
            </a:prstGeom>
            <a:noFill/>
          </p:spPr>
          <p:txBody>
            <a:bodyPr wrap="square">
              <a:spAutoFit/>
            </a:bodyPr>
            <a:lstStyle/>
            <a:p>
              <a:pPr>
                <a:defRPr/>
              </a:pPr>
              <a:r>
                <a:rPr lang="en-US" altLang="zh-HK" dirty="0">
                  <a:solidFill>
                    <a:srgbClr val="FF0000"/>
                  </a:solidFill>
                  <a:ea typeface="新細明體" charset="-120"/>
                </a:rPr>
                <a:t>S</a:t>
              </a:r>
              <a:r>
                <a:rPr lang="en-US" altLang="zh-TW" baseline="-25000" dirty="0">
                  <a:solidFill>
                    <a:srgbClr val="FF0000"/>
                  </a:solidFill>
                  <a:ea typeface="新細明體" charset="-120"/>
                </a:rPr>
                <a:t>2</a:t>
              </a:r>
              <a:endParaRPr lang="zh-HK" altLang="en-US" baseline="-25000" dirty="0">
                <a:solidFill>
                  <a:srgbClr val="FF0000"/>
                </a:solidFill>
                <a:ea typeface="新細明體" charset="-120"/>
              </a:endParaRPr>
            </a:p>
          </p:txBody>
        </p:sp>
        <p:cxnSp>
          <p:nvCxnSpPr>
            <p:cNvPr id="9" name="直線接點 8"/>
            <p:cNvCxnSpPr/>
            <p:nvPr/>
          </p:nvCxnSpPr>
          <p:spPr bwMode="auto">
            <a:xfrm flipH="1">
              <a:off x="4716016" y="4291484"/>
              <a:ext cx="7937" cy="1795463"/>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flipH="1">
              <a:off x="4213300" y="4296246"/>
              <a:ext cx="7937" cy="1797050"/>
            </a:xfrm>
            <a:prstGeom prst="line">
              <a:avLst/>
            </a:prstGeom>
            <a:ln w="38100">
              <a:solidFill>
                <a:srgbClr val="FF6969"/>
              </a:solidFill>
              <a:prstDash val="solid"/>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bwMode="auto">
            <a:xfrm>
              <a:off x="4532338" y="3933056"/>
              <a:ext cx="507206" cy="369887"/>
            </a:xfrm>
            <a:prstGeom prst="rect">
              <a:avLst/>
            </a:prstGeom>
            <a:noFill/>
          </p:spPr>
          <p:txBody>
            <a:bodyPr wrap="square">
              <a:spAutoFit/>
            </a:bodyPr>
            <a:lstStyle/>
            <a:p>
              <a:pPr>
                <a:defRPr/>
              </a:pPr>
              <a:r>
                <a:rPr lang="en-US" altLang="zh-HK" dirty="0">
                  <a:solidFill>
                    <a:srgbClr val="FF0000"/>
                  </a:solidFill>
                  <a:ea typeface="新細明體" charset="-120"/>
                </a:rPr>
                <a:t>S</a:t>
              </a:r>
              <a:r>
                <a:rPr lang="en-US" altLang="zh-TW" baseline="-25000" dirty="0">
                  <a:solidFill>
                    <a:srgbClr val="FF0000"/>
                  </a:solidFill>
                  <a:ea typeface="新細明體" charset="-120"/>
                </a:rPr>
                <a:t>1</a:t>
              </a:r>
              <a:endParaRPr lang="zh-HK" altLang="en-US" baseline="-25000" dirty="0">
                <a:solidFill>
                  <a:srgbClr val="FF0000"/>
                </a:solidFill>
                <a:ea typeface="新細明體" charset="-120"/>
              </a:endParaRPr>
            </a:p>
          </p:txBody>
        </p:sp>
        <p:cxnSp>
          <p:nvCxnSpPr>
            <p:cNvPr id="13" name="直線單箭頭接點 12"/>
            <p:cNvCxnSpPr/>
            <p:nvPr/>
          </p:nvCxnSpPr>
          <p:spPr bwMode="auto">
            <a:xfrm flipH="1">
              <a:off x="4283968" y="4557514"/>
              <a:ext cx="369888"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橢圓 14"/>
            <p:cNvSpPr/>
            <p:nvPr/>
          </p:nvSpPr>
          <p:spPr bwMode="auto">
            <a:xfrm>
              <a:off x="4170949" y="4701575"/>
              <a:ext cx="103187" cy="103188"/>
            </a:xfrm>
            <a:prstGeom prst="ellipse">
              <a:avLst/>
            </a:prstGeom>
            <a:solidFill>
              <a:srgbClr val="FF696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 name="橢圓 13"/>
            <p:cNvSpPr/>
            <p:nvPr/>
          </p:nvSpPr>
          <p:spPr bwMode="auto">
            <a:xfrm>
              <a:off x="4665173" y="5198020"/>
              <a:ext cx="103187" cy="103188"/>
            </a:xfrm>
            <a:prstGeom prst="ellipse">
              <a:avLst/>
            </a:prstGeom>
            <a:solidFill>
              <a:srgbClr val="FF00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057213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10</a:t>
            </a:r>
            <a:endParaRPr lang="zh-HK" altLang="en-US" sz="3300" dirty="0"/>
          </a:p>
        </p:txBody>
      </p:sp>
      <p:sp>
        <p:nvSpPr>
          <p:cNvPr id="3" name="內容版面配置區 2"/>
          <p:cNvSpPr>
            <a:spLocks noGrp="1"/>
          </p:cNvSpPr>
          <p:nvPr>
            <p:ph idx="1"/>
          </p:nvPr>
        </p:nvSpPr>
        <p:spPr>
          <a:xfrm>
            <a:off x="457200" y="1196752"/>
            <a:ext cx="8229600" cy="904863"/>
          </a:xfrm>
        </p:spPr>
        <p:txBody>
          <a:bodyPr/>
          <a:lstStyle/>
          <a:p>
            <a:r>
              <a:rPr lang="zh-TW" altLang="en-US" dirty="0"/>
              <a:t>試解釋以下陳述是正確、錯誤，還是不確定。</a:t>
            </a:r>
            <a:endParaRPr lang="en-US" altLang="zh-HK" dirty="0"/>
          </a:p>
          <a:p>
            <a:pPr>
              <a:tabLst>
                <a:tab pos="361950" algn="l"/>
              </a:tabLst>
            </a:pPr>
            <a:r>
              <a:rPr lang="en-US" altLang="zh-HK" dirty="0"/>
              <a:t>a.	</a:t>
            </a:r>
            <a:r>
              <a:rPr lang="zh-TW" altLang="en-US" dirty="0"/>
              <a:t>土地的供應彈性低於勞力的供應彈性。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127</a:t>
            </a:fld>
            <a:endParaRPr lang="zh-HK" altLang="en-US" dirty="0"/>
          </a:p>
        </p:txBody>
      </p:sp>
      <p:sp>
        <p:nvSpPr>
          <p:cNvPr id="5" name="文字方塊 4"/>
          <p:cNvSpPr txBox="1"/>
          <p:nvPr/>
        </p:nvSpPr>
        <p:spPr>
          <a:xfrm>
            <a:off x="827584" y="2276872"/>
            <a:ext cx="7848872" cy="830997"/>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正確。這是由於土地（天然資源）的數量不受價格影響，因而其供應是完全無彈性的。</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127500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.10</a:t>
            </a:r>
            <a:endParaRPr lang="zh-HK" altLang="en-US" dirty="0"/>
          </a:p>
        </p:txBody>
      </p:sp>
      <p:sp>
        <p:nvSpPr>
          <p:cNvPr id="3" name="內容版面配置區 2"/>
          <p:cNvSpPr>
            <a:spLocks noGrp="1"/>
          </p:cNvSpPr>
          <p:nvPr>
            <p:ph idx="1"/>
          </p:nvPr>
        </p:nvSpPr>
        <p:spPr>
          <a:xfrm>
            <a:off x="457200" y="1196752"/>
            <a:ext cx="8229600" cy="904863"/>
          </a:xfrm>
        </p:spPr>
        <p:txBody>
          <a:bodyPr/>
          <a:lstStyle/>
          <a:p>
            <a:r>
              <a:rPr lang="zh-TW" altLang="en-US" dirty="0"/>
              <a:t>試解釋以下陳述是正確、錯誤，還是不確定。</a:t>
            </a:r>
            <a:endParaRPr lang="en-US" altLang="zh-HK" dirty="0"/>
          </a:p>
          <a:p>
            <a:pPr>
              <a:tabLst>
                <a:tab pos="361950" algn="l"/>
              </a:tabLst>
            </a:pPr>
            <a:r>
              <a:rPr lang="en-US" altLang="zh-HK" dirty="0"/>
              <a:t>b.	</a:t>
            </a:r>
            <a:r>
              <a:rPr lang="zh-TW" altLang="en-US" dirty="0"/>
              <a:t>會計師的供應彈性低於侍應的供應彈性。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128</a:t>
            </a:fld>
            <a:endParaRPr lang="zh-HK" altLang="en-US" dirty="0"/>
          </a:p>
        </p:txBody>
      </p:sp>
      <p:sp>
        <p:nvSpPr>
          <p:cNvPr id="5" name="文字方塊 4"/>
          <p:cNvSpPr txBox="1"/>
          <p:nvPr/>
        </p:nvSpPr>
        <p:spPr>
          <a:xfrm>
            <a:off x="827584" y="2276872"/>
            <a:ext cx="7848872" cy="461665"/>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正確。這是由於會計師需要較多專業技能，因而訓練需時。</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702159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solidFill>
                  <a:srgbClr val="F79646">
                    <a:lumMod val="75000"/>
                  </a:srgbClr>
                </a:solidFill>
                <a:latin typeface="Times New Roman" panose="02020603050405020304" pitchFamily="18" charset="0"/>
                <a:ea typeface="標楷體" panose="03000509000000000000" pitchFamily="65" charset="-120"/>
              </a:rPr>
              <a:t>星級挑戰 </a:t>
            </a:r>
            <a:r>
              <a:rPr lang="en-US" altLang="zh-TW" sz="3200" dirty="0">
                <a:solidFill>
                  <a:srgbClr val="F79646">
                    <a:lumMod val="75000"/>
                  </a:srgbClr>
                </a:solidFill>
                <a:latin typeface="Times New Roman" panose="02020603050405020304" pitchFamily="18" charset="0"/>
                <a:ea typeface="標楷體" panose="03000509000000000000" pitchFamily="65" charset="-120"/>
              </a:rPr>
              <a:t>5</a:t>
            </a:r>
            <a:r>
              <a:rPr lang="en-US" altLang="zh-HK" sz="3200" dirty="0">
                <a:solidFill>
                  <a:srgbClr val="F79646">
                    <a:lumMod val="75000"/>
                  </a:srgbClr>
                </a:solidFill>
                <a:latin typeface="Times New Roman" panose="02020603050405020304" pitchFamily="18" charset="0"/>
                <a:ea typeface="標楷體" panose="03000509000000000000" pitchFamily="65" charset="-120"/>
              </a:rPr>
              <a:t>.</a:t>
            </a:r>
            <a:r>
              <a:rPr lang="en-US" altLang="zh-TW" sz="3200" dirty="0">
                <a:solidFill>
                  <a:srgbClr val="F79646">
                    <a:lumMod val="75000"/>
                  </a:srgbClr>
                </a:solidFill>
                <a:latin typeface="Times New Roman" panose="02020603050405020304" pitchFamily="18" charset="0"/>
                <a:ea typeface="標楷體" panose="03000509000000000000" pitchFamily="65" charset="-120"/>
              </a:rPr>
              <a:t>1</a:t>
            </a:r>
            <a:br>
              <a:rPr lang="en-US" altLang="zh-HK" sz="3200" dirty="0">
                <a:solidFill>
                  <a:srgbClr val="F79646">
                    <a:lumMod val="75000"/>
                  </a:srgbClr>
                </a:solidFill>
                <a:latin typeface="Times New Roman" panose="02020603050405020304" pitchFamily="18" charset="0"/>
                <a:ea typeface="標楷體" panose="03000509000000000000" pitchFamily="65" charset="-120"/>
              </a:rPr>
            </a:br>
            <a:r>
              <a:rPr lang="zh-TW" altLang="en-US" sz="3200" dirty="0">
                <a:solidFill>
                  <a:srgbClr val="F79646">
                    <a:lumMod val="75000"/>
                  </a:srgbClr>
                </a:solidFill>
                <a:latin typeface="Times New Roman" panose="02020603050405020304" pitchFamily="18" charset="0"/>
                <a:ea typeface="標楷體" panose="03000509000000000000" pitchFamily="65" charset="-120"/>
              </a:rPr>
              <a:t>解釋屬於某種彈性的原因</a:t>
            </a:r>
            <a:endParaRPr lang="zh-HK" altLang="en-US" sz="3200" dirty="0"/>
          </a:p>
        </p:txBody>
      </p:sp>
      <p:sp>
        <p:nvSpPr>
          <p:cNvPr id="3" name="內容版面配置區 2"/>
          <p:cNvSpPr>
            <a:spLocks noGrp="1"/>
          </p:cNvSpPr>
          <p:nvPr>
            <p:ph idx="1"/>
          </p:nvPr>
        </p:nvSpPr>
        <p:spPr>
          <a:xfrm>
            <a:off x="457200" y="1196752"/>
            <a:ext cx="8229600" cy="2603790"/>
          </a:xfrm>
        </p:spPr>
        <p:txBody>
          <a:bodyPr/>
          <a:lstStyle/>
          <a:p>
            <a:r>
              <a:rPr lang="zh-TW" altLang="en-US" dirty="0"/>
              <a:t>由於物品 </a:t>
            </a:r>
            <a:r>
              <a:rPr lang="en-US" altLang="zh-TW" dirty="0"/>
              <a:t>X </a:t>
            </a:r>
            <a:r>
              <a:rPr lang="zh-TW" altLang="en-US" dirty="0"/>
              <a:t>變得受歡迎，其價格和交易量分別變動了 </a:t>
            </a:r>
            <a:r>
              <a:rPr lang="en-US" altLang="zh-TW" dirty="0"/>
              <a:t>12% </a:t>
            </a:r>
            <a:r>
              <a:rPr lang="zh-TW" altLang="en-US" dirty="0"/>
              <a:t>和 </a:t>
            </a:r>
            <a:r>
              <a:rPr lang="en-US" altLang="zh-TW" dirty="0"/>
              <a:t>24%</a:t>
            </a:r>
            <a:r>
              <a:rPr lang="zh-TW" altLang="en-US" dirty="0"/>
              <a:t>。以下哪項最能解釋上述變動？</a:t>
            </a:r>
            <a:endParaRPr lang="en-US" altLang="zh-HK" dirty="0"/>
          </a:p>
          <a:p>
            <a:pPr>
              <a:tabLst>
                <a:tab pos="447675" algn="l"/>
              </a:tabLst>
            </a:pPr>
            <a:r>
              <a:rPr lang="en-US" altLang="zh-HK" dirty="0"/>
              <a:t>A.	</a:t>
            </a:r>
            <a:r>
              <a:rPr lang="zh-TW" altLang="en-US" dirty="0"/>
              <a:t>物品 </a:t>
            </a:r>
            <a:r>
              <a:rPr lang="en-US" altLang="zh-TW" dirty="0"/>
              <a:t>X </a:t>
            </a:r>
            <a:r>
              <a:rPr lang="zh-TW" altLang="en-US" dirty="0"/>
              <a:t>有很多近似代替品。</a:t>
            </a:r>
            <a:endParaRPr lang="en-US" altLang="zh-HK" dirty="0"/>
          </a:p>
          <a:p>
            <a:pPr>
              <a:tabLst>
                <a:tab pos="447675" algn="l"/>
              </a:tabLst>
            </a:pPr>
            <a:r>
              <a:rPr lang="en-US" altLang="zh-HK" dirty="0"/>
              <a:t>B.	</a:t>
            </a:r>
            <a:r>
              <a:rPr lang="zh-TW" altLang="en-US" dirty="0"/>
              <a:t>物品 </a:t>
            </a:r>
            <a:r>
              <a:rPr lang="en-US" altLang="zh-TW" dirty="0"/>
              <a:t>X </a:t>
            </a:r>
            <a:r>
              <a:rPr lang="zh-TW" altLang="en-US" dirty="0"/>
              <a:t>的市場難以進入。 </a:t>
            </a:r>
            <a:endParaRPr lang="en-US" altLang="zh-HK" dirty="0"/>
          </a:p>
          <a:p>
            <a:pPr>
              <a:tabLst>
                <a:tab pos="447675" algn="l"/>
              </a:tabLst>
            </a:pPr>
            <a:r>
              <a:rPr lang="en-US" altLang="zh-HK" dirty="0"/>
              <a:t>C.	</a:t>
            </a:r>
            <a:r>
              <a:rPr lang="zh-TW" altLang="en-US" dirty="0"/>
              <a:t>物品 </a:t>
            </a:r>
            <a:r>
              <a:rPr lang="en-US" altLang="zh-TW" dirty="0"/>
              <a:t>X </a:t>
            </a:r>
            <a:r>
              <a:rPr lang="zh-TW" altLang="en-US" dirty="0"/>
              <a:t>是必需品。</a:t>
            </a:r>
            <a:endParaRPr lang="en-US" altLang="zh-HK" dirty="0"/>
          </a:p>
          <a:p>
            <a:pPr>
              <a:tabLst>
                <a:tab pos="447675" algn="l"/>
              </a:tabLst>
            </a:pPr>
            <a:r>
              <a:rPr lang="en-US" altLang="zh-HK" dirty="0"/>
              <a:t>D.	</a:t>
            </a:r>
            <a:r>
              <a:rPr lang="zh-TW" altLang="en-US" dirty="0"/>
              <a:t>物品 </a:t>
            </a:r>
            <a:r>
              <a:rPr lang="en-US" altLang="zh-TW" dirty="0"/>
              <a:t>X </a:t>
            </a:r>
            <a:r>
              <a:rPr lang="zh-TW" altLang="en-US" dirty="0"/>
              <a:t>的原材料能輕易獲得。</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129</a:t>
            </a:fld>
            <a:endParaRPr lang="zh-HK" altLang="en-US" dirty="0"/>
          </a:p>
        </p:txBody>
      </p:sp>
    </p:spTree>
    <p:extLst>
      <p:ext uri="{BB962C8B-B14F-4D97-AF65-F5344CB8AC3E}">
        <p14:creationId xmlns:p14="http://schemas.microsoft.com/office/powerpoint/2010/main" val="145766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1274195"/>
          </a:xfrm>
        </p:spPr>
        <p:txBody>
          <a:bodyPr/>
          <a:lstStyle/>
          <a:p>
            <a:r>
              <a:rPr lang="zh-TW" altLang="en-US" dirty="0"/>
              <a:t>參閱圖 </a:t>
            </a:r>
            <a:r>
              <a:rPr lang="en-US" altLang="zh-TW" dirty="0"/>
              <a:t>5.1</a:t>
            </a:r>
            <a:r>
              <a:rPr lang="zh-TW" altLang="en-US" dirty="0"/>
              <a:t>。</a:t>
            </a:r>
            <a:endParaRPr lang="en-US" altLang="zh-HK" dirty="0"/>
          </a:p>
          <a:p>
            <a:pPr>
              <a:tabLst>
                <a:tab pos="355600" algn="l"/>
              </a:tabLst>
            </a:pPr>
            <a:r>
              <a:rPr lang="en-US" altLang="zh-HK" dirty="0"/>
              <a:t>b.	</a:t>
            </a:r>
            <a:r>
              <a:rPr lang="zh-TW" altLang="en-US" dirty="0"/>
              <a:t>題 </a:t>
            </a:r>
            <a:r>
              <a:rPr lang="en-US" altLang="zh-TW" dirty="0"/>
              <a:t>(a) </a:t>
            </a:r>
            <a:r>
              <a:rPr lang="zh-TW" altLang="en-US" dirty="0"/>
              <a:t>和表 </a:t>
            </a:r>
            <a:r>
              <a:rPr lang="en-US" altLang="zh-TW" dirty="0"/>
              <a:t>5.1 </a:t>
            </a:r>
            <a:r>
              <a:rPr lang="zh-TW" altLang="en-US" dirty="0"/>
              <a:t>所計算出來的需求彈性</a:t>
            </a:r>
            <a:br>
              <a:rPr lang="en-US" altLang="zh-TW" dirty="0"/>
            </a:br>
            <a:r>
              <a:rPr lang="en-US" altLang="zh-TW" dirty="0"/>
              <a:t>	</a:t>
            </a:r>
            <a:r>
              <a:rPr lang="zh-TW" altLang="en-US" dirty="0"/>
              <a:t>是否一樣？</a:t>
            </a:r>
            <a:endParaRPr lang="en-US" altLang="zh-HK" dirty="0"/>
          </a:p>
        </p:txBody>
      </p:sp>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2</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a:t>
            </a:fld>
            <a:endParaRPr lang="zh-HK" altLang="en-US" dirty="0"/>
          </a:p>
        </p:txBody>
      </p:sp>
      <p:grpSp>
        <p:nvGrpSpPr>
          <p:cNvPr id="153" name="群組 87"/>
          <p:cNvGrpSpPr>
            <a:grpSpLocks noChangeAspect="1"/>
          </p:cNvGrpSpPr>
          <p:nvPr/>
        </p:nvGrpSpPr>
        <p:grpSpPr bwMode="auto">
          <a:xfrm>
            <a:off x="6098809" y="1500418"/>
            <a:ext cx="2734726" cy="2183573"/>
            <a:chOff x="1251018" y="3878125"/>
            <a:chExt cx="3783214" cy="3019677"/>
          </a:xfrm>
        </p:grpSpPr>
        <p:cxnSp>
          <p:nvCxnSpPr>
            <p:cNvPr id="154" name="直線接點 153"/>
            <p:cNvCxnSpPr/>
            <p:nvPr/>
          </p:nvCxnSpPr>
          <p:spPr>
            <a:xfrm>
              <a:off x="2335211" y="4025712"/>
              <a:ext cx="2109795" cy="100770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55" name="群組 68"/>
            <p:cNvGrpSpPr>
              <a:grpSpLocks/>
            </p:cNvGrpSpPr>
            <p:nvPr/>
          </p:nvGrpSpPr>
          <p:grpSpPr bwMode="auto">
            <a:xfrm>
              <a:off x="1251018" y="3878125"/>
              <a:ext cx="3783214" cy="3019677"/>
              <a:chOff x="790635" y="2493031"/>
              <a:chExt cx="3783214" cy="3019677"/>
            </a:xfrm>
          </p:grpSpPr>
          <p:grpSp>
            <p:nvGrpSpPr>
              <p:cNvPr id="156" name="群組 1"/>
              <p:cNvGrpSpPr>
                <a:grpSpLocks/>
              </p:cNvGrpSpPr>
              <p:nvPr/>
            </p:nvGrpSpPr>
            <p:grpSpPr bwMode="auto">
              <a:xfrm>
                <a:off x="808708" y="2493031"/>
                <a:ext cx="3765141" cy="3019677"/>
                <a:chOff x="2729562" y="3468469"/>
                <a:chExt cx="3764450" cy="3018951"/>
              </a:xfrm>
            </p:grpSpPr>
            <p:cxnSp>
              <p:nvCxnSpPr>
                <p:cNvPr id="166" name="直線接點 165"/>
                <p:cNvCxnSpPr/>
                <p:nvPr/>
              </p:nvCxnSpPr>
              <p:spPr bwMode="auto">
                <a:xfrm>
                  <a:off x="3124097" y="3468469"/>
                  <a:ext cx="0" cy="198002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auto">
                <a:xfrm flipH="1">
                  <a:off x="3124097" y="5440562"/>
                  <a:ext cx="2788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文字方塊 167"/>
                <p:cNvSpPr txBox="1"/>
                <p:nvPr/>
              </p:nvSpPr>
              <p:spPr bwMode="auto">
                <a:xfrm>
                  <a:off x="2827049" y="5307900"/>
                  <a:ext cx="526956" cy="371254"/>
                </a:xfrm>
                <a:prstGeom prst="rect">
                  <a:avLst/>
                </a:prstGeom>
                <a:noFill/>
              </p:spPr>
              <p:txBody>
                <a:bodyPr>
                  <a:spAutoFit/>
                </a:bodyPr>
                <a:lstStyle/>
                <a:p>
                  <a:pPr>
                    <a:defRPr/>
                  </a:pPr>
                  <a:r>
                    <a:rPr lang="en-US" altLang="zh-HK" dirty="0"/>
                    <a:t>0</a:t>
                  </a:r>
                  <a:endParaRPr lang="zh-HK" altLang="en-US" dirty="0"/>
                </a:p>
              </p:txBody>
            </p:sp>
            <p:cxnSp>
              <p:nvCxnSpPr>
                <p:cNvPr id="171" name="直線接點 170"/>
                <p:cNvCxnSpPr/>
                <p:nvPr/>
              </p:nvCxnSpPr>
              <p:spPr bwMode="auto">
                <a:xfrm flipH="1">
                  <a:off x="3047911" y="4374394"/>
                  <a:ext cx="7142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bwMode="auto">
                <a:xfrm flipH="1">
                  <a:off x="3051085" y="3968234"/>
                  <a:ext cx="73012"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3" name="文字方塊 172"/>
                <p:cNvSpPr txBox="1"/>
                <p:nvPr/>
              </p:nvSpPr>
              <p:spPr bwMode="auto">
                <a:xfrm>
                  <a:off x="2729562" y="4095899"/>
                  <a:ext cx="390455" cy="369669"/>
                </a:xfrm>
                <a:prstGeom prst="rect">
                  <a:avLst/>
                </a:prstGeom>
                <a:noFill/>
              </p:spPr>
              <p:txBody>
                <a:bodyPr>
                  <a:spAutoFit/>
                </a:bodyPr>
                <a:lstStyle/>
                <a:p>
                  <a:pPr>
                    <a:defRPr/>
                  </a:pPr>
                  <a:r>
                    <a:rPr lang="en-US" altLang="zh-HK" dirty="0"/>
                    <a:t>4</a:t>
                  </a:r>
                  <a:endParaRPr lang="zh-HK" altLang="en-US" dirty="0"/>
                </a:p>
              </p:txBody>
            </p:sp>
            <p:sp>
              <p:nvSpPr>
                <p:cNvPr id="174" name="文字方塊 173"/>
                <p:cNvSpPr txBox="1"/>
                <p:nvPr/>
              </p:nvSpPr>
              <p:spPr bwMode="auto">
                <a:xfrm>
                  <a:off x="2729562" y="3716712"/>
                  <a:ext cx="390455" cy="368081"/>
                </a:xfrm>
                <a:prstGeom prst="rect">
                  <a:avLst/>
                </a:prstGeom>
                <a:noFill/>
              </p:spPr>
              <p:txBody>
                <a:bodyPr>
                  <a:spAutoFit/>
                </a:bodyPr>
                <a:lstStyle/>
                <a:p>
                  <a:pPr>
                    <a:defRPr/>
                  </a:pPr>
                  <a:r>
                    <a:rPr lang="en-US" altLang="zh-HK" dirty="0"/>
                    <a:t>5</a:t>
                  </a:r>
                  <a:endParaRPr lang="zh-HK" altLang="en-US" dirty="0"/>
                </a:p>
              </p:txBody>
            </p:sp>
            <p:cxnSp>
              <p:nvCxnSpPr>
                <p:cNvPr id="175" name="直線接點 174"/>
                <p:cNvCxnSpPr/>
                <p:nvPr/>
              </p:nvCxnSpPr>
              <p:spPr bwMode="auto">
                <a:xfrm flipH="1">
                  <a:off x="4466880"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auto">
                <a:xfrm flipH="1">
                  <a:off x="5396988"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7" name="文字方塊 176"/>
                <p:cNvSpPr txBox="1"/>
                <p:nvPr/>
              </p:nvSpPr>
              <p:spPr bwMode="auto">
                <a:xfrm>
                  <a:off x="4287895" y="5467535"/>
                  <a:ext cx="403152" cy="368081"/>
                </a:xfrm>
                <a:prstGeom prst="rect">
                  <a:avLst/>
                </a:prstGeom>
                <a:noFill/>
              </p:spPr>
              <p:txBody>
                <a:bodyPr>
                  <a:spAutoFit/>
                </a:bodyPr>
                <a:lstStyle/>
                <a:p>
                  <a:pPr>
                    <a:defRPr/>
                  </a:pPr>
                  <a:r>
                    <a:rPr lang="en-US" altLang="zh-HK" dirty="0"/>
                    <a:t>4</a:t>
                  </a:r>
                  <a:endParaRPr lang="zh-HK" altLang="en-US" baseline="-25000" dirty="0"/>
                </a:p>
              </p:txBody>
            </p:sp>
            <p:sp>
              <p:nvSpPr>
                <p:cNvPr id="178" name="文字方塊 177"/>
                <p:cNvSpPr txBox="1"/>
                <p:nvPr/>
              </p:nvSpPr>
              <p:spPr bwMode="auto">
                <a:xfrm>
                  <a:off x="5208479" y="5454841"/>
                  <a:ext cx="412676" cy="369669"/>
                </a:xfrm>
                <a:prstGeom prst="rect">
                  <a:avLst/>
                </a:prstGeom>
                <a:noFill/>
              </p:spPr>
              <p:txBody>
                <a:bodyPr>
                  <a:spAutoFit/>
                </a:bodyPr>
                <a:lstStyle/>
                <a:p>
                  <a:pPr>
                    <a:defRPr/>
                  </a:pPr>
                  <a:r>
                    <a:rPr lang="en-US" altLang="zh-HK" dirty="0"/>
                    <a:t>6</a:t>
                  </a:r>
                  <a:endParaRPr lang="zh-HK" altLang="en-US" baseline="-25000" dirty="0"/>
                </a:p>
              </p:txBody>
            </p:sp>
            <p:sp>
              <p:nvSpPr>
                <p:cNvPr id="179" name="文字方塊 178"/>
                <p:cNvSpPr txBox="1"/>
                <p:nvPr/>
              </p:nvSpPr>
              <p:spPr bwMode="auto">
                <a:xfrm>
                  <a:off x="4374213" y="3495810"/>
                  <a:ext cx="415850" cy="369669"/>
                </a:xfrm>
                <a:prstGeom prst="rect">
                  <a:avLst/>
                </a:prstGeom>
                <a:noFill/>
              </p:spPr>
              <p:txBody>
                <a:bodyPr>
                  <a:spAutoFit/>
                </a:bodyPr>
                <a:lstStyle/>
                <a:p>
                  <a:pPr>
                    <a:defRPr/>
                  </a:pPr>
                  <a:r>
                    <a:rPr lang="en-US" altLang="zh-HK" dirty="0"/>
                    <a:t>A</a:t>
                  </a:r>
                  <a:endParaRPr lang="zh-HK" altLang="en-US" baseline="-25000" dirty="0"/>
                </a:p>
              </p:txBody>
            </p:sp>
            <p:sp>
              <p:nvSpPr>
                <p:cNvPr id="180" name="文字方塊 179"/>
                <p:cNvSpPr txBox="1"/>
                <p:nvPr/>
              </p:nvSpPr>
              <p:spPr bwMode="auto">
                <a:xfrm>
                  <a:off x="5237657" y="3919421"/>
                  <a:ext cx="415850" cy="369669"/>
                </a:xfrm>
                <a:prstGeom prst="rect">
                  <a:avLst/>
                </a:prstGeom>
                <a:noFill/>
              </p:spPr>
              <p:txBody>
                <a:bodyPr>
                  <a:spAutoFit/>
                </a:bodyPr>
                <a:lstStyle/>
                <a:p>
                  <a:pPr>
                    <a:defRPr/>
                  </a:pPr>
                  <a:r>
                    <a:rPr lang="en-US" altLang="zh-HK" dirty="0"/>
                    <a:t>B</a:t>
                  </a:r>
                  <a:endParaRPr lang="zh-HK" altLang="en-US" baseline="-25000" dirty="0"/>
                </a:p>
              </p:txBody>
            </p:sp>
            <p:sp>
              <p:nvSpPr>
                <p:cNvPr id="181" name="文字方塊 180"/>
                <p:cNvSpPr txBox="1"/>
                <p:nvPr/>
              </p:nvSpPr>
              <p:spPr bwMode="auto">
                <a:xfrm>
                  <a:off x="5866803" y="4417231"/>
                  <a:ext cx="452356" cy="369668"/>
                </a:xfrm>
                <a:prstGeom prst="rect">
                  <a:avLst/>
                </a:prstGeom>
                <a:noFill/>
              </p:spPr>
              <p:txBody>
                <a:bodyPr>
                  <a:spAutoFit/>
                </a:bodyPr>
                <a:lstStyle/>
                <a:p>
                  <a:pPr>
                    <a:defRPr/>
                  </a:pPr>
                  <a:r>
                    <a:rPr lang="en-US" altLang="zh-HK" dirty="0"/>
                    <a:t>D</a:t>
                  </a:r>
                  <a:endParaRPr lang="zh-HK" altLang="en-US" dirty="0"/>
                </a:p>
              </p:txBody>
            </p:sp>
            <p:sp>
              <p:nvSpPr>
                <p:cNvPr id="182" name="文字方塊 181"/>
                <p:cNvSpPr txBox="1"/>
                <p:nvPr/>
              </p:nvSpPr>
              <p:spPr bwMode="auto">
                <a:xfrm>
                  <a:off x="2859110" y="5976791"/>
                  <a:ext cx="3634902" cy="510629"/>
                </a:xfrm>
                <a:prstGeom prst="rect">
                  <a:avLst/>
                </a:prstGeom>
                <a:noFill/>
              </p:spPr>
              <p:txBody>
                <a:bodyPr wrap="square">
                  <a:spAutoFit/>
                </a:bodyPr>
                <a:lstStyle/>
                <a:p>
                  <a:r>
                    <a:rPr lang="zh-TW" altLang="en-US" b="1" dirty="0"/>
                    <a:t>圖</a:t>
                  </a:r>
                  <a:r>
                    <a:rPr lang="en-US" altLang="zh-HK" b="1" dirty="0"/>
                    <a:t> 5.1  (</a:t>
                  </a:r>
                  <a:r>
                    <a:rPr lang="zh-TW" altLang="en-US" b="1" dirty="0"/>
                    <a:t>與前文相同</a:t>
                  </a:r>
                  <a:r>
                    <a:rPr lang="en-US" altLang="zh-HK" b="1" dirty="0"/>
                    <a:t>)</a:t>
                  </a:r>
                </a:p>
              </p:txBody>
            </p:sp>
          </p:grpSp>
          <p:cxnSp>
            <p:nvCxnSpPr>
              <p:cNvPr id="157" name="直線接點 156"/>
              <p:cNvCxnSpPr/>
              <p:nvPr/>
            </p:nvCxnSpPr>
            <p:spPr>
              <a:xfrm flipV="1">
                <a:off x="1223951" y="2983397"/>
                <a:ext cx="1303343"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a:off x="3471859" y="3415045"/>
                <a:ext cx="0" cy="10569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flipV="1">
                <a:off x="1198551" y="3397589"/>
                <a:ext cx="230982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a:off x="2559044" y="3015136"/>
                <a:ext cx="0" cy="14060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p:nvPr/>
            </p:nvCxnSpPr>
            <p:spPr>
              <a:xfrm flipV="1">
                <a:off x="2830745" y="4663970"/>
                <a:ext cx="471489" cy="317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直線單箭頭接點 161"/>
              <p:cNvCxnSpPr/>
              <p:nvPr/>
            </p:nvCxnSpPr>
            <p:spPr>
              <a:xfrm flipH="1">
                <a:off x="790635" y="3034920"/>
                <a:ext cx="1587" cy="34849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3" name="橢圓 162"/>
              <p:cNvSpPr/>
              <p:nvPr/>
            </p:nvSpPr>
            <p:spPr bwMode="auto">
              <a:xfrm>
                <a:off x="3422648" y="3335699"/>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64" name="直線單箭頭接點 163"/>
              <p:cNvCxnSpPr/>
              <p:nvPr/>
            </p:nvCxnSpPr>
            <p:spPr>
              <a:xfrm>
                <a:off x="2901205" y="2901246"/>
                <a:ext cx="419102" cy="22217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5" name="橢圓 164"/>
              <p:cNvSpPr/>
              <p:nvPr/>
            </p:nvSpPr>
            <p:spPr bwMode="auto">
              <a:xfrm>
                <a:off x="2513005" y="2910397"/>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51" name="內容版面配置區 2"/>
          <p:cNvSpPr txBox="1">
            <a:spLocks/>
          </p:cNvSpPr>
          <p:nvPr/>
        </p:nvSpPr>
        <p:spPr>
          <a:xfrm>
            <a:off x="827584" y="3903439"/>
            <a:ext cx="7859216" cy="1200329"/>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cs typeface="Arial Unicode MS" panose="020B0604020202020204" pitchFamily="34" charset="-120"/>
              </a:rPr>
              <a:t>是。儘管所計算出來的需求量變動百分比和價格變動百分比的正負號不同，但百分比的絕對值相同。結果，所計算出的需求彈性是相同的。</a:t>
            </a:r>
            <a:endParaRPr lang="en-US" altLang="zh-HK" dirty="0">
              <a:solidFill>
                <a:srgbClr val="FF0000"/>
              </a:solidFill>
              <a:latin typeface="+mn-ea"/>
              <a:cs typeface="Arial Unicode MS" panose="020B0604020202020204" pitchFamily="34" charset="-120"/>
            </a:endParaRPr>
          </a:p>
        </p:txBody>
      </p:sp>
      <p:sp>
        <p:nvSpPr>
          <p:cNvPr id="36" name="文字方塊 35"/>
          <p:cNvSpPr txBox="1"/>
          <p:nvPr/>
        </p:nvSpPr>
        <p:spPr bwMode="auto">
          <a:xfrm>
            <a:off x="6268951" y="1195200"/>
            <a:ext cx="751321" cy="338554"/>
          </a:xfrm>
          <a:prstGeom prst="rect">
            <a:avLst/>
          </a:prstGeom>
          <a:noFill/>
        </p:spPr>
        <p:txBody>
          <a:bodyPr wrap="square">
            <a:spAutoFit/>
          </a:bodyPr>
          <a:lstStyle/>
          <a:p>
            <a:pPr>
              <a:defRPr/>
            </a:pPr>
            <a:r>
              <a:rPr lang="zh-TW" altLang="en-US" sz="1600" dirty="0"/>
              <a:t>價格</a:t>
            </a:r>
            <a:endParaRPr lang="zh-HK" altLang="en-US" sz="1600" dirty="0"/>
          </a:p>
        </p:txBody>
      </p:sp>
      <p:sp>
        <p:nvSpPr>
          <p:cNvPr id="37" name="文字方塊 36"/>
          <p:cNvSpPr txBox="1"/>
          <p:nvPr/>
        </p:nvSpPr>
        <p:spPr bwMode="auto">
          <a:xfrm>
            <a:off x="8356486" y="2730048"/>
            <a:ext cx="608002" cy="369332"/>
          </a:xfrm>
          <a:prstGeom prst="rect">
            <a:avLst/>
          </a:prstGeom>
          <a:noFill/>
        </p:spPr>
        <p:txBody>
          <a:bodyPr wrap="square">
            <a:spAutoFit/>
          </a:bodyPr>
          <a:lstStyle/>
          <a:p>
            <a:pPr>
              <a:tabLst>
                <a:tab pos="274638" algn="l"/>
              </a:tabLst>
              <a:defRPr/>
            </a:pPr>
            <a:r>
              <a:rPr lang="zh-TW" altLang="en-US" sz="1600" dirty="0"/>
              <a:t>數量</a:t>
            </a:r>
            <a:r>
              <a:rPr lang="en-US" altLang="zh-HK" dirty="0"/>
              <a:t> </a:t>
            </a:r>
            <a:endParaRPr lang="zh-HK" altLang="en-US" dirty="0"/>
          </a:p>
        </p:txBody>
      </p:sp>
    </p:spTree>
    <p:extLst>
      <p:ext uri="{BB962C8B-B14F-4D97-AF65-F5344CB8AC3E}">
        <p14:creationId xmlns:p14="http://schemas.microsoft.com/office/powerpoint/2010/main" val="627431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solidFill>
                  <a:srgbClr val="F79646">
                    <a:lumMod val="75000"/>
                  </a:srgbClr>
                </a:solidFill>
                <a:latin typeface="Times New Roman" panose="02020603050405020304" pitchFamily="18" charset="0"/>
                <a:ea typeface="標楷體" panose="03000509000000000000" pitchFamily="65" charset="-120"/>
              </a:rPr>
              <a:t>星級挑戰 </a:t>
            </a:r>
            <a:r>
              <a:rPr lang="en-US" altLang="zh-TW" sz="3200" dirty="0">
                <a:solidFill>
                  <a:srgbClr val="F79646">
                    <a:lumMod val="75000"/>
                  </a:srgbClr>
                </a:solidFill>
                <a:latin typeface="Times New Roman" panose="02020603050405020304" pitchFamily="18" charset="0"/>
                <a:ea typeface="標楷體" panose="03000509000000000000" pitchFamily="65" charset="-120"/>
              </a:rPr>
              <a:t>5</a:t>
            </a:r>
            <a:r>
              <a:rPr lang="en-US" altLang="zh-HK" sz="3200" dirty="0">
                <a:solidFill>
                  <a:srgbClr val="F79646">
                    <a:lumMod val="75000"/>
                  </a:srgbClr>
                </a:solidFill>
                <a:latin typeface="Times New Roman" panose="02020603050405020304" pitchFamily="18" charset="0"/>
                <a:ea typeface="標楷體" panose="03000509000000000000" pitchFamily="65" charset="-120"/>
              </a:rPr>
              <a:t>.</a:t>
            </a:r>
            <a:r>
              <a:rPr lang="en-US" altLang="zh-TW" sz="3200" dirty="0">
                <a:solidFill>
                  <a:srgbClr val="F79646">
                    <a:lumMod val="75000"/>
                  </a:srgbClr>
                </a:solidFill>
                <a:latin typeface="Times New Roman" panose="02020603050405020304" pitchFamily="18" charset="0"/>
                <a:ea typeface="標楷體" panose="03000509000000000000" pitchFamily="65" charset="-120"/>
              </a:rPr>
              <a:t>1</a:t>
            </a:r>
            <a:r>
              <a:rPr lang="zh-TW" altLang="en-US" sz="3200" dirty="0">
                <a:solidFill>
                  <a:srgbClr val="F79646">
                    <a:lumMod val="75000"/>
                  </a:srgbClr>
                </a:solidFill>
                <a:latin typeface="Times New Roman" panose="02020603050405020304" pitchFamily="18" charset="0"/>
                <a:ea typeface="標楷體" panose="03000509000000000000" pitchFamily="65" charset="-120"/>
              </a:rPr>
              <a:t>（續）</a:t>
            </a:r>
            <a:br>
              <a:rPr lang="en-US" altLang="zh-HK" sz="3200" dirty="0">
                <a:solidFill>
                  <a:srgbClr val="F79646">
                    <a:lumMod val="75000"/>
                  </a:srgbClr>
                </a:solidFill>
                <a:latin typeface="Times New Roman" panose="02020603050405020304" pitchFamily="18" charset="0"/>
                <a:ea typeface="標楷體" panose="03000509000000000000" pitchFamily="65" charset="-120"/>
              </a:rPr>
            </a:br>
            <a:r>
              <a:rPr lang="zh-TW" altLang="en-US" sz="3200" dirty="0">
                <a:solidFill>
                  <a:srgbClr val="F79646">
                    <a:lumMod val="75000"/>
                  </a:srgbClr>
                </a:solidFill>
                <a:latin typeface="Times New Roman" panose="02020603050405020304" pitchFamily="18" charset="0"/>
                <a:ea typeface="標楷體" panose="03000509000000000000" pitchFamily="65" charset="-120"/>
              </a:rPr>
              <a:t>解釋屬於某種彈性的原因</a:t>
            </a:r>
            <a:endParaRPr lang="zh-HK" altLang="en-US" sz="3200" dirty="0"/>
          </a:p>
        </p:txBody>
      </p:sp>
      <p:sp>
        <p:nvSpPr>
          <p:cNvPr id="3" name="內容版面配置區 2"/>
          <p:cNvSpPr>
            <a:spLocks noGrp="1"/>
          </p:cNvSpPr>
          <p:nvPr>
            <p:ph idx="1"/>
          </p:nvPr>
        </p:nvSpPr>
        <p:spPr>
          <a:xfrm>
            <a:off x="457200" y="1196752"/>
            <a:ext cx="8229600" cy="830997"/>
          </a:xfrm>
        </p:spPr>
        <p:txBody>
          <a:bodyPr/>
          <a:lstStyle/>
          <a:p>
            <a:pPr lvl="0"/>
            <a:r>
              <a:rPr lang="zh-TW" altLang="en-US" dirty="0">
                <a:solidFill>
                  <a:prstClr val="black"/>
                </a:solidFill>
              </a:rPr>
              <a:t>由於物品 </a:t>
            </a:r>
            <a:r>
              <a:rPr lang="en-US" altLang="zh-TW" dirty="0">
                <a:solidFill>
                  <a:prstClr val="black"/>
                </a:solidFill>
              </a:rPr>
              <a:t>X </a:t>
            </a:r>
            <a:r>
              <a:rPr lang="zh-TW" altLang="en-US" dirty="0">
                <a:solidFill>
                  <a:prstClr val="black"/>
                </a:solidFill>
              </a:rPr>
              <a:t>變得受歡迎，其價格和交易量分別變動了 </a:t>
            </a:r>
            <a:r>
              <a:rPr lang="en-US" altLang="zh-TW" dirty="0">
                <a:solidFill>
                  <a:prstClr val="black"/>
                </a:solidFill>
              </a:rPr>
              <a:t>12% </a:t>
            </a:r>
            <a:r>
              <a:rPr lang="zh-TW" altLang="en-US" dirty="0">
                <a:solidFill>
                  <a:prstClr val="black"/>
                </a:solidFill>
              </a:rPr>
              <a:t>和 </a:t>
            </a:r>
            <a:r>
              <a:rPr lang="en-US" altLang="zh-TW" dirty="0">
                <a:solidFill>
                  <a:prstClr val="black"/>
                </a:solidFill>
              </a:rPr>
              <a:t>24%</a:t>
            </a:r>
            <a:r>
              <a:rPr lang="zh-TW" altLang="en-US" dirty="0">
                <a:solidFill>
                  <a:prstClr val="black"/>
                </a:solidFill>
              </a:rPr>
              <a:t>。以下哪項最能解釋上述變動？</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130</a:t>
            </a:fld>
            <a:endParaRPr lang="zh-HK" altLang="en-US" dirty="0"/>
          </a:p>
        </p:txBody>
      </p:sp>
      <p:sp>
        <p:nvSpPr>
          <p:cNvPr id="5" name="內容版面配置區 2"/>
          <p:cNvSpPr txBox="1">
            <a:spLocks/>
          </p:cNvSpPr>
          <p:nvPr/>
        </p:nvSpPr>
        <p:spPr>
          <a:xfrm>
            <a:off x="457200" y="3934800"/>
            <a:ext cx="8229600" cy="2086725"/>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a:p>
            <a:pPr marL="342900" indent="-342900">
              <a:buFont typeface="Arial" panose="020B0604020202020204" pitchFamily="34" charset="0"/>
              <a:buChar char="•"/>
            </a:pPr>
            <a:r>
              <a:rPr lang="zh-TW" altLang="en-US" kern="0" dirty="0">
                <a:sym typeface="Wingdings 2" pitchFamily="18" charset="2"/>
              </a:rPr>
              <a:t>判斷對物品 </a:t>
            </a:r>
            <a:r>
              <a:rPr lang="en-US" altLang="zh-TW" kern="0" dirty="0">
                <a:sym typeface="Wingdings 2" pitchFamily="18" charset="2"/>
              </a:rPr>
              <a:t>X </a:t>
            </a:r>
            <a:r>
              <a:rPr lang="zh-TW" altLang="en-US" kern="0" dirty="0">
                <a:sym typeface="Wingdings 2" pitchFamily="18" charset="2"/>
              </a:rPr>
              <a:t>的需求或供應的影響。在這例題中，由於只有</a:t>
            </a:r>
            <a:r>
              <a:rPr lang="zh-TW" altLang="en-US" b="1" kern="0" dirty="0">
                <a:solidFill>
                  <a:srgbClr val="0070C0"/>
                </a:solidFill>
                <a:sym typeface="Wingdings 2" pitchFamily="18" charset="2"/>
              </a:rPr>
              <a:t>需求增加</a:t>
            </a:r>
            <a:r>
              <a:rPr lang="zh-TW" altLang="en-US" kern="0" dirty="0">
                <a:sym typeface="Wingdings 2" pitchFamily="18" charset="2"/>
              </a:rPr>
              <a:t>，我們可找出</a:t>
            </a:r>
            <a:r>
              <a:rPr lang="zh-TW" altLang="en-US" b="1" kern="0" dirty="0">
                <a:solidFill>
                  <a:srgbClr val="0070C0"/>
                </a:solidFill>
                <a:sym typeface="Wingdings 2" pitchFamily="18" charset="2"/>
              </a:rPr>
              <a:t>供應彈性</a:t>
            </a:r>
            <a:r>
              <a:rPr lang="zh-TW" altLang="en-US" kern="0" dirty="0">
                <a:sym typeface="Wingdings 2" pitchFamily="18" charset="2"/>
              </a:rPr>
              <a:t>。</a:t>
            </a:r>
            <a:endParaRPr lang="en-US" altLang="zh-HK" kern="0" dirty="0">
              <a:sym typeface="Wingdings 2" pitchFamily="18" charset="2"/>
            </a:endParaRPr>
          </a:p>
          <a:p>
            <a:pPr marL="342900" indent="-342900">
              <a:buFont typeface="Arial" panose="020B0604020202020204" pitchFamily="34" charset="0"/>
              <a:buChar char="•"/>
            </a:pPr>
            <a:r>
              <a:rPr lang="zh-TW" altLang="en-US" dirty="0"/>
              <a:t>然後，我們須判斷供應（或需求）屬於彈性還是低彈性。</a:t>
            </a:r>
            <a:br>
              <a:rPr lang="en-US" altLang="zh-HK" dirty="0"/>
            </a:br>
            <a:r>
              <a:rPr lang="zh-TW" altLang="en-US" dirty="0"/>
              <a:t>在這例題中，</a:t>
            </a:r>
            <a:r>
              <a:rPr lang="zh-TW" altLang="en-US" b="1" dirty="0">
                <a:solidFill>
                  <a:srgbClr val="0070C0"/>
                </a:solidFill>
              </a:rPr>
              <a:t>供應屬於彈性</a:t>
            </a:r>
            <a:r>
              <a:rPr lang="zh-TW" altLang="en-US" dirty="0"/>
              <a:t>。</a:t>
            </a:r>
            <a:endParaRPr lang="en-US" altLang="zh-HK" dirty="0"/>
          </a:p>
        </p:txBody>
      </p:sp>
      <p:cxnSp>
        <p:nvCxnSpPr>
          <p:cNvPr id="6" name="直線接點 5"/>
          <p:cNvCxnSpPr/>
          <p:nvPr/>
        </p:nvCxnSpPr>
        <p:spPr>
          <a:xfrm>
            <a:off x="2685002" y="1613810"/>
            <a:ext cx="10043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488728" y="1964229"/>
            <a:ext cx="108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7647744" y="1626409"/>
            <a:ext cx="72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9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solidFill>
                  <a:srgbClr val="F79646">
                    <a:lumMod val="75000"/>
                  </a:srgbClr>
                </a:solidFill>
                <a:latin typeface="Times New Roman" panose="02020603050405020304" pitchFamily="18" charset="0"/>
                <a:ea typeface="標楷體" panose="03000509000000000000" pitchFamily="65" charset="-120"/>
              </a:rPr>
              <a:t>星級挑戰 </a:t>
            </a:r>
            <a:r>
              <a:rPr lang="en-US" altLang="zh-TW" sz="3200" dirty="0">
                <a:solidFill>
                  <a:srgbClr val="F79646">
                    <a:lumMod val="75000"/>
                  </a:srgbClr>
                </a:solidFill>
                <a:latin typeface="Times New Roman" panose="02020603050405020304" pitchFamily="18" charset="0"/>
                <a:ea typeface="標楷體" panose="03000509000000000000" pitchFamily="65" charset="-120"/>
              </a:rPr>
              <a:t>5</a:t>
            </a:r>
            <a:r>
              <a:rPr lang="en-US" altLang="zh-HK" sz="3200" dirty="0">
                <a:solidFill>
                  <a:srgbClr val="F79646">
                    <a:lumMod val="75000"/>
                  </a:srgbClr>
                </a:solidFill>
                <a:latin typeface="Times New Roman" panose="02020603050405020304" pitchFamily="18" charset="0"/>
                <a:ea typeface="標楷體" panose="03000509000000000000" pitchFamily="65" charset="-120"/>
              </a:rPr>
              <a:t>.</a:t>
            </a:r>
            <a:r>
              <a:rPr lang="en-US" altLang="zh-TW" sz="3200" dirty="0">
                <a:solidFill>
                  <a:srgbClr val="F79646">
                    <a:lumMod val="75000"/>
                  </a:srgbClr>
                </a:solidFill>
                <a:latin typeface="Times New Roman" panose="02020603050405020304" pitchFamily="18" charset="0"/>
                <a:ea typeface="標楷體" panose="03000509000000000000" pitchFamily="65" charset="-120"/>
              </a:rPr>
              <a:t>1</a:t>
            </a:r>
            <a:r>
              <a:rPr lang="zh-TW" altLang="en-US" sz="3200" dirty="0">
                <a:solidFill>
                  <a:srgbClr val="F79646">
                    <a:lumMod val="75000"/>
                  </a:srgbClr>
                </a:solidFill>
                <a:latin typeface="Times New Roman" panose="02020603050405020304" pitchFamily="18" charset="0"/>
                <a:ea typeface="標楷體" panose="03000509000000000000" pitchFamily="65" charset="-120"/>
              </a:rPr>
              <a:t>（續）</a:t>
            </a:r>
            <a:br>
              <a:rPr lang="en-US" altLang="zh-TW" sz="3200" dirty="0">
                <a:solidFill>
                  <a:srgbClr val="F79646">
                    <a:lumMod val="75000"/>
                  </a:srgbClr>
                </a:solidFill>
                <a:latin typeface="Times New Roman" panose="02020603050405020304" pitchFamily="18" charset="0"/>
                <a:ea typeface="標楷體" panose="03000509000000000000" pitchFamily="65" charset="-120"/>
              </a:rPr>
            </a:br>
            <a:r>
              <a:rPr lang="zh-TW" altLang="en-US" sz="3200" dirty="0">
                <a:solidFill>
                  <a:srgbClr val="F79646">
                    <a:lumMod val="75000"/>
                  </a:srgbClr>
                </a:solidFill>
                <a:latin typeface="Times New Roman" panose="02020603050405020304" pitchFamily="18" charset="0"/>
                <a:ea typeface="標楷體" panose="03000509000000000000" pitchFamily="65" charset="-120"/>
              </a:rPr>
              <a:t>解釋屬於某種彈性的原因</a:t>
            </a:r>
            <a:endParaRPr lang="zh-HK" altLang="en-US" sz="3200" dirty="0"/>
          </a:p>
        </p:txBody>
      </p:sp>
      <p:sp>
        <p:nvSpPr>
          <p:cNvPr id="3" name="內容版面配置區 2"/>
          <p:cNvSpPr>
            <a:spLocks noGrp="1"/>
          </p:cNvSpPr>
          <p:nvPr>
            <p:ph idx="1"/>
          </p:nvPr>
        </p:nvSpPr>
        <p:spPr>
          <a:xfrm>
            <a:off x="457200" y="1196752"/>
            <a:ext cx="8229600" cy="2603790"/>
          </a:xfrm>
        </p:spPr>
        <p:txBody>
          <a:bodyPr/>
          <a:lstStyle/>
          <a:p>
            <a:pPr lvl="0"/>
            <a:r>
              <a:rPr lang="zh-TW" altLang="en-US" dirty="0">
                <a:solidFill>
                  <a:prstClr val="black"/>
                </a:solidFill>
              </a:rPr>
              <a:t>由於物品 </a:t>
            </a:r>
            <a:r>
              <a:rPr lang="en-US" altLang="zh-TW" dirty="0">
                <a:solidFill>
                  <a:prstClr val="black"/>
                </a:solidFill>
              </a:rPr>
              <a:t>X </a:t>
            </a:r>
            <a:r>
              <a:rPr lang="zh-TW" altLang="en-US" dirty="0">
                <a:solidFill>
                  <a:prstClr val="black"/>
                </a:solidFill>
              </a:rPr>
              <a:t>變得受歡迎，其價格和交易量分別變動了 </a:t>
            </a:r>
            <a:r>
              <a:rPr lang="en-US" altLang="zh-TW" dirty="0">
                <a:solidFill>
                  <a:prstClr val="black"/>
                </a:solidFill>
              </a:rPr>
              <a:t>12% </a:t>
            </a:r>
            <a:r>
              <a:rPr lang="zh-TW" altLang="en-US" dirty="0">
                <a:solidFill>
                  <a:prstClr val="black"/>
                </a:solidFill>
              </a:rPr>
              <a:t>和 </a:t>
            </a:r>
            <a:r>
              <a:rPr lang="en-US" altLang="zh-TW" dirty="0">
                <a:solidFill>
                  <a:prstClr val="black"/>
                </a:solidFill>
              </a:rPr>
              <a:t>24%</a:t>
            </a:r>
            <a:r>
              <a:rPr lang="zh-TW" altLang="en-US" dirty="0">
                <a:solidFill>
                  <a:prstClr val="black"/>
                </a:solidFill>
              </a:rPr>
              <a:t>。以下哪項最能解釋上述變動？</a:t>
            </a:r>
            <a:endParaRPr lang="en-US" altLang="zh-HK" dirty="0"/>
          </a:p>
          <a:p>
            <a:pPr>
              <a:tabLst>
                <a:tab pos="447675" algn="l"/>
              </a:tabLst>
            </a:pPr>
            <a:r>
              <a:rPr lang="en-US" altLang="zh-HK" dirty="0"/>
              <a:t>A.	</a:t>
            </a:r>
            <a:r>
              <a:rPr lang="zh-TW" altLang="en-US" dirty="0"/>
              <a:t>物品 </a:t>
            </a:r>
            <a:r>
              <a:rPr lang="en-US" altLang="zh-TW" dirty="0"/>
              <a:t>X </a:t>
            </a:r>
            <a:r>
              <a:rPr lang="zh-TW" altLang="en-US" dirty="0"/>
              <a:t>有很多近似代替品。</a:t>
            </a:r>
          </a:p>
          <a:p>
            <a:pPr>
              <a:tabLst>
                <a:tab pos="447675" algn="l"/>
              </a:tabLst>
            </a:pPr>
            <a:r>
              <a:rPr lang="en-US" altLang="zh-HK" dirty="0"/>
              <a:t>B.	</a:t>
            </a:r>
            <a:r>
              <a:rPr lang="zh-TW" altLang="en-US" dirty="0"/>
              <a:t>物品 </a:t>
            </a:r>
            <a:r>
              <a:rPr lang="en-US" altLang="zh-TW" dirty="0"/>
              <a:t>X </a:t>
            </a:r>
            <a:r>
              <a:rPr lang="zh-TW" altLang="en-US" dirty="0"/>
              <a:t>的市場難以進入。 </a:t>
            </a:r>
            <a:endParaRPr lang="en-US" altLang="zh-HK" dirty="0"/>
          </a:p>
          <a:p>
            <a:pPr>
              <a:tabLst>
                <a:tab pos="447675" algn="l"/>
              </a:tabLst>
            </a:pPr>
            <a:r>
              <a:rPr lang="en-US" altLang="zh-HK" dirty="0"/>
              <a:t>C.	</a:t>
            </a:r>
            <a:r>
              <a:rPr lang="zh-TW" altLang="en-US" dirty="0"/>
              <a:t>物品 </a:t>
            </a:r>
            <a:r>
              <a:rPr lang="en-US" altLang="zh-TW" dirty="0"/>
              <a:t>X </a:t>
            </a:r>
            <a:r>
              <a:rPr lang="zh-TW" altLang="en-US" dirty="0"/>
              <a:t>是必需品。 </a:t>
            </a:r>
            <a:endParaRPr lang="en-US" altLang="zh-HK" dirty="0"/>
          </a:p>
          <a:p>
            <a:pPr>
              <a:tabLst>
                <a:tab pos="447675" algn="l"/>
              </a:tabLst>
            </a:pPr>
            <a:r>
              <a:rPr lang="en-US" altLang="zh-HK" dirty="0"/>
              <a:t>D.	</a:t>
            </a:r>
            <a:r>
              <a:rPr lang="zh-TW" altLang="en-US" dirty="0"/>
              <a:t>物品 </a:t>
            </a:r>
            <a:r>
              <a:rPr lang="en-US" altLang="zh-TW" dirty="0"/>
              <a:t>X </a:t>
            </a:r>
            <a:r>
              <a:rPr lang="zh-TW" altLang="en-US" dirty="0"/>
              <a:t>的原材料能輕易獲得。</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131</a:t>
            </a:fld>
            <a:endParaRPr lang="zh-HK" altLang="en-US" dirty="0"/>
          </a:p>
        </p:txBody>
      </p:sp>
      <p:sp>
        <p:nvSpPr>
          <p:cNvPr id="5" name="內容版面配置區 2"/>
          <p:cNvSpPr txBox="1">
            <a:spLocks/>
          </p:cNvSpPr>
          <p:nvPr/>
        </p:nvSpPr>
        <p:spPr>
          <a:xfrm>
            <a:off x="457200" y="3933056"/>
            <a:ext cx="8229600" cy="90486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HK" altLang="en-US" b="1" dirty="0">
                <a:solidFill>
                  <a:srgbClr val="7030A0"/>
                </a:solidFill>
              </a:rPr>
              <a:t>題目分析：</a:t>
            </a:r>
            <a:endParaRPr lang="en-US" altLang="zh-HK" b="1" dirty="0">
              <a:solidFill>
                <a:srgbClr val="7030A0"/>
              </a:solidFill>
            </a:endParaRPr>
          </a:p>
          <a:p>
            <a:pPr marL="342900" indent="-342900">
              <a:buFont typeface="Arial" panose="020B0604020202020204" pitchFamily="34" charset="0"/>
              <a:buChar char="•"/>
            </a:pPr>
            <a:r>
              <a:rPr lang="zh-TW" altLang="en-US" kern="0" dirty="0">
                <a:sym typeface="Wingdings 2" pitchFamily="18" charset="2"/>
              </a:rPr>
              <a:t>判斷各選項如何影響</a:t>
            </a:r>
            <a:r>
              <a:rPr lang="zh-TW" altLang="en-US" b="1" kern="0" dirty="0">
                <a:solidFill>
                  <a:srgbClr val="0070C0"/>
                </a:solidFill>
                <a:sym typeface="Wingdings 2" pitchFamily="18" charset="2"/>
              </a:rPr>
              <a:t>供應彈性</a:t>
            </a:r>
            <a:r>
              <a:rPr lang="zh-TW" altLang="en-US" kern="0" dirty="0">
                <a:sym typeface="Wingdings 2" pitchFamily="18" charset="2"/>
              </a:rPr>
              <a:t>。</a:t>
            </a:r>
            <a:endParaRPr lang="en-US" altLang="zh-HK" dirty="0"/>
          </a:p>
        </p:txBody>
      </p:sp>
      <p:sp>
        <p:nvSpPr>
          <p:cNvPr id="8" name="內容版面配置區 2"/>
          <p:cNvSpPr txBox="1">
            <a:spLocks/>
          </p:cNvSpPr>
          <p:nvPr/>
        </p:nvSpPr>
        <p:spPr>
          <a:xfrm>
            <a:off x="4940523" y="3343976"/>
            <a:ext cx="2439789" cy="43088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200" dirty="0">
                <a:solidFill>
                  <a:srgbClr val="FF0000"/>
                </a:solidFill>
                <a:latin typeface="+mj-lt"/>
              </a:rPr>
              <a:t>供應彈性變得較高</a:t>
            </a:r>
            <a:endParaRPr lang="en-US" altLang="zh-HK" sz="2200" dirty="0">
              <a:solidFill>
                <a:srgbClr val="FF0000"/>
              </a:solidFill>
              <a:latin typeface="+mj-lt"/>
            </a:endParaRPr>
          </a:p>
        </p:txBody>
      </p:sp>
      <p:sp>
        <p:nvSpPr>
          <p:cNvPr id="17" name="內容版面配置區 2"/>
          <p:cNvSpPr txBox="1">
            <a:spLocks/>
          </p:cNvSpPr>
          <p:nvPr/>
        </p:nvSpPr>
        <p:spPr>
          <a:xfrm>
            <a:off x="4716016" y="2032392"/>
            <a:ext cx="3132000" cy="43088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HK" altLang="en-US" sz="2200" dirty="0">
                <a:solidFill>
                  <a:srgbClr val="FF0000"/>
                </a:solidFill>
                <a:latin typeface="+mj-lt"/>
              </a:rPr>
              <a:t>需求彈性</a:t>
            </a:r>
            <a:r>
              <a:rPr lang="zh-TW" altLang="en-US" sz="2200" dirty="0">
                <a:solidFill>
                  <a:srgbClr val="FF0000"/>
                </a:solidFill>
                <a:latin typeface="+mj-lt"/>
              </a:rPr>
              <a:t>變得較高</a:t>
            </a:r>
            <a:r>
              <a:rPr lang="en-US" altLang="zh-HK" sz="2200" dirty="0">
                <a:solidFill>
                  <a:srgbClr val="FF0000"/>
                </a:solidFill>
                <a:latin typeface="+mj-lt"/>
                <a:sym typeface="Wingdings" panose="05000000000000000000" pitchFamily="2" charset="2"/>
              </a:rPr>
              <a:t>  </a:t>
            </a:r>
            <a:endParaRPr lang="en-US" altLang="zh-HK" sz="2200" dirty="0">
              <a:solidFill>
                <a:srgbClr val="FF0000"/>
              </a:solidFill>
              <a:latin typeface="+mj-lt"/>
            </a:endParaRPr>
          </a:p>
        </p:txBody>
      </p:sp>
      <p:sp>
        <p:nvSpPr>
          <p:cNvPr id="18" name="內容版面配置區 2"/>
          <p:cNvSpPr txBox="1">
            <a:spLocks/>
          </p:cNvSpPr>
          <p:nvPr/>
        </p:nvSpPr>
        <p:spPr>
          <a:xfrm>
            <a:off x="3563888" y="2872600"/>
            <a:ext cx="2736304" cy="43088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200" dirty="0">
                <a:solidFill>
                  <a:srgbClr val="FF0000"/>
                </a:solidFill>
                <a:latin typeface="+mj-lt"/>
              </a:rPr>
              <a:t>需求彈性變得較低</a:t>
            </a:r>
            <a:endParaRPr lang="en-US" altLang="zh-HK" sz="2200" dirty="0">
              <a:solidFill>
                <a:srgbClr val="FF0000"/>
              </a:solidFill>
              <a:latin typeface="+mj-lt"/>
            </a:endParaRPr>
          </a:p>
        </p:txBody>
      </p:sp>
      <p:sp>
        <p:nvSpPr>
          <p:cNvPr id="20" name="內容版面配置區 2"/>
          <p:cNvSpPr txBox="1">
            <a:spLocks/>
          </p:cNvSpPr>
          <p:nvPr/>
        </p:nvSpPr>
        <p:spPr>
          <a:xfrm>
            <a:off x="4427984" y="2422049"/>
            <a:ext cx="2475454" cy="43088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200" dirty="0">
                <a:solidFill>
                  <a:srgbClr val="FF0000"/>
                </a:solidFill>
                <a:latin typeface="+mj-lt"/>
              </a:rPr>
              <a:t>供應彈性變得較低</a:t>
            </a:r>
            <a:endParaRPr lang="en-US" altLang="zh-HK" sz="2200" dirty="0">
              <a:solidFill>
                <a:srgbClr val="FF0000"/>
              </a:solidFill>
              <a:latin typeface="+mj-lt"/>
            </a:endParaRPr>
          </a:p>
        </p:txBody>
      </p:sp>
      <p:sp>
        <p:nvSpPr>
          <p:cNvPr id="21" name="矩形 20"/>
          <p:cNvSpPr/>
          <p:nvPr/>
        </p:nvSpPr>
        <p:spPr>
          <a:xfrm>
            <a:off x="180000" y="1988840"/>
            <a:ext cx="383438" cy="461665"/>
          </a:xfrm>
          <a:prstGeom prst="rect">
            <a:avLst/>
          </a:prstGeom>
        </p:spPr>
        <p:txBody>
          <a:bodyPr wrap="none">
            <a:spAutoFit/>
          </a:bodyPr>
          <a:lstStyle/>
          <a:p>
            <a:pPr algn="ctr"/>
            <a:r>
              <a:rPr lang="en-US" altLang="zh-HK" sz="2400" b="1" dirty="0">
                <a:solidFill>
                  <a:srgbClr val="FF0000"/>
                </a:solidFill>
                <a:sym typeface="Wingdings 2"/>
              </a:rPr>
              <a:t></a:t>
            </a:r>
          </a:p>
        </p:txBody>
      </p:sp>
      <p:sp>
        <p:nvSpPr>
          <p:cNvPr id="22" name="矩形 21"/>
          <p:cNvSpPr/>
          <p:nvPr/>
        </p:nvSpPr>
        <p:spPr>
          <a:xfrm>
            <a:off x="180000" y="2463279"/>
            <a:ext cx="383438" cy="461665"/>
          </a:xfrm>
          <a:prstGeom prst="rect">
            <a:avLst/>
          </a:prstGeom>
        </p:spPr>
        <p:txBody>
          <a:bodyPr wrap="none">
            <a:spAutoFit/>
          </a:bodyPr>
          <a:lstStyle/>
          <a:p>
            <a:pPr algn="ctr"/>
            <a:r>
              <a:rPr lang="en-US" altLang="zh-HK" sz="2400" b="1" dirty="0">
                <a:solidFill>
                  <a:srgbClr val="FF0000"/>
                </a:solidFill>
                <a:sym typeface="Wingdings 2"/>
              </a:rPr>
              <a:t></a:t>
            </a:r>
          </a:p>
        </p:txBody>
      </p:sp>
      <p:sp>
        <p:nvSpPr>
          <p:cNvPr id="23" name="矩形 22"/>
          <p:cNvSpPr/>
          <p:nvPr/>
        </p:nvSpPr>
        <p:spPr>
          <a:xfrm>
            <a:off x="180000" y="2895327"/>
            <a:ext cx="383438" cy="461665"/>
          </a:xfrm>
          <a:prstGeom prst="rect">
            <a:avLst/>
          </a:prstGeom>
        </p:spPr>
        <p:txBody>
          <a:bodyPr wrap="none">
            <a:spAutoFit/>
          </a:bodyPr>
          <a:lstStyle/>
          <a:p>
            <a:pPr algn="ctr"/>
            <a:r>
              <a:rPr lang="en-US" altLang="zh-HK" sz="2400" b="1" dirty="0">
                <a:solidFill>
                  <a:srgbClr val="FF0000"/>
                </a:solidFill>
                <a:sym typeface="Wingdings 2"/>
              </a:rPr>
              <a:t></a:t>
            </a:r>
          </a:p>
        </p:txBody>
      </p:sp>
      <p:sp>
        <p:nvSpPr>
          <p:cNvPr id="24" name="矩形 23"/>
          <p:cNvSpPr/>
          <p:nvPr/>
        </p:nvSpPr>
        <p:spPr>
          <a:xfrm>
            <a:off x="51706" y="3327375"/>
            <a:ext cx="561372" cy="461665"/>
          </a:xfrm>
          <a:prstGeom prst="rect">
            <a:avLst/>
          </a:prstGeom>
        </p:spPr>
        <p:txBody>
          <a:bodyPr wrap="none">
            <a:spAutoFit/>
          </a:bodyPr>
          <a:lstStyle/>
          <a:p>
            <a:pPr algn="ctr"/>
            <a:r>
              <a:rPr lang="zh-HK" altLang="en-US" sz="2400" dirty="0">
                <a:solidFill>
                  <a:srgbClr val="FF0000"/>
                </a:solidFill>
                <a:latin typeface="+mj-lt"/>
                <a:sym typeface="Wingdings"/>
              </a:rPr>
              <a:t> ✔</a:t>
            </a:r>
          </a:p>
        </p:txBody>
      </p:sp>
      <p:cxnSp>
        <p:nvCxnSpPr>
          <p:cNvPr id="16" name="直線接點 15"/>
          <p:cNvCxnSpPr/>
          <p:nvPr/>
        </p:nvCxnSpPr>
        <p:spPr>
          <a:xfrm>
            <a:off x="2685002" y="1613810"/>
            <a:ext cx="10043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488728" y="1964229"/>
            <a:ext cx="108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7647744" y="1626409"/>
            <a:ext cx="72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5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500"/>
                                        <p:tgtEl>
                                          <p:spTgt spid="2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solidFill>
                  <a:srgbClr val="F79646">
                    <a:lumMod val="75000"/>
                  </a:srgbClr>
                </a:solidFill>
                <a:latin typeface="Times New Roman" panose="02020603050405020304" pitchFamily="18" charset="0"/>
                <a:ea typeface="標楷體" panose="03000509000000000000" pitchFamily="65" charset="-120"/>
              </a:rPr>
              <a:t>星級挑戰 </a:t>
            </a:r>
            <a:r>
              <a:rPr lang="en-US" altLang="zh-TW" sz="3200" dirty="0">
                <a:solidFill>
                  <a:srgbClr val="F79646">
                    <a:lumMod val="75000"/>
                  </a:srgbClr>
                </a:solidFill>
                <a:latin typeface="Times New Roman" panose="02020603050405020304" pitchFamily="18" charset="0"/>
                <a:ea typeface="標楷體" panose="03000509000000000000" pitchFamily="65" charset="-120"/>
              </a:rPr>
              <a:t>5</a:t>
            </a:r>
            <a:r>
              <a:rPr lang="en-US" altLang="zh-HK" sz="3200" dirty="0">
                <a:solidFill>
                  <a:srgbClr val="F79646">
                    <a:lumMod val="75000"/>
                  </a:srgbClr>
                </a:solidFill>
                <a:latin typeface="Times New Roman" panose="02020603050405020304" pitchFamily="18" charset="0"/>
                <a:ea typeface="標楷體" panose="03000509000000000000" pitchFamily="65" charset="-120"/>
              </a:rPr>
              <a:t>.</a:t>
            </a:r>
            <a:r>
              <a:rPr lang="en-US" altLang="zh-TW" sz="3200" dirty="0">
                <a:solidFill>
                  <a:srgbClr val="F79646">
                    <a:lumMod val="75000"/>
                  </a:srgbClr>
                </a:solidFill>
                <a:latin typeface="Times New Roman" panose="02020603050405020304" pitchFamily="18" charset="0"/>
                <a:ea typeface="標楷體" panose="03000509000000000000" pitchFamily="65" charset="-120"/>
              </a:rPr>
              <a:t>1</a:t>
            </a:r>
            <a:r>
              <a:rPr lang="zh-TW" altLang="en-US" sz="3200" dirty="0">
                <a:solidFill>
                  <a:srgbClr val="F79646">
                    <a:lumMod val="75000"/>
                  </a:srgbClr>
                </a:solidFill>
                <a:latin typeface="Times New Roman" panose="02020603050405020304" pitchFamily="18" charset="0"/>
                <a:ea typeface="標楷體" panose="03000509000000000000" pitchFamily="65" charset="-120"/>
              </a:rPr>
              <a:t>（續）</a:t>
            </a:r>
            <a:br>
              <a:rPr lang="en-US" altLang="zh-HK" sz="3200" dirty="0">
                <a:solidFill>
                  <a:srgbClr val="F79646">
                    <a:lumMod val="75000"/>
                  </a:srgbClr>
                </a:solidFill>
                <a:latin typeface="Times New Roman" panose="02020603050405020304" pitchFamily="18" charset="0"/>
                <a:ea typeface="標楷體" panose="03000509000000000000" pitchFamily="65" charset="-120"/>
              </a:rPr>
            </a:br>
            <a:r>
              <a:rPr lang="zh-TW" altLang="en-US" sz="3200" dirty="0">
                <a:solidFill>
                  <a:srgbClr val="F79646">
                    <a:lumMod val="75000"/>
                  </a:srgbClr>
                </a:solidFill>
                <a:latin typeface="Times New Roman" panose="02020603050405020304" pitchFamily="18" charset="0"/>
                <a:ea typeface="標楷體" panose="03000509000000000000" pitchFamily="65" charset="-120"/>
              </a:rPr>
              <a:t>解釋屬於某種彈性的原因</a:t>
            </a:r>
            <a:endParaRPr lang="zh-HK" altLang="en-US" sz="3200" dirty="0"/>
          </a:p>
        </p:txBody>
      </p:sp>
      <p:sp>
        <p:nvSpPr>
          <p:cNvPr id="3" name="內容版面配置區 2"/>
          <p:cNvSpPr>
            <a:spLocks noGrp="1"/>
          </p:cNvSpPr>
          <p:nvPr>
            <p:ph idx="1"/>
          </p:nvPr>
        </p:nvSpPr>
        <p:spPr>
          <a:xfrm>
            <a:off x="457200" y="1196752"/>
            <a:ext cx="8229600" cy="2603790"/>
          </a:xfrm>
        </p:spPr>
        <p:txBody>
          <a:bodyPr/>
          <a:lstStyle/>
          <a:p>
            <a:pPr lvl="0"/>
            <a:r>
              <a:rPr lang="zh-TW" altLang="en-US" dirty="0">
                <a:solidFill>
                  <a:prstClr val="black"/>
                </a:solidFill>
              </a:rPr>
              <a:t>由於物品 </a:t>
            </a:r>
            <a:r>
              <a:rPr lang="en-US" altLang="zh-TW" dirty="0">
                <a:solidFill>
                  <a:prstClr val="black"/>
                </a:solidFill>
              </a:rPr>
              <a:t>X </a:t>
            </a:r>
            <a:r>
              <a:rPr lang="zh-TW" altLang="en-US" dirty="0">
                <a:solidFill>
                  <a:prstClr val="black"/>
                </a:solidFill>
              </a:rPr>
              <a:t>變得受歡迎，其價格和交易量分別變動了</a:t>
            </a:r>
            <a:br>
              <a:rPr lang="en-US" altLang="zh-TW" dirty="0">
                <a:solidFill>
                  <a:prstClr val="black"/>
                </a:solidFill>
              </a:rPr>
            </a:br>
            <a:r>
              <a:rPr lang="en-US" altLang="zh-TW" dirty="0">
                <a:solidFill>
                  <a:prstClr val="black"/>
                </a:solidFill>
              </a:rPr>
              <a:t>12% </a:t>
            </a:r>
            <a:r>
              <a:rPr lang="zh-TW" altLang="en-US" dirty="0">
                <a:solidFill>
                  <a:prstClr val="black"/>
                </a:solidFill>
              </a:rPr>
              <a:t>和 </a:t>
            </a:r>
            <a:r>
              <a:rPr lang="en-US" altLang="zh-TW" dirty="0">
                <a:solidFill>
                  <a:prstClr val="black"/>
                </a:solidFill>
              </a:rPr>
              <a:t>24%</a:t>
            </a:r>
            <a:r>
              <a:rPr lang="zh-TW" altLang="en-US" dirty="0">
                <a:solidFill>
                  <a:prstClr val="black"/>
                </a:solidFill>
              </a:rPr>
              <a:t>。以下哪項最能解釋上述變動？</a:t>
            </a:r>
            <a:endParaRPr lang="en-US" altLang="zh-HK" dirty="0"/>
          </a:p>
          <a:p>
            <a:pPr lvl="0">
              <a:tabLst>
                <a:tab pos="447675" algn="l"/>
              </a:tabLst>
            </a:pPr>
            <a:r>
              <a:rPr lang="en-US" altLang="zh-HK" dirty="0">
                <a:solidFill>
                  <a:prstClr val="black"/>
                </a:solidFill>
              </a:rPr>
              <a:t>A.	</a:t>
            </a:r>
            <a:r>
              <a:rPr lang="zh-TW" altLang="en-US" dirty="0">
                <a:solidFill>
                  <a:prstClr val="black"/>
                </a:solidFill>
              </a:rPr>
              <a:t>物品 </a:t>
            </a:r>
            <a:r>
              <a:rPr lang="en-US" altLang="zh-TW" dirty="0">
                <a:solidFill>
                  <a:prstClr val="black"/>
                </a:solidFill>
              </a:rPr>
              <a:t>X </a:t>
            </a:r>
            <a:r>
              <a:rPr lang="zh-TW" altLang="en-US" dirty="0">
                <a:solidFill>
                  <a:prstClr val="black"/>
                </a:solidFill>
              </a:rPr>
              <a:t>有很多近似代替品。</a:t>
            </a:r>
          </a:p>
          <a:p>
            <a:pPr lvl="0">
              <a:tabLst>
                <a:tab pos="447675" algn="l"/>
              </a:tabLst>
            </a:pPr>
            <a:r>
              <a:rPr lang="en-US" altLang="zh-HK" dirty="0">
                <a:solidFill>
                  <a:prstClr val="black"/>
                </a:solidFill>
              </a:rPr>
              <a:t>B.	</a:t>
            </a:r>
            <a:r>
              <a:rPr lang="zh-TW" altLang="en-US" dirty="0">
                <a:solidFill>
                  <a:prstClr val="black"/>
                </a:solidFill>
              </a:rPr>
              <a:t>物品 </a:t>
            </a:r>
            <a:r>
              <a:rPr lang="en-US" altLang="zh-TW" dirty="0">
                <a:solidFill>
                  <a:prstClr val="black"/>
                </a:solidFill>
              </a:rPr>
              <a:t>X </a:t>
            </a:r>
            <a:r>
              <a:rPr lang="zh-TW" altLang="en-US" dirty="0">
                <a:solidFill>
                  <a:prstClr val="black"/>
                </a:solidFill>
              </a:rPr>
              <a:t>的市場難以進入。 </a:t>
            </a:r>
            <a:endParaRPr lang="en-US" altLang="zh-HK" dirty="0">
              <a:solidFill>
                <a:prstClr val="black"/>
              </a:solidFill>
            </a:endParaRPr>
          </a:p>
          <a:p>
            <a:pPr lvl="0">
              <a:tabLst>
                <a:tab pos="447675" algn="l"/>
              </a:tabLst>
            </a:pPr>
            <a:r>
              <a:rPr lang="en-US" altLang="zh-HK" dirty="0">
                <a:solidFill>
                  <a:prstClr val="black"/>
                </a:solidFill>
              </a:rPr>
              <a:t>C.	</a:t>
            </a:r>
            <a:r>
              <a:rPr lang="zh-TW" altLang="en-US" dirty="0">
                <a:solidFill>
                  <a:prstClr val="black"/>
                </a:solidFill>
              </a:rPr>
              <a:t>物品 </a:t>
            </a:r>
            <a:r>
              <a:rPr lang="en-US" altLang="zh-TW" dirty="0">
                <a:solidFill>
                  <a:prstClr val="black"/>
                </a:solidFill>
              </a:rPr>
              <a:t>X </a:t>
            </a:r>
            <a:r>
              <a:rPr lang="zh-TW" altLang="en-US" dirty="0">
                <a:solidFill>
                  <a:prstClr val="black"/>
                </a:solidFill>
              </a:rPr>
              <a:t>是必需品。 </a:t>
            </a:r>
            <a:endParaRPr lang="en-US" altLang="zh-HK" dirty="0">
              <a:solidFill>
                <a:prstClr val="black"/>
              </a:solidFill>
            </a:endParaRPr>
          </a:p>
          <a:p>
            <a:pPr lvl="0">
              <a:tabLst>
                <a:tab pos="447675" algn="l"/>
              </a:tabLst>
            </a:pPr>
            <a:r>
              <a:rPr lang="en-US" altLang="zh-HK" dirty="0">
                <a:solidFill>
                  <a:prstClr val="black"/>
                </a:solidFill>
              </a:rPr>
              <a:t>D.	</a:t>
            </a:r>
            <a:r>
              <a:rPr lang="zh-TW" altLang="en-US" dirty="0">
                <a:solidFill>
                  <a:prstClr val="black"/>
                </a:solidFill>
              </a:rPr>
              <a:t>物品 </a:t>
            </a:r>
            <a:r>
              <a:rPr lang="en-US" altLang="zh-TW" dirty="0">
                <a:solidFill>
                  <a:prstClr val="black"/>
                </a:solidFill>
              </a:rPr>
              <a:t>X </a:t>
            </a:r>
            <a:r>
              <a:rPr lang="zh-TW" altLang="en-US" dirty="0">
                <a:solidFill>
                  <a:prstClr val="black"/>
                </a:solidFill>
              </a:rPr>
              <a:t>的原材料能輕易獲得。</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132</a:t>
            </a:fld>
            <a:endParaRPr lang="zh-HK" altLang="en-US" dirty="0"/>
          </a:p>
        </p:txBody>
      </p:sp>
      <p:sp>
        <p:nvSpPr>
          <p:cNvPr id="5" name="內容版面配置區 2"/>
          <p:cNvSpPr txBox="1">
            <a:spLocks/>
          </p:cNvSpPr>
          <p:nvPr/>
        </p:nvSpPr>
        <p:spPr>
          <a:xfrm>
            <a:off x="457200" y="3933056"/>
            <a:ext cx="8229600" cy="1274195"/>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HK" altLang="en-US" b="1" dirty="0">
                <a:solidFill>
                  <a:srgbClr val="7030A0"/>
                </a:solidFill>
              </a:rPr>
              <a:t>題目分析：</a:t>
            </a:r>
            <a:endParaRPr lang="en-US" altLang="zh-HK" b="1" dirty="0">
              <a:solidFill>
                <a:srgbClr val="7030A0"/>
              </a:solidFill>
            </a:endParaRPr>
          </a:p>
          <a:p>
            <a:r>
              <a:rPr lang="zh-TW" altLang="en-US" dirty="0"/>
              <a:t>要留意的是，題目只要求學生選擇最能解釋該供應彈性（或需求彈性）種類的選項。</a:t>
            </a:r>
            <a:endParaRPr lang="zh-HK" altLang="en-US" dirty="0"/>
          </a:p>
        </p:txBody>
      </p:sp>
      <p:sp>
        <p:nvSpPr>
          <p:cNvPr id="6" name="文字方塊 5"/>
          <p:cNvSpPr txBox="1"/>
          <p:nvPr/>
        </p:nvSpPr>
        <p:spPr>
          <a:xfrm>
            <a:off x="3779912" y="1622625"/>
            <a:ext cx="2448272" cy="360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Tree>
    <p:extLst>
      <p:ext uri="{BB962C8B-B14F-4D97-AF65-F5344CB8AC3E}">
        <p14:creationId xmlns:p14="http://schemas.microsoft.com/office/powerpoint/2010/main" val="236294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solidFill>
                  <a:srgbClr val="F79646">
                    <a:lumMod val="75000"/>
                  </a:srgbClr>
                </a:solidFill>
                <a:latin typeface="Times New Roman" panose="02020603050405020304" pitchFamily="18" charset="0"/>
                <a:ea typeface="標楷體" panose="03000509000000000000" pitchFamily="65" charset="-120"/>
              </a:rPr>
              <a:t>星級挑戰 </a:t>
            </a:r>
            <a:r>
              <a:rPr lang="en-US" altLang="zh-TW" sz="3200" dirty="0">
                <a:solidFill>
                  <a:srgbClr val="F79646">
                    <a:lumMod val="75000"/>
                  </a:srgbClr>
                </a:solidFill>
                <a:latin typeface="Times New Roman" panose="02020603050405020304" pitchFamily="18" charset="0"/>
                <a:ea typeface="標楷體" panose="03000509000000000000" pitchFamily="65" charset="-120"/>
              </a:rPr>
              <a:t>5</a:t>
            </a:r>
            <a:r>
              <a:rPr lang="en-US" altLang="zh-HK" sz="3200" dirty="0">
                <a:solidFill>
                  <a:srgbClr val="F79646">
                    <a:lumMod val="75000"/>
                  </a:srgbClr>
                </a:solidFill>
                <a:latin typeface="Times New Roman" panose="02020603050405020304" pitchFamily="18" charset="0"/>
                <a:ea typeface="標楷體" panose="03000509000000000000" pitchFamily="65" charset="-120"/>
              </a:rPr>
              <a:t>.</a:t>
            </a:r>
            <a:r>
              <a:rPr lang="en-US" altLang="zh-TW" sz="3200" dirty="0">
                <a:solidFill>
                  <a:srgbClr val="F79646">
                    <a:lumMod val="75000"/>
                  </a:srgbClr>
                </a:solidFill>
                <a:latin typeface="Times New Roman" panose="02020603050405020304" pitchFamily="18" charset="0"/>
                <a:ea typeface="標楷體" panose="03000509000000000000" pitchFamily="65" charset="-120"/>
              </a:rPr>
              <a:t>1</a:t>
            </a:r>
            <a:r>
              <a:rPr lang="zh-TW" altLang="en-US" sz="3200" dirty="0">
                <a:solidFill>
                  <a:srgbClr val="F79646">
                    <a:lumMod val="75000"/>
                  </a:srgbClr>
                </a:solidFill>
                <a:latin typeface="Times New Roman" panose="02020603050405020304" pitchFamily="18" charset="0"/>
                <a:ea typeface="標楷體" panose="03000509000000000000" pitchFamily="65" charset="-120"/>
              </a:rPr>
              <a:t>（續）</a:t>
            </a:r>
            <a:br>
              <a:rPr lang="en-US" altLang="zh-HK" sz="3200" dirty="0">
                <a:solidFill>
                  <a:srgbClr val="F79646">
                    <a:lumMod val="75000"/>
                  </a:srgbClr>
                </a:solidFill>
                <a:latin typeface="Times New Roman" panose="02020603050405020304" pitchFamily="18" charset="0"/>
                <a:ea typeface="標楷體" panose="03000509000000000000" pitchFamily="65" charset="-120"/>
              </a:rPr>
            </a:br>
            <a:r>
              <a:rPr lang="zh-TW" altLang="en-US" sz="3200" dirty="0">
                <a:solidFill>
                  <a:srgbClr val="F79646">
                    <a:lumMod val="75000"/>
                  </a:srgbClr>
                </a:solidFill>
                <a:latin typeface="Times New Roman" panose="02020603050405020304" pitchFamily="18" charset="0"/>
                <a:ea typeface="標楷體" panose="03000509000000000000" pitchFamily="65" charset="-120"/>
              </a:rPr>
              <a:t>解釋屬於某種彈性的原因</a:t>
            </a:r>
            <a:endParaRPr lang="zh-HK" altLang="en-US" sz="3200" dirty="0"/>
          </a:p>
        </p:txBody>
      </p:sp>
      <p:sp>
        <p:nvSpPr>
          <p:cNvPr id="3" name="內容版面配置區 2"/>
          <p:cNvSpPr>
            <a:spLocks noGrp="1"/>
          </p:cNvSpPr>
          <p:nvPr>
            <p:ph idx="1"/>
          </p:nvPr>
        </p:nvSpPr>
        <p:spPr>
          <a:xfrm>
            <a:off x="457200" y="1196752"/>
            <a:ext cx="8229600" cy="2603790"/>
          </a:xfrm>
        </p:spPr>
        <p:txBody>
          <a:bodyPr/>
          <a:lstStyle/>
          <a:p>
            <a:r>
              <a:rPr lang="zh-TW" altLang="en-US" dirty="0">
                <a:solidFill>
                  <a:prstClr val="black"/>
                </a:solidFill>
              </a:rPr>
              <a:t>由於物品 </a:t>
            </a:r>
            <a:r>
              <a:rPr lang="en-US" altLang="zh-TW" dirty="0">
                <a:solidFill>
                  <a:prstClr val="black"/>
                </a:solidFill>
              </a:rPr>
              <a:t>X </a:t>
            </a:r>
            <a:r>
              <a:rPr lang="zh-TW" altLang="en-US" dirty="0">
                <a:solidFill>
                  <a:prstClr val="black"/>
                </a:solidFill>
              </a:rPr>
              <a:t>變得受歡迎，其價格和交易量分別變動了</a:t>
            </a:r>
            <a:br>
              <a:rPr lang="en-US" altLang="zh-TW" dirty="0">
                <a:solidFill>
                  <a:prstClr val="black"/>
                </a:solidFill>
              </a:rPr>
            </a:br>
            <a:r>
              <a:rPr lang="en-US" altLang="zh-TW" dirty="0">
                <a:solidFill>
                  <a:prstClr val="black"/>
                </a:solidFill>
              </a:rPr>
              <a:t>12% </a:t>
            </a:r>
            <a:r>
              <a:rPr lang="zh-TW" altLang="en-US" dirty="0">
                <a:solidFill>
                  <a:prstClr val="black"/>
                </a:solidFill>
              </a:rPr>
              <a:t>和 </a:t>
            </a:r>
            <a:r>
              <a:rPr lang="en-US" altLang="zh-TW" dirty="0">
                <a:solidFill>
                  <a:prstClr val="black"/>
                </a:solidFill>
              </a:rPr>
              <a:t>24%</a:t>
            </a:r>
            <a:r>
              <a:rPr lang="zh-TW" altLang="en-US" dirty="0">
                <a:solidFill>
                  <a:prstClr val="black"/>
                </a:solidFill>
              </a:rPr>
              <a:t>。以下哪項最能解釋上述變動？</a:t>
            </a:r>
            <a:endParaRPr lang="en-US" altLang="zh-HK" dirty="0"/>
          </a:p>
          <a:p>
            <a:pPr lvl="0">
              <a:tabLst>
                <a:tab pos="447675" algn="l"/>
              </a:tabLst>
            </a:pPr>
            <a:r>
              <a:rPr lang="en-US" altLang="zh-HK" dirty="0">
                <a:solidFill>
                  <a:prstClr val="black"/>
                </a:solidFill>
              </a:rPr>
              <a:t>A.	</a:t>
            </a:r>
            <a:r>
              <a:rPr lang="zh-TW" altLang="en-US" dirty="0">
                <a:solidFill>
                  <a:prstClr val="black"/>
                </a:solidFill>
              </a:rPr>
              <a:t>物品 </a:t>
            </a:r>
            <a:r>
              <a:rPr lang="en-US" altLang="zh-TW" dirty="0">
                <a:solidFill>
                  <a:prstClr val="black"/>
                </a:solidFill>
              </a:rPr>
              <a:t>X </a:t>
            </a:r>
            <a:r>
              <a:rPr lang="zh-TW" altLang="en-US" dirty="0">
                <a:solidFill>
                  <a:prstClr val="black"/>
                </a:solidFill>
              </a:rPr>
              <a:t>有很多近似代替品。</a:t>
            </a:r>
          </a:p>
          <a:p>
            <a:pPr lvl="0">
              <a:tabLst>
                <a:tab pos="447675" algn="l"/>
              </a:tabLst>
            </a:pPr>
            <a:r>
              <a:rPr lang="en-US" altLang="zh-HK" dirty="0">
                <a:solidFill>
                  <a:prstClr val="black"/>
                </a:solidFill>
              </a:rPr>
              <a:t>B.	</a:t>
            </a:r>
            <a:r>
              <a:rPr lang="zh-TW" altLang="en-US" dirty="0">
                <a:solidFill>
                  <a:prstClr val="black"/>
                </a:solidFill>
              </a:rPr>
              <a:t>物品 </a:t>
            </a:r>
            <a:r>
              <a:rPr lang="en-US" altLang="zh-TW" dirty="0">
                <a:solidFill>
                  <a:prstClr val="black"/>
                </a:solidFill>
              </a:rPr>
              <a:t>X </a:t>
            </a:r>
            <a:r>
              <a:rPr lang="zh-TW" altLang="en-US" dirty="0">
                <a:solidFill>
                  <a:prstClr val="black"/>
                </a:solidFill>
              </a:rPr>
              <a:t>的市場難以進入。 </a:t>
            </a:r>
            <a:endParaRPr lang="en-US" altLang="zh-HK" dirty="0">
              <a:solidFill>
                <a:prstClr val="black"/>
              </a:solidFill>
            </a:endParaRPr>
          </a:p>
          <a:p>
            <a:pPr lvl="0">
              <a:tabLst>
                <a:tab pos="447675" algn="l"/>
              </a:tabLst>
            </a:pPr>
            <a:r>
              <a:rPr lang="en-US" altLang="zh-HK" dirty="0">
                <a:solidFill>
                  <a:prstClr val="black"/>
                </a:solidFill>
              </a:rPr>
              <a:t>C.	</a:t>
            </a:r>
            <a:r>
              <a:rPr lang="zh-TW" altLang="en-US" dirty="0">
                <a:solidFill>
                  <a:prstClr val="black"/>
                </a:solidFill>
              </a:rPr>
              <a:t>物品 </a:t>
            </a:r>
            <a:r>
              <a:rPr lang="en-US" altLang="zh-TW" dirty="0">
                <a:solidFill>
                  <a:prstClr val="black"/>
                </a:solidFill>
              </a:rPr>
              <a:t>X </a:t>
            </a:r>
            <a:r>
              <a:rPr lang="zh-TW" altLang="en-US" dirty="0">
                <a:solidFill>
                  <a:prstClr val="black"/>
                </a:solidFill>
              </a:rPr>
              <a:t>是必需品。 </a:t>
            </a:r>
            <a:endParaRPr lang="en-US" altLang="zh-HK" dirty="0">
              <a:solidFill>
                <a:prstClr val="black"/>
              </a:solidFill>
            </a:endParaRPr>
          </a:p>
          <a:p>
            <a:pPr lvl="0">
              <a:tabLst>
                <a:tab pos="447675" algn="l"/>
              </a:tabLst>
            </a:pPr>
            <a:r>
              <a:rPr lang="en-US" altLang="zh-HK" dirty="0">
                <a:solidFill>
                  <a:prstClr val="black"/>
                </a:solidFill>
              </a:rPr>
              <a:t>D.	</a:t>
            </a:r>
            <a:r>
              <a:rPr lang="zh-TW" altLang="en-US" dirty="0">
                <a:solidFill>
                  <a:prstClr val="black"/>
                </a:solidFill>
              </a:rPr>
              <a:t>物品 </a:t>
            </a:r>
            <a:r>
              <a:rPr lang="en-US" altLang="zh-TW" dirty="0">
                <a:solidFill>
                  <a:prstClr val="black"/>
                </a:solidFill>
              </a:rPr>
              <a:t>X </a:t>
            </a:r>
            <a:r>
              <a:rPr lang="zh-TW" altLang="en-US" dirty="0">
                <a:solidFill>
                  <a:prstClr val="black"/>
                </a:solidFill>
              </a:rPr>
              <a:t>的原材料能輕易獲得。</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133</a:t>
            </a:fld>
            <a:endParaRPr lang="zh-HK" altLang="en-US" dirty="0"/>
          </a:p>
        </p:txBody>
      </p:sp>
      <p:sp>
        <p:nvSpPr>
          <p:cNvPr id="5" name="內容版面配置區 2"/>
          <p:cNvSpPr txBox="1">
            <a:spLocks/>
          </p:cNvSpPr>
          <p:nvPr/>
        </p:nvSpPr>
        <p:spPr>
          <a:xfrm>
            <a:off x="457200" y="3933056"/>
            <a:ext cx="8229600" cy="1274195"/>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HK" altLang="en-US" b="1" dirty="0">
                <a:solidFill>
                  <a:srgbClr val="7030A0"/>
                </a:solidFill>
              </a:rPr>
              <a:t>題目分析：</a:t>
            </a:r>
            <a:endParaRPr lang="en-US" altLang="zh-HK" b="1" dirty="0">
              <a:solidFill>
                <a:srgbClr val="7030A0"/>
              </a:solidFill>
            </a:endParaRPr>
          </a:p>
          <a:p>
            <a:r>
              <a:rPr lang="zh-TW" altLang="en-US" dirty="0"/>
              <a:t>在這例題中，由於</a:t>
            </a:r>
            <a:r>
              <a:rPr lang="zh-TW" altLang="en-US" b="1" dirty="0">
                <a:solidFill>
                  <a:srgbClr val="0070C0"/>
                </a:solidFill>
              </a:rPr>
              <a:t>供應屬於彈性</a:t>
            </a:r>
            <a:r>
              <a:rPr lang="zh-TW" altLang="en-US" dirty="0"/>
              <a:t>，正確答案應為導致供應彈性偏向較高的那項。</a:t>
            </a:r>
            <a:endParaRPr lang="zh-HK" altLang="en-US" dirty="0"/>
          </a:p>
        </p:txBody>
      </p:sp>
      <p:sp>
        <p:nvSpPr>
          <p:cNvPr id="7" name="橢圓 6"/>
          <p:cNvSpPr/>
          <p:nvPr/>
        </p:nvSpPr>
        <p:spPr>
          <a:xfrm>
            <a:off x="396200" y="3284984"/>
            <a:ext cx="504056" cy="49402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19358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endParaRPr lang="zh-HK" altLang="en-US" sz="2700" dirty="0"/>
          </a:p>
        </p:txBody>
      </p:sp>
      <p:sp>
        <p:nvSpPr>
          <p:cNvPr id="3" name="內容版面配置區 2"/>
          <p:cNvSpPr>
            <a:spLocks noGrp="1"/>
          </p:cNvSpPr>
          <p:nvPr>
            <p:ph idx="1"/>
          </p:nvPr>
        </p:nvSpPr>
        <p:spPr>
          <a:xfrm>
            <a:off x="457200" y="1196752"/>
            <a:ext cx="8229600" cy="904863"/>
          </a:xfrm>
        </p:spPr>
        <p:txBody>
          <a:bodyPr/>
          <a:lstStyle/>
          <a:p>
            <a:r>
              <a:rPr lang="zh-TW" altLang="en-US" dirty="0"/>
              <a:t>假設需求彈性的數值是 </a:t>
            </a:r>
            <a:r>
              <a:rPr lang="en-US" altLang="zh-TW" dirty="0"/>
              <a:t>1.5</a:t>
            </a:r>
            <a:r>
              <a:rPr lang="zh-TW" altLang="en-US" dirty="0"/>
              <a:t>，而價格由 </a:t>
            </a:r>
            <a:r>
              <a:rPr lang="en-US" altLang="zh-TW" dirty="0"/>
              <a:t>$4 </a:t>
            </a:r>
            <a:r>
              <a:rPr lang="zh-TW" altLang="en-US" dirty="0"/>
              <a:t>上升至 </a:t>
            </a:r>
            <a:r>
              <a:rPr lang="en-US" altLang="zh-TW" dirty="0"/>
              <a:t>$5</a:t>
            </a:r>
            <a:r>
              <a:rPr lang="zh-TW" altLang="en-US" dirty="0"/>
              <a:t>。</a:t>
            </a:r>
            <a:endParaRPr lang="en-US" altLang="zh-HK" dirty="0"/>
          </a:p>
          <a:p>
            <a:pPr>
              <a:tabLst>
                <a:tab pos="355600" algn="l"/>
              </a:tabLst>
            </a:pPr>
            <a:r>
              <a:rPr lang="en-US" altLang="zh-TW" dirty="0"/>
              <a:t>a.	</a:t>
            </a:r>
            <a:r>
              <a:rPr lang="zh-TW" altLang="en-US" dirty="0"/>
              <a:t>需求量的變動百分比是多少？</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14</a:t>
            </a:fld>
            <a:endParaRPr lang="zh-HK" altLang="en-US" dirty="0"/>
          </a:p>
        </p:txBody>
      </p:sp>
      <p:sp>
        <p:nvSpPr>
          <p:cNvPr id="59" name="內容版面配置區 2"/>
          <p:cNvSpPr txBox="1">
            <a:spLocks/>
          </p:cNvSpPr>
          <p:nvPr/>
        </p:nvSpPr>
        <p:spPr>
          <a:xfrm>
            <a:off x="828000" y="4437112"/>
            <a:ext cx="7297256"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cs typeface="Arial Unicode MS" panose="020B0604020202020204" pitchFamily="34" charset="-120"/>
              </a:rPr>
              <a:t>（注意，不能省略負號。）</a:t>
            </a:r>
            <a:endParaRPr lang="en-US" altLang="zh-HK"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6" name="群組 5"/>
          <p:cNvGrpSpPr/>
          <p:nvPr/>
        </p:nvGrpSpPr>
        <p:grpSpPr>
          <a:xfrm>
            <a:off x="782025" y="2420888"/>
            <a:ext cx="1845759" cy="1152360"/>
            <a:chOff x="241841" y="3140736"/>
            <a:chExt cx="1845759" cy="1152360"/>
          </a:xfrm>
        </p:grpSpPr>
        <p:sp>
          <p:nvSpPr>
            <p:cNvPr id="32" name="內容版面配置區 2"/>
            <p:cNvSpPr txBox="1">
              <a:spLocks/>
            </p:cNvSpPr>
            <p:nvPr/>
          </p:nvSpPr>
          <p:spPr bwMode="auto">
            <a:xfrm>
              <a:off x="241841" y="3358058"/>
              <a:ext cx="801767" cy="9350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E</a:t>
              </a:r>
              <a:r>
                <a:rPr lang="en-US" altLang="zh-HK" baseline="-25000" dirty="0">
                  <a:solidFill>
                    <a:srgbClr val="FF0000"/>
                  </a:solidFill>
                  <a:latin typeface="Arial" panose="020B0604020202020204" pitchFamily="34" charset="0"/>
                  <a:cs typeface="Arial" panose="020B0604020202020204" pitchFamily="34" charset="0"/>
                </a:rPr>
                <a:t>d</a:t>
              </a:r>
              <a:r>
                <a:rPr lang="en-US" altLang="zh-HK"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35"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a:t>
              </a:r>
              <a:r>
                <a:rPr lang="el-GR" altLang="zh-HK" dirty="0">
                  <a:solidFill>
                    <a:srgbClr val="FF0000"/>
                  </a:solidFill>
                  <a:latin typeface="Arial" panose="020B0604020202020204" pitchFamily="34" charset="0"/>
                  <a:cs typeface="Arial" panose="020B0604020202020204" pitchFamily="34" charset="0"/>
                </a:rPr>
                <a:t>Δ</a:t>
              </a:r>
              <a:r>
                <a:rPr lang="en-US" altLang="zh-HK" dirty="0" err="1">
                  <a:solidFill>
                    <a:srgbClr val="FF0000"/>
                  </a:solidFill>
                  <a:latin typeface="Arial" panose="020B0604020202020204" pitchFamily="34" charset="0"/>
                  <a:cs typeface="Arial" panose="020B0604020202020204" pitchFamily="34" charset="0"/>
                </a:rPr>
                <a:t>Q</a:t>
              </a:r>
              <a:r>
                <a:rPr lang="en-US" altLang="zh-HK" baseline="-25000" dirty="0" err="1">
                  <a:solidFill>
                    <a:srgbClr val="FF0000"/>
                  </a:solidFill>
                  <a:latin typeface="Arial" panose="020B0604020202020204" pitchFamily="34" charset="0"/>
                  <a:cs typeface="Arial" panose="020B0604020202020204" pitchFamily="34" charset="0"/>
                </a:rPr>
                <a:t>d</a:t>
              </a:r>
              <a:r>
                <a:rPr lang="en-US" altLang="zh-HK" dirty="0">
                  <a:solidFill>
                    <a:srgbClr val="FF0000"/>
                  </a:solidFill>
                  <a:latin typeface="Arial" panose="020B0604020202020204" pitchFamily="34" charset="0"/>
                  <a:cs typeface="Arial" panose="020B0604020202020204" pitchFamily="34" charset="0"/>
                </a:rPr>
                <a:t> </a:t>
              </a:r>
              <a:endParaRPr lang="en-US" altLang="zh-HK" kern="0" dirty="0">
                <a:solidFill>
                  <a:srgbClr val="FF0000"/>
                </a:solidFill>
                <a:latin typeface="Arial" panose="020B0604020202020204" pitchFamily="34" charset="0"/>
                <a:cs typeface="Arial" panose="020B0604020202020204" pitchFamily="34" charset="0"/>
              </a:endParaRPr>
            </a:p>
          </p:txBody>
        </p:sp>
        <p:sp>
          <p:nvSpPr>
            <p:cNvPr id="36"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solidFill>
                    <a:srgbClr val="FF0000"/>
                  </a:solidFill>
                  <a:latin typeface="Arial" panose="020B0604020202020204" pitchFamily="34" charset="0"/>
                  <a:cs typeface="Arial" panose="020B0604020202020204" pitchFamily="34" charset="0"/>
                </a:rPr>
                <a:t>%</a:t>
              </a:r>
              <a:r>
                <a:rPr lang="el-GR" altLang="zh-HK" dirty="0">
                  <a:solidFill>
                    <a:srgbClr val="FF0000"/>
                  </a:solidFill>
                  <a:latin typeface="Arial" panose="020B0604020202020204" pitchFamily="34" charset="0"/>
                  <a:cs typeface="Arial" panose="020B0604020202020204" pitchFamily="34" charset="0"/>
                </a:rPr>
                <a:t>Δ</a:t>
              </a:r>
              <a:r>
                <a:rPr lang="en-US" altLang="zh-HK" dirty="0">
                  <a:solidFill>
                    <a:srgbClr val="FF0000"/>
                  </a:solidFill>
                  <a:latin typeface="Arial" panose="020B0604020202020204" pitchFamily="34" charset="0"/>
                  <a:cs typeface="Arial" panose="020B0604020202020204" pitchFamily="34" charset="0"/>
                </a:rPr>
                <a:t>P</a:t>
              </a:r>
              <a:endParaRPr lang="en-US" altLang="zh-HK" kern="0" dirty="0">
                <a:solidFill>
                  <a:srgbClr val="FF0000"/>
                </a:solidFill>
                <a:latin typeface="Arial" panose="020B0604020202020204" pitchFamily="34" charset="0"/>
                <a:cs typeface="Arial" panose="020B0604020202020204" pitchFamily="34" charset="0"/>
              </a:endParaRPr>
            </a:p>
          </p:txBody>
        </p:sp>
        <p:cxnSp>
          <p:nvCxnSpPr>
            <p:cNvPr id="39" name="直線接點 38"/>
            <p:cNvCxnSpPr/>
            <p:nvPr/>
          </p:nvCxnSpPr>
          <p:spPr bwMode="auto">
            <a:xfrm>
              <a:off x="971600" y="3573016"/>
              <a:ext cx="11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內容版面配置區 2"/>
          <p:cNvSpPr txBox="1">
            <a:spLocks/>
          </p:cNvSpPr>
          <p:nvPr/>
        </p:nvSpPr>
        <p:spPr>
          <a:xfrm>
            <a:off x="827584" y="3356992"/>
            <a:ext cx="7488832"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ea typeface="Arial Unicode MS" panose="020B0604020202020204" pitchFamily="34" charset="-120"/>
              </a:rPr>
              <a:t>–1.5 = %</a:t>
            </a:r>
            <a:r>
              <a:rPr lang="el-GR" altLang="zh-HK" dirty="0">
                <a:solidFill>
                  <a:srgbClr val="FF0000"/>
                </a:solidFill>
              </a:rPr>
              <a:t>Δ</a:t>
            </a:r>
            <a:r>
              <a:rPr lang="en-US" altLang="zh-HK" dirty="0" err="1">
                <a:solidFill>
                  <a:srgbClr val="FF0000"/>
                </a:solidFill>
                <a:ea typeface="Arial Unicode MS" panose="020B0604020202020204" pitchFamily="34" charset="-120"/>
              </a:rPr>
              <a:t>Q</a:t>
            </a:r>
            <a:r>
              <a:rPr lang="en-US" altLang="zh-HK" baseline="-25000" dirty="0" err="1">
                <a:solidFill>
                  <a:srgbClr val="FF0000"/>
                </a:solidFill>
              </a:rPr>
              <a:t>d</a:t>
            </a:r>
            <a:r>
              <a:rPr lang="en-US" altLang="zh-HK" dirty="0">
                <a:solidFill>
                  <a:srgbClr val="FF0000"/>
                </a:solidFill>
                <a:ea typeface="Arial Unicode MS" panose="020B0604020202020204" pitchFamily="34" charset="-120"/>
              </a:rPr>
              <a:t> / 22.2%</a:t>
            </a:r>
          </a:p>
        </p:txBody>
      </p:sp>
      <p:sp>
        <p:nvSpPr>
          <p:cNvPr id="60" name="內容版面配置區 2"/>
          <p:cNvSpPr txBox="1">
            <a:spLocks/>
          </p:cNvSpPr>
          <p:nvPr/>
        </p:nvSpPr>
        <p:spPr>
          <a:xfrm>
            <a:off x="827584" y="3933056"/>
            <a:ext cx="7488832"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HK" dirty="0">
                <a:solidFill>
                  <a:srgbClr val="FF0000"/>
                </a:solidFill>
                <a:ea typeface="Arial Unicode MS" panose="020B0604020202020204" pitchFamily="34" charset="-120"/>
              </a:rPr>
              <a:t>%</a:t>
            </a:r>
            <a:r>
              <a:rPr lang="el-GR" altLang="zh-HK" dirty="0">
                <a:solidFill>
                  <a:srgbClr val="FF0000"/>
                </a:solidFill>
              </a:rPr>
              <a:t>Δ</a:t>
            </a:r>
            <a:r>
              <a:rPr lang="en-US" altLang="zh-HK" dirty="0" err="1">
                <a:solidFill>
                  <a:srgbClr val="FF0000"/>
                </a:solidFill>
                <a:ea typeface="Arial Unicode MS" panose="020B0604020202020204" pitchFamily="34" charset="-120"/>
              </a:rPr>
              <a:t>Q</a:t>
            </a:r>
            <a:r>
              <a:rPr lang="en-US" altLang="zh-HK" baseline="-25000" dirty="0" err="1">
                <a:solidFill>
                  <a:srgbClr val="FF0000"/>
                </a:solidFill>
              </a:rPr>
              <a:t>d</a:t>
            </a:r>
            <a:r>
              <a:rPr lang="en-US" altLang="zh-HK" dirty="0">
                <a:solidFill>
                  <a:srgbClr val="FF0000"/>
                </a:solidFill>
                <a:ea typeface="Arial Unicode MS" panose="020B0604020202020204" pitchFamily="34" charset="-120"/>
              </a:rPr>
              <a:t> = –33.3%</a:t>
            </a:r>
          </a:p>
        </p:txBody>
      </p:sp>
    </p:spTree>
    <p:extLst>
      <p:ext uri="{BB962C8B-B14F-4D97-AF65-F5344CB8AC3E}">
        <p14:creationId xmlns:p14="http://schemas.microsoft.com/office/powerpoint/2010/main" val="2678806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3"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endParaRPr lang="zh-HK" altLang="en-US" dirty="0"/>
          </a:p>
        </p:txBody>
      </p:sp>
      <p:sp>
        <p:nvSpPr>
          <p:cNvPr id="3" name="內容版面配置區 2"/>
          <p:cNvSpPr>
            <a:spLocks noGrp="1"/>
          </p:cNvSpPr>
          <p:nvPr>
            <p:ph idx="1"/>
          </p:nvPr>
        </p:nvSpPr>
        <p:spPr>
          <a:xfrm>
            <a:off x="457200" y="1196752"/>
            <a:ext cx="8229600" cy="1274195"/>
          </a:xfrm>
        </p:spPr>
        <p:txBody>
          <a:bodyPr/>
          <a:lstStyle/>
          <a:p>
            <a:r>
              <a:rPr lang="zh-TW" altLang="en-US" dirty="0"/>
              <a:t>假設需求彈性的數值是 </a:t>
            </a:r>
            <a:r>
              <a:rPr lang="en-US" altLang="zh-TW" dirty="0"/>
              <a:t>1.5</a:t>
            </a:r>
            <a:r>
              <a:rPr lang="zh-TW" altLang="en-US" dirty="0"/>
              <a:t>，而價格由 </a:t>
            </a:r>
            <a:r>
              <a:rPr lang="en-US" altLang="zh-TW" dirty="0"/>
              <a:t>$4 </a:t>
            </a:r>
            <a:r>
              <a:rPr lang="zh-TW" altLang="en-US" dirty="0"/>
              <a:t>上升至 </a:t>
            </a:r>
            <a:r>
              <a:rPr lang="en-US" altLang="zh-TW" dirty="0"/>
              <a:t>$5</a:t>
            </a:r>
            <a:r>
              <a:rPr lang="zh-TW" altLang="en-US" dirty="0"/>
              <a:t>。</a:t>
            </a:r>
            <a:endParaRPr lang="en-US" altLang="zh-HK" dirty="0"/>
          </a:p>
          <a:p>
            <a:pPr>
              <a:tabLst>
                <a:tab pos="355600" algn="l"/>
              </a:tabLst>
            </a:pPr>
            <a:r>
              <a:rPr lang="en-US" altLang="zh-TW" dirty="0"/>
              <a:t>b.	</a:t>
            </a:r>
            <a:r>
              <a:rPr lang="zh-TW" altLang="en-US" dirty="0"/>
              <a:t>需求量的變動值是多少？要找出需求量的變動值，你需要</a:t>
            </a:r>
            <a:r>
              <a:rPr lang="en-US" altLang="zh-TW" dirty="0"/>
              <a:t>	</a:t>
            </a:r>
            <a:r>
              <a:rPr lang="zh-TW" altLang="en-US" dirty="0"/>
              <a:t>甚麼資料？</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15</a:t>
            </a:fld>
            <a:endParaRPr lang="zh-HK" altLang="en-US" dirty="0"/>
          </a:p>
        </p:txBody>
      </p:sp>
      <p:sp>
        <p:nvSpPr>
          <p:cNvPr id="59" name="內容版面配置區 2"/>
          <p:cNvSpPr txBox="1">
            <a:spLocks/>
          </p:cNvSpPr>
          <p:nvPr/>
        </p:nvSpPr>
        <p:spPr>
          <a:xfrm>
            <a:off x="803136" y="2564904"/>
            <a:ext cx="7513280" cy="83099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cs typeface="Arial Unicode MS" panose="020B0604020202020204" pitchFamily="34" charset="-120"/>
              </a:rPr>
              <a:t>不知道。要找出需求量的變動值，我們須知道原來的</a:t>
            </a:r>
            <a:br>
              <a:rPr lang="en-US" altLang="zh-TW" dirty="0">
                <a:solidFill>
                  <a:srgbClr val="FF0000"/>
                </a:solidFill>
                <a:latin typeface="+mn-ea"/>
                <a:cs typeface="Arial Unicode MS" panose="020B0604020202020204" pitchFamily="34" charset="-120"/>
              </a:rPr>
            </a:br>
            <a:r>
              <a:rPr lang="zh-TW" altLang="en-US" dirty="0">
                <a:solidFill>
                  <a:srgbClr val="FF0000"/>
                </a:solidFill>
                <a:latin typeface="+mn-ea"/>
                <a:cs typeface="Arial Unicode MS" panose="020B0604020202020204" pitchFamily="34" charset="-120"/>
              </a:rPr>
              <a:t>需求量或最終的需求量。</a:t>
            </a:r>
            <a:endParaRPr lang="en-US" altLang="zh-HK"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2678806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5.2	</a:t>
            </a:r>
            <a:r>
              <a:rPr lang="zh-TW" altLang="en-US" dirty="0"/>
              <a:t>需求價格彈性的種類</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16</a:t>
            </a:fld>
            <a:endParaRPr lang="zh-HK" altLang="en-US" dirty="0"/>
          </a:p>
        </p:txBody>
      </p:sp>
      <p:sp>
        <p:nvSpPr>
          <p:cNvPr id="4" name="內容版面配置區 3"/>
          <p:cNvSpPr>
            <a:spLocks noGrp="1"/>
          </p:cNvSpPr>
          <p:nvPr>
            <p:ph idx="1"/>
          </p:nvPr>
        </p:nvSpPr>
        <p:spPr>
          <a:xfrm>
            <a:off x="395536" y="2348880"/>
            <a:ext cx="6768752" cy="1029476"/>
          </a:xfrm>
        </p:spPr>
        <p:txBody>
          <a:bodyPr/>
          <a:lstStyle/>
          <a:p>
            <a:r>
              <a:rPr lang="zh-TW" altLang="en-US" dirty="0"/>
              <a:t>需求彈性的數值範圍是由 </a:t>
            </a:r>
            <a:r>
              <a:rPr lang="en-US" altLang="zh-TW" dirty="0"/>
              <a:t>0 </a:t>
            </a:r>
            <a:r>
              <a:rPr lang="zh-TW" altLang="en-US" dirty="0"/>
              <a:t>至無限大</a:t>
            </a:r>
            <a:br>
              <a:rPr lang="en-US" altLang="zh-TW" dirty="0"/>
            </a:br>
            <a:r>
              <a:rPr lang="zh-TW" altLang="en-US" dirty="0"/>
              <a:t>（即</a:t>
            </a:r>
            <a:r>
              <a:rPr lang="en-US" altLang="zh-HK" dirty="0"/>
              <a:t> 0 </a:t>
            </a:r>
            <a:r>
              <a:rPr lang="en-US" altLang="zh-HK" b="1" dirty="0">
                <a:sym typeface="Symbol"/>
              </a:rPr>
              <a:t></a:t>
            </a:r>
            <a:r>
              <a:rPr lang="en-US" altLang="zh-HK" dirty="0"/>
              <a:t> E</a:t>
            </a:r>
            <a:r>
              <a:rPr lang="en-US" altLang="zh-HK" baseline="-25000" dirty="0"/>
              <a:t>d</a:t>
            </a:r>
            <a:r>
              <a:rPr lang="en-US" altLang="zh-HK" dirty="0"/>
              <a:t> </a:t>
            </a:r>
            <a:r>
              <a:rPr lang="en-US" altLang="zh-HK" b="1" dirty="0">
                <a:sym typeface="Symbol"/>
              </a:rPr>
              <a:t> </a:t>
            </a:r>
            <a:r>
              <a:rPr lang="en-US" altLang="zh-HK" dirty="0">
                <a:latin typeface="Verdana" panose="020B0604030504040204" pitchFamily="34" charset="0"/>
                <a:ea typeface="Verdana" panose="020B0604030504040204" pitchFamily="34" charset="0"/>
              </a:rPr>
              <a:t>∞</a:t>
            </a:r>
            <a:r>
              <a:rPr lang="zh-TW" altLang="en-US" dirty="0"/>
              <a:t> ）。</a:t>
            </a:r>
            <a:endParaRPr lang="en-US" altLang="zh-HK" dirty="0"/>
          </a:p>
        </p:txBody>
      </p:sp>
    </p:spTree>
    <p:extLst>
      <p:ext uri="{BB962C8B-B14F-4D97-AF65-F5344CB8AC3E}">
        <p14:creationId xmlns:p14="http://schemas.microsoft.com/office/powerpoint/2010/main" val="120733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17</a:t>
            </a:fld>
            <a:endParaRPr lang="zh-HK" altLang="en-US" dirty="0"/>
          </a:p>
        </p:txBody>
      </p:sp>
      <p:sp>
        <p:nvSpPr>
          <p:cNvPr id="3" name="內容版面配置區 2"/>
          <p:cNvSpPr>
            <a:spLocks noGrp="1"/>
          </p:cNvSpPr>
          <p:nvPr>
            <p:ph idx="1"/>
          </p:nvPr>
        </p:nvSpPr>
        <p:spPr>
          <a:xfrm>
            <a:off x="457200" y="1196752"/>
            <a:ext cx="8229600" cy="1717393"/>
          </a:xfrm>
        </p:spPr>
        <p:txBody>
          <a:bodyPr/>
          <a:lstStyle/>
          <a:p>
            <a:r>
              <a:rPr lang="zh-TW" altLang="en-US" dirty="0"/>
              <a:t>當價格變動而需求量</a:t>
            </a:r>
            <a:r>
              <a:rPr lang="zh-TW" altLang="en-US" b="1" dirty="0">
                <a:solidFill>
                  <a:schemeClr val="accent6">
                    <a:lumMod val="75000"/>
                  </a:schemeClr>
                </a:solidFill>
              </a:rPr>
              <a:t>維持不變</a:t>
            </a:r>
            <a:r>
              <a:rPr lang="zh-TW" altLang="en-US" dirty="0"/>
              <a:t>（即 </a:t>
            </a:r>
            <a:r>
              <a:rPr lang="en-US" altLang="zh-TW" dirty="0"/>
              <a:t>%</a:t>
            </a:r>
            <a:r>
              <a:rPr lang="el-GR" altLang="zh-HK" dirty="0">
                <a:solidFill>
                  <a:prstClr val="black"/>
                </a:solidFill>
              </a:rPr>
              <a:t>Δ</a:t>
            </a:r>
            <a:r>
              <a:rPr lang="en-US" altLang="zh-TW" dirty="0" err="1"/>
              <a:t>Q</a:t>
            </a:r>
            <a:r>
              <a:rPr lang="en-US" altLang="zh-TW" baseline="-25000" dirty="0" err="1"/>
              <a:t>d</a:t>
            </a:r>
            <a:r>
              <a:rPr lang="en-US" altLang="zh-TW" dirty="0"/>
              <a:t> = 0</a:t>
            </a:r>
            <a:r>
              <a:rPr lang="zh-TW" altLang="en-US" dirty="0"/>
              <a:t>）時，需求便屬於完全無彈性。</a:t>
            </a:r>
            <a:endParaRPr lang="en-US" altLang="zh-HK" dirty="0"/>
          </a:p>
          <a:p>
            <a:pPr>
              <a:tabLst>
                <a:tab pos="355600" algn="l"/>
              </a:tabLst>
            </a:pPr>
            <a:r>
              <a:rPr lang="en-US" altLang="zh-HK" dirty="0">
                <a:sym typeface="Wingdings" panose="05000000000000000000" pitchFamily="2" charset="2"/>
              </a:rPr>
              <a:t>	</a:t>
            </a:r>
            <a:r>
              <a:rPr lang="en-US" altLang="zh-HK" dirty="0">
                <a:solidFill>
                  <a:prstClr val="black"/>
                </a:solidFill>
              </a:rPr>
              <a:t>E</a:t>
            </a:r>
            <a:r>
              <a:rPr lang="en-US" altLang="zh-HK" baseline="-25000" dirty="0">
                <a:solidFill>
                  <a:prstClr val="black"/>
                </a:solidFill>
              </a:rPr>
              <a:t>d</a:t>
            </a:r>
            <a:r>
              <a:rPr lang="en-US" altLang="zh-HK" dirty="0"/>
              <a:t> = 0</a:t>
            </a:r>
          </a:p>
          <a:p>
            <a:pPr>
              <a:tabLst>
                <a:tab pos="355600" algn="l"/>
              </a:tabLst>
            </a:pPr>
            <a:r>
              <a:rPr lang="en-US" altLang="zh-HK" dirty="0">
                <a:sym typeface="Wingdings" panose="05000000000000000000" pitchFamily="2" charset="2"/>
              </a:rPr>
              <a:t> </a:t>
            </a:r>
            <a:r>
              <a:rPr lang="zh-TW" altLang="en-US" b="1" dirty="0">
                <a:solidFill>
                  <a:schemeClr val="accent6">
                    <a:lumMod val="75000"/>
                  </a:schemeClr>
                </a:solidFill>
              </a:rPr>
              <a:t>垂直的需求曲線</a:t>
            </a:r>
            <a:endParaRPr lang="zh-HK" altLang="en-US" b="1" dirty="0">
              <a:solidFill>
                <a:schemeClr val="accent6">
                  <a:lumMod val="75000"/>
                </a:schemeClr>
              </a:solidFill>
            </a:endParaRPr>
          </a:p>
        </p:txBody>
      </p:sp>
      <p:sp>
        <p:nvSpPr>
          <p:cNvPr id="4" name="標題 3"/>
          <p:cNvSpPr>
            <a:spLocks noGrp="1"/>
          </p:cNvSpPr>
          <p:nvPr>
            <p:ph type="title"/>
          </p:nvPr>
        </p:nvSpPr>
        <p:spPr/>
        <p:txBody>
          <a:bodyPr/>
          <a:lstStyle/>
          <a:p>
            <a:r>
              <a:rPr lang="en-US" altLang="zh-HK" sz="3200" dirty="0"/>
              <a:t>A.	</a:t>
            </a:r>
            <a:r>
              <a:rPr lang="zh-TW" altLang="en-US" sz="3200" dirty="0"/>
              <a:t>完全無彈性需求 （</a:t>
            </a:r>
            <a:r>
              <a:rPr lang="en-US" altLang="zh-TW" sz="3200" dirty="0"/>
              <a:t>E</a:t>
            </a:r>
            <a:r>
              <a:rPr lang="en-US" altLang="zh-TW" sz="3200" baseline="-25000" dirty="0"/>
              <a:t>d</a:t>
            </a:r>
            <a:r>
              <a:rPr lang="en-US" altLang="zh-TW" sz="3200" dirty="0"/>
              <a:t> = 0</a:t>
            </a:r>
            <a:r>
              <a:rPr lang="zh-TW" altLang="en-US" sz="3200" dirty="0"/>
              <a:t>） </a:t>
            </a:r>
            <a:endParaRPr lang="zh-HK" altLang="en-US" sz="3200" dirty="0"/>
          </a:p>
        </p:txBody>
      </p:sp>
      <p:grpSp>
        <p:nvGrpSpPr>
          <p:cNvPr id="5" name="群組 6"/>
          <p:cNvGrpSpPr>
            <a:grpSpLocks/>
          </p:cNvGrpSpPr>
          <p:nvPr/>
        </p:nvGrpSpPr>
        <p:grpSpPr bwMode="auto">
          <a:xfrm>
            <a:off x="468313" y="3068960"/>
            <a:ext cx="4463727" cy="2728878"/>
            <a:chOff x="610395" y="2969418"/>
            <a:chExt cx="4463728" cy="2728878"/>
          </a:xfrm>
        </p:grpSpPr>
        <p:grpSp>
          <p:nvGrpSpPr>
            <p:cNvPr id="8" name="群組 11"/>
            <p:cNvGrpSpPr>
              <a:grpSpLocks/>
            </p:cNvGrpSpPr>
            <p:nvPr/>
          </p:nvGrpSpPr>
          <p:grpSpPr bwMode="auto">
            <a:xfrm>
              <a:off x="610395" y="2969418"/>
              <a:ext cx="4463728" cy="2728878"/>
              <a:chOff x="2608251" y="3141658"/>
              <a:chExt cx="4462911" cy="2728220"/>
            </a:xfrm>
          </p:grpSpPr>
          <p:grpSp>
            <p:nvGrpSpPr>
              <p:cNvPr id="10" name="群組 1"/>
              <p:cNvGrpSpPr>
                <a:grpSpLocks/>
              </p:cNvGrpSpPr>
              <p:nvPr/>
            </p:nvGrpSpPr>
            <p:grpSpPr bwMode="auto">
              <a:xfrm>
                <a:off x="2608251" y="3141658"/>
                <a:ext cx="3742963" cy="2666357"/>
                <a:chOff x="2608251" y="3141658"/>
                <a:chExt cx="3742963" cy="2666357"/>
              </a:xfrm>
            </p:grpSpPr>
            <p:cxnSp>
              <p:nvCxnSpPr>
                <p:cNvPr id="12" name="直線接點 11"/>
                <p:cNvCxnSpPr/>
                <p:nvPr/>
              </p:nvCxnSpPr>
              <p:spPr bwMode="auto">
                <a:xfrm>
                  <a:off x="3124094" y="3468604"/>
                  <a:ext cx="0" cy="197913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auto">
                <a:xfrm flipH="1">
                  <a:off x="3124094" y="5439804"/>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bwMode="auto">
                <a:xfrm>
                  <a:off x="2881251" y="5290615"/>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5" name="文字方塊 14"/>
                <p:cNvSpPr txBox="1"/>
                <p:nvPr/>
              </p:nvSpPr>
              <p:spPr bwMode="auto">
                <a:xfrm>
                  <a:off x="5704898" y="5244589"/>
                  <a:ext cx="646316" cy="369243"/>
                </a:xfrm>
                <a:prstGeom prst="rect">
                  <a:avLst/>
                </a:prstGeom>
                <a:noFill/>
              </p:spPr>
              <p:txBody>
                <a:bodyPr wrap="square">
                  <a:spAutoFit/>
                </a:bodyPr>
                <a:lstStyle/>
                <a:p>
                  <a:pPr>
                    <a:defRPr/>
                  </a:pPr>
                  <a:r>
                    <a:rPr lang="zh-TW" altLang="en-US" dirty="0">
                      <a:latin typeface="+mj-lt"/>
                    </a:rPr>
                    <a:t>數量</a:t>
                  </a:r>
                  <a:endParaRPr lang="zh-HK" altLang="en-US" sz="1800" dirty="0">
                    <a:latin typeface="+mj-lt"/>
                  </a:endParaRPr>
                </a:p>
              </p:txBody>
            </p:sp>
            <p:sp>
              <p:nvSpPr>
                <p:cNvPr id="16" name="文字方塊 15"/>
                <p:cNvSpPr txBox="1"/>
                <p:nvPr/>
              </p:nvSpPr>
              <p:spPr bwMode="auto">
                <a:xfrm>
                  <a:off x="2608251" y="3141658"/>
                  <a:ext cx="1655112" cy="369243"/>
                </a:xfrm>
                <a:prstGeom prst="rect">
                  <a:avLst/>
                </a:prstGeom>
                <a:noFill/>
              </p:spPr>
              <p:txBody>
                <a:bodyPr wrap="square">
                  <a:spAutoFit/>
                </a:bodyPr>
                <a:lstStyle/>
                <a:p>
                  <a:pPr>
                    <a:defRPr/>
                  </a:pPr>
                  <a:r>
                    <a:rPr lang="zh-TW" altLang="en-US" sz="1800" dirty="0">
                      <a:latin typeface="+mj-lt"/>
                    </a:rPr>
                    <a:t>價格</a:t>
                  </a:r>
                  <a:r>
                    <a:rPr lang="en-US" altLang="zh-HK" sz="1800" dirty="0">
                      <a:latin typeface="+mj-lt"/>
                    </a:rPr>
                    <a:t> ($ / </a:t>
                  </a:r>
                  <a:r>
                    <a:rPr lang="zh-TW" altLang="en-US" sz="1800" dirty="0">
                      <a:latin typeface="+mj-lt"/>
                    </a:rPr>
                    <a:t>單位</a:t>
                  </a:r>
                  <a:r>
                    <a:rPr lang="en-US" altLang="zh-HK" sz="1800" dirty="0">
                      <a:latin typeface="+mj-lt"/>
                    </a:rPr>
                    <a:t>)</a:t>
                  </a:r>
                  <a:endParaRPr lang="zh-HK" altLang="en-US" sz="1800" dirty="0">
                    <a:latin typeface="+mj-lt"/>
                  </a:endParaRPr>
                </a:p>
              </p:txBody>
            </p:sp>
            <p:sp>
              <p:nvSpPr>
                <p:cNvPr id="17" name="文字方塊 16"/>
                <p:cNvSpPr txBox="1"/>
                <p:nvPr/>
              </p:nvSpPr>
              <p:spPr bwMode="auto">
                <a:xfrm>
                  <a:off x="4370055" y="3424165"/>
                  <a:ext cx="465052" cy="369799"/>
                </a:xfrm>
                <a:prstGeom prst="rect">
                  <a:avLst/>
                </a:prstGeom>
                <a:noFill/>
              </p:spPr>
              <p:txBody>
                <a:bodyPr>
                  <a:spAutoFit/>
                </a:bodyPr>
                <a:lstStyle/>
                <a:p>
                  <a:pPr>
                    <a:defRPr/>
                  </a:pPr>
                  <a:r>
                    <a:rPr lang="en-US" altLang="zh-HK" sz="1800" dirty="0">
                      <a:latin typeface="+mj-lt"/>
                    </a:rPr>
                    <a:t>D</a:t>
                  </a:r>
                  <a:endParaRPr lang="zh-HK" altLang="en-US" sz="2200" baseline="-25000" dirty="0">
                    <a:latin typeface="+mj-lt"/>
                  </a:endParaRPr>
                </a:p>
              </p:txBody>
            </p:sp>
            <p:sp>
              <p:nvSpPr>
                <p:cNvPr id="18" name="文字方塊 17"/>
                <p:cNvSpPr txBox="1"/>
                <p:nvPr/>
              </p:nvSpPr>
              <p:spPr bwMode="auto">
                <a:xfrm>
                  <a:off x="4389101" y="5438217"/>
                  <a:ext cx="465052" cy="369798"/>
                </a:xfrm>
                <a:prstGeom prst="rect">
                  <a:avLst/>
                </a:prstGeom>
                <a:noFill/>
              </p:spPr>
              <p:txBody>
                <a:bodyPr>
                  <a:spAutoFit/>
                </a:bodyPr>
                <a:lstStyle/>
                <a:p>
                  <a:pPr>
                    <a:defRPr/>
                  </a:pPr>
                  <a:r>
                    <a:rPr lang="en-US" altLang="zh-HK" sz="1800" dirty="0">
                      <a:latin typeface="+mj-lt"/>
                    </a:rPr>
                    <a:t>8</a:t>
                  </a:r>
                  <a:endParaRPr lang="zh-HK" altLang="en-US" sz="2000" baseline="-25000" dirty="0">
                    <a:latin typeface="+mj-lt"/>
                  </a:endParaRPr>
                </a:p>
              </p:txBody>
            </p:sp>
          </p:grpSp>
          <p:sp>
            <p:nvSpPr>
              <p:cNvPr id="11" name="文字方塊 10"/>
              <p:cNvSpPr txBox="1"/>
              <p:nvPr/>
            </p:nvSpPr>
            <p:spPr bwMode="auto">
              <a:xfrm>
                <a:off x="5112940" y="5500635"/>
                <a:ext cx="1958222" cy="369243"/>
              </a:xfrm>
              <a:prstGeom prst="rect">
                <a:avLst/>
              </a:prstGeom>
              <a:noFill/>
            </p:spPr>
            <p:txBody>
              <a:bodyPr wrap="square">
                <a:spAutoFit/>
              </a:bodyPr>
              <a:lstStyle/>
              <a:p>
                <a:pPr marL="87313" indent="-87313">
                  <a:defRPr/>
                </a:pPr>
                <a:r>
                  <a:rPr lang="en-US" altLang="zh-HK" sz="1800" dirty="0">
                    <a:latin typeface="+mj-lt"/>
                  </a:rPr>
                  <a:t> (</a:t>
                </a:r>
                <a:r>
                  <a:rPr lang="zh-TW" altLang="en-US" sz="1800" dirty="0">
                    <a:latin typeface="+mj-lt"/>
                  </a:rPr>
                  <a:t>單位</a:t>
                </a:r>
                <a:r>
                  <a:rPr lang="en-US" altLang="zh-HK" sz="1800" dirty="0">
                    <a:latin typeface="+mj-lt"/>
                  </a:rPr>
                  <a:t> / </a:t>
                </a:r>
                <a:r>
                  <a:rPr lang="zh-TW" altLang="en-US" sz="1800" dirty="0">
                    <a:latin typeface="+mj-lt"/>
                  </a:rPr>
                  <a:t>時段</a:t>
                </a:r>
                <a:r>
                  <a:rPr lang="en-US" altLang="zh-HK" sz="1800" dirty="0">
                    <a:latin typeface="+mj-lt"/>
                  </a:rPr>
                  <a:t>) </a:t>
                </a:r>
                <a:endParaRPr lang="zh-HK" altLang="en-US" sz="1800" dirty="0">
                  <a:latin typeface="+mj-lt"/>
                </a:endParaRPr>
              </a:p>
            </p:txBody>
          </p:sp>
        </p:grpSp>
        <p:cxnSp>
          <p:nvCxnSpPr>
            <p:cNvPr id="7" name="直線接點 6"/>
            <p:cNvCxnSpPr/>
            <p:nvPr/>
          </p:nvCxnSpPr>
          <p:spPr>
            <a:xfrm>
              <a:off x="2539207" y="3577382"/>
              <a:ext cx="0" cy="16795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graphicFrame>
        <p:nvGraphicFramePr>
          <p:cNvPr id="19" name="表格 18"/>
          <p:cNvGraphicFramePr>
            <a:graphicFrameLocks noGrp="1"/>
          </p:cNvGraphicFramePr>
          <p:nvPr>
            <p:extLst>
              <p:ext uri="{D42A27DB-BD31-4B8C-83A1-F6EECF244321}">
                <p14:modId xmlns:p14="http://schemas.microsoft.com/office/powerpoint/2010/main" val="2425892155"/>
              </p:ext>
            </p:extLst>
          </p:nvPr>
        </p:nvGraphicFramePr>
        <p:xfrm>
          <a:off x="4427984" y="3161051"/>
          <a:ext cx="3365514" cy="2123440"/>
        </p:xfrm>
        <a:graphic>
          <a:graphicData uri="http://schemas.openxmlformats.org/drawingml/2006/table">
            <a:tbl>
              <a:tblPr firstRow="1" bandRow="1">
                <a:tableStyleId>{5C22544A-7EE6-4342-B048-85BDC9FD1C3A}</a:tableStyleId>
              </a:tblPr>
              <a:tblGrid>
                <a:gridCol w="1205514">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tblGrid>
              <a:tr h="370840">
                <a:tc>
                  <a:txBody>
                    <a:bodyPr/>
                    <a:lstStyle/>
                    <a:p>
                      <a:pPr algn="ctr"/>
                      <a:r>
                        <a:rPr lang="zh-HK" altLang="en-US" sz="1800" dirty="0">
                          <a:solidFill>
                            <a:schemeClr val="tx1"/>
                          </a:solidFill>
                          <a:latin typeface="+mn-lt"/>
                          <a:cs typeface="Arial" panose="020B0604020202020204" pitchFamily="34" charset="0"/>
                        </a:rPr>
                        <a:t>價格</a:t>
                      </a:r>
                      <a:r>
                        <a:rPr lang="en-GB" altLang="zh-HK" sz="1800" dirty="0">
                          <a:solidFill>
                            <a:schemeClr val="tx1"/>
                          </a:solidFill>
                          <a:latin typeface="+mn-lt"/>
                          <a:cs typeface="Arial" panose="020B0604020202020204" pitchFamily="34" charset="0"/>
                        </a:rPr>
                        <a:t> </a:t>
                      </a:r>
                      <a:br>
                        <a:rPr lang="en-GB" altLang="zh-HK" sz="1800" dirty="0">
                          <a:solidFill>
                            <a:schemeClr val="tx1"/>
                          </a:solidFill>
                          <a:latin typeface="+mn-lt"/>
                          <a:cs typeface="Arial" panose="020B0604020202020204" pitchFamily="34" charset="0"/>
                        </a:rPr>
                      </a:br>
                      <a:r>
                        <a:rPr lang="en-GB" altLang="zh-HK" sz="1800" dirty="0">
                          <a:solidFill>
                            <a:schemeClr val="tx1"/>
                          </a:solidFill>
                          <a:latin typeface="+mn-lt"/>
                          <a:cs typeface="Arial" panose="020B0604020202020204" pitchFamily="34" charset="0"/>
                        </a:rPr>
                        <a:t>($ / </a:t>
                      </a:r>
                      <a:r>
                        <a:rPr lang="zh-TW" altLang="en-US" sz="1800" dirty="0">
                          <a:solidFill>
                            <a:schemeClr val="tx1"/>
                          </a:solidFill>
                          <a:latin typeface="+mn-lt"/>
                          <a:cs typeface="Arial" panose="020B0604020202020204" pitchFamily="34" charset="0"/>
                        </a:rPr>
                        <a:t>單位</a:t>
                      </a:r>
                      <a:r>
                        <a:rPr lang="en-GB" altLang="zh-HK" sz="1800" dirty="0">
                          <a:solidFill>
                            <a:schemeClr val="tx1"/>
                          </a:solidFill>
                          <a:latin typeface="+mn-lt"/>
                          <a:cs typeface="Arial" panose="020B0604020202020204" pitchFamily="34" charset="0"/>
                        </a:rPr>
                        <a:t>)</a:t>
                      </a:r>
                      <a:endParaRPr lang="zh-HK" altLang="en-US" sz="18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mn-lt"/>
                          <a:cs typeface="Arial" panose="020B0604020202020204" pitchFamily="34" charset="0"/>
                        </a:rPr>
                        <a:t>需求量</a:t>
                      </a:r>
                      <a:br>
                        <a:rPr lang="en-US" altLang="zh-TW" sz="1800" dirty="0">
                          <a:solidFill>
                            <a:schemeClr val="tx1"/>
                          </a:solidFill>
                          <a:latin typeface="+mn-lt"/>
                          <a:cs typeface="Arial" panose="020B0604020202020204" pitchFamily="34" charset="0"/>
                        </a:rPr>
                      </a:br>
                      <a:r>
                        <a:rPr lang="en-GB" altLang="zh-HK" sz="1800" dirty="0">
                          <a:solidFill>
                            <a:schemeClr val="tx1"/>
                          </a:solidFill>
                          <a:latin typeface="+mn-lt"/>
                          <a:cs typeface="Arial" panose="020B0604020202020204" pitchFamily="34" charset="0"/>
                        </a:rPr>
                        <a:t> (</a:t>
                      </a:r>
                      <a:r>
                        <a:rPr lang="zh-TW" altLang="en-US" sz="1800" dirty="0">
                          <a:solidFill>
                            <a:schemeClr val="tx1"/>
                          </a:solidFill>
                          <a:latin typeface="+mn-lt"/>
                          <a:cs typeface="Arial" panose="020B0604020202020204" pitchFamily="34" charset="0"/>
                        </a:rPr>
                        <a:t>單位</a:t>
                      </a:r>
                      <a:r>
                        <a:rPr lang="en-GB" altLang="zh-HK" sz="1800" dirty="0">
                          <a:solidFill>
                            <a:schemeClr val="tx1"/>
                          </a:solidFill>
                          <a:latin typeface="+mn-lt"/>
                          <a:cs typeface="Arial" panose="020B0604020202020204" pitchFamily="34" charset="0"/>
                        </a:rPr>
                        <a:t> / </a:t>
                      </a:r>
                      <a:r>
                        <a:rPr lang="zh-TW" altLang="en-US" sz="1800" dirty="0">
                          <a:solidFill>
                            <a:schemeClr val="tx1"/>
                          </a:solidFill>
                          <a:latin typeface="+mn-lt"/>
                          <a:cs typeface="Arial" panose="020B0604020202020204" pitchFamily="34" charset="0"/>
                        </a:rPr>
                        <a:t>時段</a:t>
                      </a:r>
                      <a:r>
                        <a:rPr lang="en-GB" altLang="zh-HK" sz="1800" dirty="0">
                          <a:solidFill>
                            <a:schemeClr val="tx1"/>
                          </a:solidFill>
                          <a:latin typeface="+mn-lt"/>
                          <a:cs typeface="Arial" panose="020B0604020202020204" pitchFamily="34" charset="0"/>
                        </a:rPr>
                        <a:t>)</a:t>
                      </a:r>
                      <a:endParaRPr lang="zh-HK" altLang="en-US" sz="18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pPr algn="ctr"/>
                      <a:r>
                        <a:rPr lang="en-US" altLang="zh-HK" sz="1800" b="0" dirty="0">
                          <a:solidFill>
                            <a:schemeClr val="tx1"/>
                          </a:solidFill>
                          <a:latin typeface="+mn-lt"/>
                          <a:cs typeface="Arial" panose="020B0604020202020204" pitchFamily="34" charset="0"/>
                        </a:rPr>
                        <a:t>1</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algn="ctr"/>
                      <a:r>
                        <a:rPr lang="en-US" altLang="zh-HK" sz="1800" b="0" dirty="0">
                          <a:solidFill>
                            <a:schemeClr val="tx1"/>
                          </a:solidFill>
                          <a:latin typeface="+mn-lt"/>
                          <a:cs typeface="Arial" panose="020B0604020202020204" pitchFamily="34" charset="0"/>
                        </a:rPr>
                        <a:t>2</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370840">
                <a:tc>
                  <a:txBody>
                    <a:bodyPr/>
                    <a:lstStyle/>
                    <a:p>
                      <a:pPr algn="ctr"/>
                      <a:r>
                        <a:rPr lang="en-US" altLang="zh-HK" sz="1800" b="0" dirty="0">
                          <a:solidFill>
                            <a:schemeClr val="tx1"/>
                          </a:solidFill>
                          <a:latin typeface="+mn-lt"/>
                          <a:cs typeface="Arial" panose="020B0604020202020204" pitchFamily="34" charset="0"/>
                        </a:rPr>
                        <a:t>3</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pPr algn="ctr"/>
                      <a:r>
                        <a:rPr lang="en-US" altLang="zh-HK" sz="1800" b="0" dirty="0">
                          <a:solidFill>
                            <a:schemeClr val="tx1"/>
                          </a:solidFill>
                          <a:latin typeface="+mn-lt"/>
                          <a:cs typeface="Arial" panose="020B0604020202020204" pitchFamily="34" charset="0"/>
                        </a:rPr>
                        <a:t>4</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8759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18</a:t>
            </a:fld>
            <a:endParaRPr lang="zh-HK" altLang="en-US" dirty="0"/>
          </a:p>
        </p:txBody>
      </p:sp>
      <p:sp>
        <p:nvSpPr>
          <p:cNvPr id="4" name="標題 3"/>
          <p:cNvSpPr>
            <a:spLocks noGrp="1"/>
          </p:cNvSpPr>
          <p:nvPr>
            <p:ph type="title"/>
          </p:nvPr>
        </p:nvSpPr>
        <p:spPr/>
        <p:txBody>
          <a:bodyPr/>
          <a:lstStyle/>
          <a:p>
            <a:r>
              <a:rPr lang="en-US" altLang="zh-HK" dirty="0"/>
              <a:t>B.	</a:t>
            </a:r>
            <a:r>
              <a:rPr lang="zh-HK" altLang="en-US" dirty="0"/>
              <a:t>低彈性需求 （</a:t>
            </a:r>
            <a:r>
              <a:rPr lang="en-US" altLang="zh-HK" dirty="0"/>
              <a:t>0 &lt; E</a:t>
            </a:r>
            <a:r>
              <a:rPr lang="en-US" altLang="zh-HK" baseline="-25000" dirty="0"/>
              <a:t>d</a:t>
            </a:r>
            <a:r>
              <a:rPr lang="en-US" altLang="zh-HK" dirty="0"/>
              <a:t> &lt; 1</a:t>
            </a:r>
            <a:r>
              <a:rPr lang="zh-HK" altLang="en-US" dirty="0"/>
              <a:t>）</a:t>
            </a:r>
          </a:p>
        </p:txBody>
      </p:sp>
      <p:sp>
        <p:nvSpPr>
          <p:cNvPr id="6" name="內容版面配置區 2"/>
          <p:cNvSpPr>
            <a:spLocks noGrp="1"/>
          </p:cNvSpPr>
          <p:nvPr>
            <p:ph idx="1"/>
          </p:nvPr>
        </p:nvSpPr>
        <p:spPr>
          <a:xfrm>
            <a:off x="457200" y="1196752"/>
            <a:ext cx="8229600" cy="3046988"/>
          </a:xfrm>
        </p:spPr>
        <p:txBody>
          <a:bodyPr/>
          <a:lstStyle/>
          <a:p>
            <a:r>
              <a:rPr lang="zh-TW" altLang="en-US" dirty="0"/>
              <a:t>當需求量的變動百分比</a:t>
            </a:r>
            <a:r>
              <a:rPr lang="zh-TW" altLang="en-US" b="1" dirty="0">
                <a:solidFill>
                  <a:schemeClr val="accent6">
                    <a:lumMod val="75000"/>
                  </a:schemeClr>
                </a:solidFill>
              </a:rPr>
              <a:t>小於</a:t>
            </a:r>
            <a:r>
              <a:rPr lang="zh-TW" altLang="en-US" dirty="0"/>
              <a:t>價格的變動百分比</a:t>
            </a:r>
            <a:br>
              <a:rPr lang="en-US" altLang="zh-TW" dirty="0"/>
            </a:br>
            <a:r>
              <a:rPr lang="zh-TW" altLang="en-US" dirty="0"/>
              <a:t>（即 </a:t>
            </a:r>
            <a:r>
              <a:rPr lang="en-US" altLang="zh-TW" dirty="0"/>
              <a:t>%∆</a:t>
            </a:r>
            <a:r>
              <a:rPr lang="en-US" altLang="zh-TW" dirty="0" err="1"/>
              <a:t>Q</a:t>
            </a:r>
            <a:r>
              <a:rPr lang="en-US" altLang="zh-TW" baseline="-25000" dirty="0" err="1"/>
              <a:t>d</a:t>
            </a:r>
            <a:r>
              <a:rPr lang="en-US" altLang="zh-TW" dirty="0"/>
              <a:t> &lt; %∆P</a:t>
            </a:r>
            <a:r>
              <a:rPr lang="zh-TW" altLang="en-US" dirty="0"/>
              <a:t>）時，需求便屬於低彈性。</a:t>
            </a:r>
            <a:endParaRPr lang="en-US" altLang="zh-HK" dirty="0"/>
          </a:p>
          <a:p>
            <a:pPr>
              <a:tabLst>
                <a:tab pos="355600" algn="l"/>
              </a:tabLst>
            </a:pPr>
            <a:r>
              <a:rPr lang="en-US" altLang="zh-HK" dirty="0">
                <a:sym typeface="Wingdings" panose="05000000000000000000" pitchFamily="2" charset="2"/>
              </a:rPr>
              <a:t>	</a:t>
            </a:r>
            <a:r>
              <a:rPr lang="en-US" altLang="zh-HK" dirty="0"/>
              <a:t>0 &lt; E</a:t>
            </a:r>
            <a:r>
              <a:rPr lang="en-US" altLang="zh-HK" baseline="-25000" dirty="0"/>
              <a:t>d</a:t>
            </a:r>
            <a:r>
              <a:rPr lang="en-US" altLang="zh-HK" dirty="0"/>
              <a:t> &lt; 1</a:t>
            </a:r>
          </a:p>
          <a:p>
            <a:pPr>
              <a:tabLst>
                <a:tab pos="355600" algn="l"/>
              </a:tabLst>
            </a:pPr>
            <a:endParaRPr lang="en-US" altLang="zh-HK" dirty="0"/>
          </a:p>
          <a:p>
            <a:pPr>
              <a:tabLst>
                <a:tab pos="355600" algn="l"/>
              </a:tabLst>
            </a:pPr>
            <a:r>
              <a:rPr lang="zh-TW" altLang="en-US" dirty="0"/>
              <a:t>在「探究活動 </a:t>
            </a:r>
            <a:r>
              <a:rPr lang="en-US" altLang="zh-TW" dirty="0"/>
              <a:t>5.1</a:t>
            </a:r>
            <a:r>
              <a:rPr lang="zh-TW" altLang="en-US" dirty="0"/>
              <a:t>」：</a:t>
            </a:r>
            <a:endParaRPr lang="en-US" altLang="zh-HK" dirty="0"/>
          </a:p>
          <a:p>
            <a:pPr>
              <a:tabLst>
                <a:tab pos="355600" algn="l"/>
              </a:tabLst>
            </a:pPr>
            <a:r>
              <a:rPr lang="zh-TW" altLang="en-US" dirty="0"/>
              <a:t>保羅對薯片的需求彈性約為 </a:t>
            </a:r>
            <a:r>
              <a:rPr lang="en-US" altLang="zh-TW" dirty="0"/>
              <a:t>0.7</a:t>
            </a:r>
            <a:r>
              <a:rPr lang="zh-TW" altLang="en-US" dirty="0"/>
              <a:t>。</a:t>
            </a:r>
            <a:endParaRPr lang="en-US" altLang="zh-HK" dirty="0"/>
          </a:p>
          <a:p>
            <a:pPr>
              <a:tabLst>
                <a:tab pos="355600" algn="l"/>
              </a:tabLst>
            </a:pPr>
            <a:r>
              <a:rPr lang="en-US" altLang="zh-HK" dirty="0"/>
              <a:t>∴ </a:t>
            </a:r>
            <a:r>
              <a:rPr lang="zh-TW" altLang="en-US" dirty="0"/>
              <a:t>保羅對薯片的需求屬於低彈性。</a:t>
            </a:r>
            <a:endParaRPr lang="en-US" altLang="zh-HK" dirty="0"/>
          </a:p>
        </p:txBody>
      </p:sp>
    </p:spTree>
    <p:extLst>
      <p:ext uri="{BB962C8B-B14F-4D97-AF65-F5344CB8AC3E}">
        <p14:creationId xmlns:p14="http://schemas.microsoft.com/office/powerpoint/2010/main" val="106564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19</a:t>
            </a:fld>
            <a:endParaRPr lang="zh-HK" altLang="en-US" dirty="0"/>
          </a:p>
        </p:txBody>
      </p:sp>
      <p:sp>
        <p:nvSpPr>
          <p:cNvPr id="4" name="標題 3"/>
          <p:cNvSpPr>
            <a:spLocks noGrp="1"/>
          </p:cNvSpPr>
          <p:nvPr>
            <p:ph type="title"/>
          </p:nvPr>
        </p:nvSpPr>
        <p:spPr/>
        <p:txBody>
          <a:bodyPr/>
          <a:lstStyle/>
          <a:p>
            <a:r>
              <a:rPr lang="en-US" altLang="zh-HK" dirty="0"/>
              <a:t>C.	</a:t>
            </a:r>
            <a:r>
              <a:rPr lang="zh-TW" altLang="en-US" dirty="0"/>
              <a:t>單一彈性需求（</a:t>
            </a:r>
            <a:r>
              <a:rPr lang="en-US" altLang="zh-TW" dirty="0"/>
              <a:t>E</a:t>
            </a:r>
            <a:r>
              <a:rPr lang="en-US" altLang="zh-TW" baseline="-25000" dirty="0"/>
              <a:t>d</a:t>
            </a:r>
            <a:r>
              <a:rPr lang="en-US" altLang="zh-TW" dirty="0"/>
              <a:t> = 1</a:t>
            </a:r>
            <a:r>
              <a:rPr lang="zh-TW" altLang="en-US" dirty="0"/>
              <a:t>）</a:t>
            </a:r>
            <a:endParaRPr lang="zh-HK" altLang="en-US" dirty="0"/>
          </a:p>
        </p:txBody>
      </p:sp>
      <p:sp>
        <p:nvSpPr>
          <p:cNvPr id="5" name="內容版面配置區 2"/>
          <p:cNvSpPr>
            <a:spLocks noGrp="1"/>
          </p:cNvSpPr>
          <p:nvPr>
            <p:ph idx="1"/>
          </p:nvPr>
        </p:nvSpPr>
        <p:spPr>
          <a:xfrm>
            <a:off x="457200" y="1196752"/>
            <a:ext cx="8229600" cy="2166747"/>
          </a:xfrm>
        </p:spPr>
        <p:txBody>
          <a:bodyPr/>
          <a:lstStyle/>
          <a:p>
            <a:r>
              <a:rPr lang="zh-TW" altLang="en-US" dirty="0"/>
              <a:t>當需求量的變動百分比</a:t>
            </a:r>
            <a:r>
              <a:rPr lang="zh-TW" altLang="en-US" b="1" dirty="0">
                <a:solidFill>
                  <a:schemeClr val="accent6">
                    <a:lumMod val="75000"/>
                  </a:schemeClr>
                </a:solidFill>
              </a:rPr>
              <a:t>等於</a:t>
            </a:r>
            <a:r>
              <a:rPr lang="zh-TW" altLang="en-US" dirty="0"/>
              <a:t>價格的變動百分比</a:t>
            </a:r>
            <a:br>
              <a:rPr lang="en-US" altLang="zh-TW" dirty="0"/>
            </a:br>
            <a:r>
              <a:rPr lang="zh-TW" altLang="en-US" dirty="0"/>
              <a:t>（即 </a:t>
            </a:r>
            <a:r>
              <a:rPr lang="en-US" altLang="zh-TW" dirty="0"/>
              <a:t>%∆</a:t>
            </a:r>
            <a:r>
              <a:rPr lang="en-US" altLang="zh-TW" dirty="0" err="1"/>
              <a:t>Q</a:t>
            </a:r>
            <a:r>
              <a:rPr lang="en-US" altLang="zh-TW" baseline="-25000" dirty="0" err="1"/>
              <a:t>d</a:t>
            </a:r>
            <a:r>
              <a:rPr lang="en-US" altLang="zh-TW" dirty="0"/>
              <a:t> = %∆P</a:t>
            </a:r>
            <a:r>
              <a:rPr lang="zh-TW" altLang="en-US" dirty="0"/>
              <a:t>）時，需求便屬於單一彈性。</a:t>
            </a:r>
            <a:r>
              <a:rPr lang="en-US" altLang="zh-HK" dirty="0"/>
              <a:t> </a:t>
            </a:r>
          </a:p>
          <a:p>
            <a:pPr>
              <a:tabLst>
                <a:tab pos="355600" algn="l"/>
              </a:tabLst>
            </a:pPr>
            <a:r>
              <a:rPr lang="en-US" altLang="zh-HK" dirty="0">
                <a:sym typeface="Wingdings" panose="05000000000000000000" pitchFamily="2" charset="2"/>
              </a:rPr>
              <a:t>	</a:t>
            </a:r>
            <a:r>
              <a:rPr lang="en-US" altLang="zh-HK" dirty="0"/>
              <a:t>E</a:t>
            </a:r>
            <a:r>
              <a:rPr lang="en-US" altLang="zh-HK" baseline="-25000" dirty="0"/>
              <a:t>d</a:t>
            </a:r>
            <a:r>
              <a:rPr lang="en-US" altLang="zh-HK" dirty="0"/>
              <a:t> = 1</a:t>
            </a:r>
          </a:p>
          <a:p>
            <a:pPr>
              <a:spcBef>
                <a:spcPts val="1200"/>
              </a:spcBef>
              <a:tabLst>
                <a:tab pos="355600" algn="l"/>
              </a:tabLst>
            </a:pPr>
            <a:r>
              <a:rPr lang="zh-TW" altLang="en-US" dirty="0"/>
              <a:t>線性需求曲線的中間點屬於單一彈性（這會在第 </a:t>
            </a:r>
            <a:r>
              <a:rPr lang="en-US" altLang="zh-TW" dirty="0"/>
              <a:t>5.4 </a:t>
            </a:r>
            <a:r>
              <a:rPr lang="zh-TW" altLang="en-US" dirty="0"/>
              <a:t>節中</a:t>
            </a:r>
            <a:br>
              <a:rPr lang="en-US" altLang="zh-TW" dirty="0"/>
            </a:br>
            <a:r>
              <a:rPr lang="zh-TW" altLang="en-US" dirty="0"/>
              <a:t>討論）。</a:t>
            </a:r>
            <a:endParaRPr lang="en-US" altLang="zh-HK" dirty="0"/>
          </a:p>
        </p:txBody>
      </p:sp>
    </p:spTree>
    <p:extLst>
      <p:ext uri="{BB962C8B-B14F-4D97-AF65-F5344CB8AC3E}">
        <p14:creationId xmlns:p14="http://schemas.microsoft.com/office/powerpoint/2010/main" val="242695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406" y="3066959"/>
            <a:ext cx="3403662" cy="2435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5.1</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a:t>
            </a:fld>
            <a:endParaRPr lang="zh-HK" altLang="en-US" dirty="0"/>
          </a:p>
        </p:txBody>
      </p:sp>
      <p:sp>
        <p:nvSpPr>
          <p:cNvPr id="10" name="圓角矩形圖說文字 9"/>
          <p:cNvSpPr/>
          <p:nvPr/>
        </p:nvSpPr>
        <p:spPr>
          <a:xfrm>
            <a:off x="1403648" y="2204864"/>
            <a:ext cx="3168352" cy="715089"/>
          </a:xfrm>
          <a:prstGeom prst="wedgeRoundRectCallout">
            <a:avLst>
              <a:gd name="adj1" fmla="val -1904"/>
              <a:gd name="adj2" fmla="val 139533"/>
              <a:gd name="adj3" fmla="val 16667"/>
            </a:avLst>
          </a:prstGeom>
        </p:spPr>
        <p:style>
          <a:lnRef idx="1">
            <a:schemeClr val="accent5"/>
          </a:lnRef>
          <a:fillRef idx="2">
            <a:schemeClr val="accent5"/>
          </a:fillRef>
          <a:effectRef idx="1">
            <a:schemeClr val="accent5"/>
          </a:effectRef>
          <a:fontRef idx="minor">
            <a:schemeClr val="dk1"/>
          </a:fontRef>
        </p:style>
        <p:txBody>
          <a:bodyPr lIns="36000" rIns="36000" rtlCol="0" anchor="ctr">
            <a:spAutoFit/>
          </a:bodyPr>
          <a:lstStyle/>
          <a:p>
            <a:r>
              <a:rPr lang="zh-TW" altLang="en-US" dirty="0"/>
              <a:t>所有種類的可樂都減價 </a:t>
            </a:r>
            <a:r>
              <a:rPr lang="en-US" altLang="zh-TW" dirty="0"/>
              <a:t>10%</a:t>
            </a:r>
            <a:r>
              <a:rPr lang="zh-TW" altLang="en-US" dirty="0"/>
              <a:t>。</a:t>
            </a:r>
          </a:p>
          <a:p>
            <a:r>
              <a:rPr lang="zh-TW" altLang="en-US" dirty="0"/>
              <a:t>我會比平時多買一倍的數量。</a:t>
            </a:r>
            <a:endParaRPr lang="zh-HK" altLang="en-US" b="1" dirty="0">
              <a:solidFill>
                <a:schemeClr val="tx1"/>
              </a:solidFill>
            </a:endParaRPr>
          </a:p>
        </p:txBody>
      </p:sp>
      <p:sp>
        <p:nvSpPr>
          <p:cNvPr id="13" name="內容版面配置區 2"/>
          <p:cNvSpPr txBox="1">
            <a:spLocks/>
          </p:cNvSpPr>
          <p:nvPr/>
        </p:nvSpPr>
        <p:spPr>
          <a:xfrm>
            <a:off x="457200" y="1196752"/>
            <a:ext cx="8229600" cy="83099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保羅喜歡喝可樂。他每日要喝兩罐以上的可樂。他的姐姐</a:t>
            </a:r>
            <a:br>
              <a:rPr lang="en-US" altLang="zh-TW" dirty="0"/>
            </a:br>
            <a:r>
              <a:rPr lang="zh-TW" altLang="en-US" dirty="0"/>
              <a:t>秀宜每日只喝一罐可樂。</a:t>
            </a:r>
            <a:endParaRPr lang="zh-HK" altLang="en-US" dirty="0"/>
          </a:p>
        </p:txBody>
      </p:sp>
      <p:sp>
        <p:nvSpPr>
          <p:cNvPr id="15" name="文字方塊 14"/>
          <p:cNvSpPr txBox="1"/>
          <p:nvPr/>
        </p:nvSpPr>
        <p:spPr>
          <a:xfrm>
            <a:off x="2825663" y="5070785"/>
            <a:ext cx="792088" cy="369332"/>
          </a:xfrm>
          <a:prstGeom prst="rect">
            <a:avLst/>
          </a:prstGeom>
          <a:solidFill>
            <a:schemeClr val="bg1">
              <a:alpha val="75000"/>
            </a:schemeClr>
          </a:solidFill>
        </p:spPr>
        <p:txBody>
          <a:bodyPr wrap="square" rtlCol="0">
            <a:spAutoFit/>
          </a:bodyPr>
          <a:lstStyle/>
          <a:p>
            <a:pPr algn="ctr"/>
            <a:r>
              <a:rPr lang="zh-HK" altLang="en-US" b="1" dirty="0"/>
              <a:t>保羅</a:t>
            </a:r>
          </a:p>
        </p:txBody>
      </p:sp>
      <p:sp>
        <p:nvSpPr>
          <p:cNvPr id="16" name="文字方塊 15"/>
          <p:cNvSpPr txBox="1"/>
          <p:nvPr/>
        </p:nvSpPr>
        <p:spPr>
          <a:xfrm>
            <a:off x="4745646" y="5067833"/>
            <a:ext cx="720080" cy="369332"/>
          </a:xfrm>
          <a:prstGeom prst="rect">
            <a:avLst/>
          </a:prstGeom>
          <a:solidFill>
            <a:schemeClr val="bg1">
              <a:alpha val="75000"/>
            </a:schemeClr>
          </a:solidFill>
        </p:spPr>
        <p:txBody>
          <a:bodyPr wrap="square" rtlCol="0">
            <a:spAutoFit/>
          </a:bodyPr>
          <a:lstStyle/>
          <a:p>
            <a:pPr algn="ctr"/>
            <a:r>
              <a:rPr lang="zh-TW" altLang="en-US" b="1" dirty="0"/>
              <a:t>秀宜</a:t>
            </a:r>
            <a:endParaRPr lang="zh-HK" altLang="en-US" b="1" dirty="0"/>
          </a:p>
        </p:txBody>
      </p:sp>
      <p:sp>
        <p:nvSpPr>
          <p:cNvPr id="18" name="圓角矩形圖說文字 17"/>
          <p:cNvSpPr/>
          <p:nvPr/>
        </p:nvSpPr>
        <p:spPr>
          <a:xfrm>
            <a:off x="5624473" y="4466466"/>
            <a:ext cx="2875933" cy="1021556"/>
          </a:xfrm>
          <a:prstGeom prst="wedgeRoundRectCallout">
            <a:avLst>
              <a:gd name="adj1" fmla="val -44079"/>
              <a:gd name="adj2" fmla="val -70901"/>
              <a:gd name="adj3" fmla="val 16667"/>
            </a:avLst>
          </a:prstGeom>
        </p:spPr>
        <p:style>
          <a:lnRef idx="1">
            <a:schemeClr val="accent6"/>
          </a:lnRef>
          <a:fillRef idx="2">
            <a:schemeClr val="accent6"/>
          </a:fillRef>
          <a:effectRef idx="1">
            <a:schemeClr val="accent6"/>
          </a:effectRef>
          <a:fontRef idx="minor">
            <a:schemeClr val="dk1"/>
          </a:fontRef>
        </p:style>
        <p:txBody>
          <a:bodyPr lIns="36000" rIns="36000" rtlCol="0" anchor="ctr">
            <a:spAutoFit/>
          </a:bodyPr>
          <a:lstStyle/>
          <a:p>
            <a:r>
              <a:rPr lang="zh-TW" altLang="en-US" dirty="0"/>
              <a:t>我們家裏還有大量的可樂。我覺得每日一罐已經足夠了，不要買我那一份。</a:t>
            </a:r>
            <a:endParaRPr lang="zh-HK" altLang="en-US" b="1" dirty="0">
              <a:solidFill>
                <a:schemeClr val="tx1"/>
              </a:solidFill>
            </a:endParaRPr>
          </a:p>
        </p:txBody>
      </p:sp>
    </p:spTree>
    <p:extLst>
      <p:ext uri="{BB962C8B-B14F-4D97-AF65-F5344CB8AC3E}">
        <p14:creationId xmlns:p14="http://schemas.microsoft.com/office/powerpoint/2010/main" val="404261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20</a:t>
            </a:fld>
            <a:endParaRPr lang="zh-HK" altLang="en-US" dirty="0"/>
          </a:p>
        </p:txBody>
      </p:sp>
      <p:sp>
        <p:nvSpPr>
          <p:cNvPr id="4" name="標題 3"/>
          <p:cNvSpPr>
            <a:spLocks noGrp="1"/>
          </p:cNvSpPr>
          <p:nvPr>
            <p:ph type="title"/>
          </p:nvPr>
        </p:nvSpPr>
        <p:spPr/>
        <p:txBody>
          <a:bodyPr/>
          <a:lstStyle/>
          <a:p>
            <a:r>
              <a:rPr lang="en-US" altLang="zh-HK" dirty="0"/>
              <a:t>C.	</a:t>
            </a:r>
            <a:r>
              <a:rPr lang="zh-TW" altLang="en-US" dirty="0">
                <a:solidFill>
                  <a:srgbClr val="4F81BD"/>
                </a:solidFill>
              </a:rPr>
              <a:t>單一彈性需求（</a:t>
            </a:r>
            <a:r>
              <a:rPr lang="en-US" altLang="zh-TW" dirty="0">
                <a:solidFill>
                  <a:srgbClr val="4F81BD"/>
                </a:solidFill>
              </a:rPr>
              <a:t>E</a:t>
            </a:r>
            <a:r>
              <a:rPr lang="en-US" altLang="zh-TW" baseline="-25000" dirty="0">
                <a:solidFill>
                  <a:srgbClr val="4F81BD"/>
                </a:solidFill>
              </a:rPr>
              <a:t>d</a:t>
            </a:r>
            <a:r>
              <a:rPr lang="en-US" altLang="zh-TW" dirty="0">
                <a:solidFill>
                  <a:srgbClr val="4F81BD"/>
                </a:solidFill>
              </a:rPr>
              <a:t> = 1</a:t>
            </a:r>
            <a:r>
              <a:rPr lang="zh-TW" altLang="en-US" dirty="0">
                <a:solidFill>
                  <a:srgbClr val="4F81BD"/>
                </a:solidFill>
              </a:rPr>
              <a:t>）</a:t>
            </a:r>
            <a:endParaRPr lang="zh-HK" altLang="en-US" dirty="0"/>
          </a:p>
        </p:txBody>
      </p:sp>
      <p:sp>
        <p:nvSpPr>
          <p:cNvPr id="5" name="內容版面配置區 2"/>
          <p:cNvSpPr>
            <a:spLocks noGrp="1"/>
          </p:cNvSpPr>
          <p:nvPr>
            <p:ph idx="1"/>
          </p:nvPr>
        </p:nvSpPr>
        <p:spPr>
          <a:xfrm>
            <a:off x="457200" y="1196752"/>
            <a:ext cx="8229600" cy="1348061"/>
          </a:xfrm>
        </p:spPr>
        <p:txBody>
          <a:bodyPr/>
          <a:lstStyle/>
          <a:p>
            <a:r>
              <a:rPr lang="zh-TW" altLang="en-US" b="1" dirty="0">
                <a:solidFill>
                  <a:srgbClr val="0070C0"/>
                </a:solidFill>
              </a:rPr>
              <a:t>單一彈性需求曲線</a:t>
            </a:r>
            <a:r>
              <a:rPr lang="zh-TW" altLang="en-US" dirty="0"/>
              <a:t>上的所有點都屬於單一彈性。</a:t>
            </a:r>
            <a:endParaRPr lang="en-US" altLang="zh-HK" dirty="0"/>
          </a:p>
          <a:p>
            <a:pPr marL="342900" indent="-342900">
              <a:buFont typeface="Arial" panose="020B0604020202020204" pitchFamily="34" charset="0"/>
              <a:buChar char="•"/>
            </a:pPr>
            <a:r>
              <a:rPr lang="zh-TW" altLang="en-US" dirty="0"/>
              <a:t>以</a:t>
            </a:r>
            <a:r>
              <a:rPr lang="zh-TW" altLang="en-US" b="1" dirty="0">
                <a:solidFill>
                  <a:schemeClr val="accent6">
                    <a:lumMod val="75000"/>
                  </a:schemeClr>
                </a:solidFill>
              </a:rPr>
              <a:t>等軸雙曲線</a:t>
            </a:r>
            <a:r>
              <a:rPr lang="zh-TW" altLang="en-US" dirty="0"/>
              <a:t>來表達。</a:t>
            </a:r>
            <a:endParaRPr lang="en-US" altLang="zh-HK" b="1" dirty="0">
              <a:solidFill>
                <a:schemeClr val="accent6">
                  <a:lumMod val="75000"/>
                </a:schemeClr>
              </a:solidFill>
            </a:endParaRPr>
          </a:p>
          <a:p>
            <a:pPr marL="342900" indent="-342900">
              <a:buFont typeface="Arial" panose="020B0604020202020204" pitchFamily="34" charset="0"/>
              <a:buChar char="•"/>
            </a:pPr>
            <a:r>
              <a:rPr lang="zh-TW" altLang="en-US" dirty="0"/>
              <a:t>這類曲線與兩軸之間形成的所有矩形，其面積都是相同的。</a:t>
            </a:r>
            <a:endParaRPr lang="en-US" altLang="zh-HK" dirty="0"/>
          </a:p>
        </p:txBody>
      </p:sp>
      <p:grpSp>
        <p:nvGrpSpPr>
          <p:cNvPr id="6" name="群組 5"/>
          <p:cNvGrpSpPr>
            <a:grpSpLocks/>
          </p:cNvGrpSpPr>
          <p:nvPr/>
        </p:nvGrpSpPr>
        <p:grpSpPr bwMode="auto">
          <a:xfrm>
            <a:off x="468312" y="2924944"/>
            <a:ext cx="4175697" cy="2736304"/>
            <a:chOff x="468312" y="3013075"/>
            <a:chExt cx="4175697" cy="2736304"/>
          </a:xfrm>
        </p:grpSpPr>
        <p:grpSp>
          <p:nvGrpSpPr>
            <p:cNvPr id="7" name="群組 27"/>
            <p:cNvGrpSpPr>
              <a:grpSpLocks/>
            </p:cNvGrpSpPr>
            <p:nvPr/>
          </p:nvGrpSpPr>
          <p:grpSpPr bwMode="auto">
            <a:xfrm>
              <a:off x="468312" y="3013075"/>
              <a:ext cx="4175697" cy="2736304"/>
              <a:chOff x="467543" y="3013670"/>
              <a:chExt cx="4175698" cy="2736304"/>
            </a:xfrm>
          </p:grpSpPr>
          <p:grpSp>
            <p:nvGrpSpPr>
              <p:cNvPr id="16" name="群組 11"/>
              <p:cNvGrpSpPr>
                <a:grpSpLocks/>
              </p:cNvGrpSpPr>
              <p:nvPr/>
            </p:nvGrpSpPr>
            <p:grpSpPr bwMode="auto">
              <a:xfrm>
                <a:off x="467543" y="3013670"/>
                <a:ext cx="4175698" cy="2736304"/>
                <a:chOff x="2608250" y="3141658"/>
                <a:chExt cx="4174933" cy="2735644"/>
              </a:xfrm>
            </p:grpSpPr>
            <p:grpSp>
              <p:nvGrpSpPr>
                <p:cNvPr id="18" name="群組 1"/>
                <p:cNvGrpSpPr>
                  <a:grpSpLocks/>
                </p:cNvGrpSpPr>
                <p:nvPr/>
              </p:nvGrpSpPr>
              <p:grpSpPr bwMode="auto">
                <a:xfrm>
                  <a:off x="2608250" y="3141658"/>
                  <a:ext cx="3814957" cy="2669531"/>
                  <a:chOff x="2608250" y="3141658"/>
                  <a:chExt cx="3814957" cy="2669531"/>
                </a:xfrm>
              </p:grpSpPr>
              <p:cxnSp>
                <p:nvCxnSpPr>
                  <p:cNvPr id="20" name="直線接點 19"/>
                  <p:cNvCxnSpPr/>
                  <p:nvPr/>
                </p:nvCxnSpPr>
                <p:spPr bwMode="auto">
                  <a:xfrm>
                    <a:off x="3124094" y="3468604"/>
                    <a:ext cx="0" cy="197913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flipH="1">
                    <a:off x="3124094" y="5439804"/>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bwMode="auto">
                  <a:xfrm>
                    <a:off x="2881251" y="5290615"/>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3" name="文字方塊 22"/>
                  <p:cNvSpPr txBox="1"/>
                  <p:nvPr/>
                </p:nvSpPr>
                <p:spPr bwMode="auto">
                  <a:xfrm>
                    <a:off x="5704897" y="5244589"/>
                    <a:ext cx="718310" cy="369243"/>
                  </a:xfrm>
                  <a:prstGeom prst="rect">
                    <a:avLst/>
                  </a:prstGeom>
                  <a:noFill/>
                </p:spPr>
                <p:txBody>
                  <a:bodyPr wrap="square">
                    <a:spAutoFit/>
                  </a:bodyPr>
                  <a:lstStyle/>
                  <a:p>
                    <a:pPr>
                      <a:defRPr/>
                    </a:pPr>
                    <a:r>
                      <a:rPr lang="zh-TW" altLang="en-US" sz="1800" dirty="0">
                        <a:latin typeface="+mj-lt"/>
                      </a:rPr>
                      <a:t>數量</a:t>
                    </a:r>
                    <a:endParaRPr lang="zh-HK" altLang="en-US" sz="1800" dirty="0">
                      <a:latin typeface="+mj-lt"/>
                    </a:endParaRPr>
                  </a:p>
                </p:txBody>
              </p:sp>
              <p:sp>
                <p:nvSpPr>
                  <p:cNvPr id="24" name="文字方塊 23"/>
                  <p:cNvSpPr txBox="1"/>
                  <p:nvPr/>
                </p:nvSpPr>
                <p:spPr bwMode="auto">
                  <a:xfrm>
                    <a:off x="2608250" y="3141658"/>
                    <a:ext cx="1583117" cy="369243"/>
                  </a:xfrm>
                  <a:prstGeom prst="rect">
                    <a:avLst/>
                  </a:prstGeom>
                  <a:noFill/>
                </p:spPr>
                <p:txBody>
                  <a:bodyPr wrap="square">
                    <a:spAutoFit/>
                  </a:bodyPr>
                  <a:lstStyle/>
                  <a:p>
                    <a:pPr>
                      <a:defRPr/>
                    </a:pPr>
                    <a:r>
                      <a:rPr lang="zh-TW" altLang="en-US" sz="1800" dirty="0">
                        <a:latin typeface="+mj-lt"/>
                      </a:rPr>
                      <a:t>價格</a:t>
                    </a:r>
                    <a:r>
                      <a:rPr lang="en-US" altLang="zh-HK" sz="1800" dirty="0">
                        <a:latin typeface="+mj-lt"/>
                      </a:rPr>
                      <a:t> ($ / </a:t>
                    </a:r>
                    <a:r>
                      <a:rPr lang="zh-TW" altLang="en-US" sz="1800" dirty="0">
                        <a:latin typeface="+mj-lt"/>
                      </a:rPr>
                      <a:t>單位</a:t>
                    </a:r>
                    <a:r>
                      <a:rPr lang="en-US" altLang="zh-HK" sz="1800" dirty="0">
                        <a:latin typeface="+mj-lt"/>
                      </a:rPr>
                      <a:t>)</a:t>
                    </a:r>
                    <a:endParaRPr lang="zh-HK" altLang="en-US" sz="1800" dirty="0">
                      <a:latin typeface="+mj-lt"/>
                    </a:endParaRPr>
                  </a:p>
                </p:txBody>
              </p:sp>
              <p:sp>
                <p:nvSpPr>
                  <p:cNvPr id="25" name="文字方塊 24"/>
                  <p:cNvSpPr txBox="1"/>
                  <p:nvPr/>
                </p:nvSpPr>
                <p:spPr bwMode="auto">
                  <a:xfrm>
                    <a:off x="5074469" y="4931579"/>
                    <a:ext cx="466640" cy="369798"/>
                  </a:xfrm>
                  <a:prstGeom prst="rect">
                    <a:avLst/>
                  </a:prstGeom>
                  <a:noFill/>
                </p:spPr>
                <p:txBody>
                  <a:bodyPr>
                    <a:spAutoFit/>
                  </a:bodyPr>
                  <a:lstStyle/>
                  <a:p>
                    <a:pPr>
                      <a:defRPr/>
                    </a:pPr>
                    <a:r>
                      <a:rPr lang="en-US" altLang="zh-HK" sz="1800" dirty="0">
                        <a:latin typeface="+mj-lt"/>
                      </a:rPr>
                      <a:t>D</a:t>
                    </a:r>
                    <a:endParaRPr lang="zh-HK" altLang="en-US" sz="2200" baseline="-25000" dirty="0">
                      <a:latin typeface="+mj-lt"/>
                    </a:endParaRPr>
                  </a:p>
                </p:txBody>
              </p:sp>
              <p:sp>
                <p:nvSpPr>
                  <p:cNvPr id="26" name="文字方塊 25"/>
                  <p:cNvSpPr txBox="1"/>
                  <p:nvPr/>
                </p:nvSpPr>
                <p:spPr bwMode="auto">
                  <a:xfrm>
                    <a:off x="4389101" y="5438217"/>
                    <a:ext cx="465052" cy="368211"/>
                  </a:xfrm>
                  <a:prstGeom prst="rect">
                    <a:avLst/>
                  </a:prstGeom>
                  <a:noFill/>
                </p:spPr>
                <p:txBody>
                  <a:bodyPr>
                    <a:spAutoFit/>
                  </a:bodyPr>
                  <a:lstStyle/>
                  <a:p>
                    <a:pPr>
                      <a:defRPr/>
                    </a:pPr>
                    <a:r>
                      <a:rPr lang="en-US" altLang="zh-HK" sz="1800" dirty="0">
                        <a:latin typeface="+mj-lt"/>
                      </a:rPr>
                      <a:t>Q</a:t>
                    </a:r>
                    <a:r>
                      <a:rPr lang="en-US" altLang="zh-HK" sz="2200" baseline="-25000" dirty="0">
                        <a:latin typeface="+mj-lt"/>
                      </a:rPr>
                      <a:t>1</a:t>
                    </a:r>
                    <a:endParaRPr lang="zh-HK" altLang="en-US" sz="2200" baseline="-25000" dirty="0">
                      <a:latin typeface="+mj-lt"/>
                    </a:endParaRPr>
                  </a:p>
                </p:txBody>
              </p:sp>
              <p:sp>
                <p:nvSpPr>
                  <p:cNvPr id="27" name="文字方塊 26"/>
                  <p:cNvSpPr txBox="1"/>
                  <p:nvPr/>
                </p:nvSpPr>
                <p:spPr bwMode="auto">
                  <a:xfrm>
                    <a:off x="2693960" y="3700323"/>
                    <a:ext cx="465052" cy="368211"/>
                  </a:xfrm>
                  <a:prstGeom prst="rect">
                    <a:avLst/>
                  </a:prstGeom>
                  <a:noFill/>
                </p:spPr>
                <p:txBody>
                  <a:bodyPr>
                    <a:spAutoFit/>
                  </a:bodyPr>
                  <a:lstStyle/>
                  <a:p>
                    <a:pPr>
                      <a:defRPr/>
                    </a:pPr>
                    <a:r>
                      <a:rPr lang="en-US" altLang="zh-HK" sz="1800" dirty="0">
                        <a:latin typeface="+mj-lt"/>
                      </a:rPr>
                      <a:t>P</a:t>
                    </a:r>
                    <a:r>
                      <a:rPr lang="en-US" altLang="zh-HK" sz="2200" baseline="-25000" dirty="0">
                        <a:latin typeface="+mj-lt"/>
                      </a:rPr>
                      <a:t>2</a:t>
                    </a:r>
                    <a:endParaRPr lang="zh-HK" altLang="en-US" sz="2200" baseline="-25000" dirty="0">
                      <a:latin typeface="+mj-lt"/>
                    </a:endParaRPr>
                  </a:p>
                </p:txBody>
              </p:sp>
              <p:sp>
                <p:nvSpPr>
                  <p:cNvPr id="28" name="文字方塊 27"/>
                  <p:cNvSpPr txBox="1"/>
                  <p:nvPr/>
                </p:nvSpPr>
                <p:spPr bwMode="auto">
                  <a:xfrm>
                    <a:off x="3412966" y="5441391"/>
                    <a:ext cx="465053" cy="369798"/>
                  </a:xfrm>
                  <a:prstGeom prst="rect">
                    <a:avLst/>
                  </a:prstGeom>
                  <a:noFill/>
                </p:spPr>
                <p:txBody>
                  <a:bodyPr>
                    <a:spAutoFit/>
                  </a:bodyPr>
                  <a:lstStyle/>
                  <a:p>
                    <a:pPr>
                      <a:defRPr/>
                    </a:pPr>
                    <a:r>
                      <a:rPr lang="en-US" altLang="zh-HK" sz="1800" dirty="0">
                        <a:latin typeface="+mj-lt"/>
                      </a:rPr>
                      <a:t>Q</a:t>
                    </a:r>
                    <a:r>
                      <a:rPr lang="en-US" altLang="zh-HK" sz="2200" baseline="-25000" dirty="0">
                        <a:latin typeface="+mj-lt"/>
                      </a:rPr>
                      <a:t>2</a:t>
                    </a:r>
                    <a:endParaRPr lang="zh-HK" altLang="en-US" sz="2200" baseline="-25000" dirty="0">
                      <a:latin typeface="+mj-lt"/>
                    </a:endParaRPr>
                  </a:p>
                </p:txBody>
              </p:sp>
              <p:sp>
                <p:nvSpPr>
                  <p:cNvPr id="29" name="文字方塊 28"/>
                  <p:cNvSpPr txBox="1"/>
                  <p:nvPr/>
                </p:nvSpPr>
                <p:spPr bwMode="auto">
                  <a:xfrm>
                    <a:off x="2716181" y="4779355"/>
                    <a:ext cx="465052" cy="368211"/>
                  </a:xfrm>
                  <a:prstGeom prst="rect">
                    <a:avLst/>
                  </a:prstGeom>
                  <a:noFill/>
                </p:spPr>
                <p:txBody>
                  <a:bodyPr>
                    <a:spAutoFit/>
                  </a:bodyPr>
                  <a:lstStyle/>
                  <a:p>
                    <a:pPr>
                      <a:defRPr/>
                    </a:pPr>
                    <a:r>
                      <a:rPr lang="en-US" altLang="zh-HK" sz="1800" dirty="0">
                        <a:latin typeface="+mj-lt"/>
                      </a:rPr>
                      <a:t>P</a:t>
                    </a:r>
                    <a:r>
                      <a:rPr lang="en-US" altLang="zh-HK" sz="2200" baseline="-25000" dirty="0">
                        <a:latin typeface="+mj-lt"/>
                      </a:rPr>
                      <a:t>1</a:t>
                    </a:r>
                    <a:endParaRPr lang="zh-HK" altLang="en-US" sz="2200" baseline="-25000" dirty="0">
                      <a:latin typeface="+mj-lt"/>
                    </a:endParaRPr>
                  </a:p>
                </p:txBody>
              </p:sp>
              <p:sp>
                <p:nvSpPr>
                  <p:cNvPr id="30" name="文字方塊 29"/>
                  <p:cNvSpPr txBox="1"/>
                  <p:nvPr/>
                </p:nvSpPr>
                <p:spPr bwMode="auto">
                  <a:xfrm>
                    <a:off x="4047379" y="3781316"/>
                    <a:ext cx="1882431" cy="368211"/>
                  </a:xfrm>
                  <a:prstGeom prst="rect">
                    <a:avLst/>
                  </a:prstGeom>
                  <a:solidFill>
                    <a:srgbClr val="FFFFCC"/>
                  </a:solidFill>
                </p:spPr>
                <p:txBody>
                  <a:bodyPr wrap="square">
                    <a:spAutoFit/>
                  </a:bodyPr>
                  <a:lstStyle/>
                  <a:p>
                    <a:pPr algn="ctr">
                      <a:defRPr/>
                    </a:pPr>
                    <a:r>
                      <a:rPr lang="en-US" altLang="zh-HK" sz="1800" dirty="0">
                        <a:latin typeface="+mj-lt"/>
                      </a:rPr>
                      <a:t>P</a:t>
                    </a:r>
                    <a:r>
                      <a:rPr lang="en-US" altLang="zh-HK" sz="2200" baseline="-25000" dirty="0">
                        <a:latin typeface="+mj-lt"/>
                      </a:rPr>
                      <a:t>1</a:t>
                    </a:r>
                    <a:r>
                      <a:rPr lang="en-US" altLang="zh-HK" sz="1800" dirty="0">
                        <a:latin typeface="+mj-lt"/>
                      </a:rPr>
                      <a:t> </a:t>
                    </a:r>
                    <a:r>
                      <a:rPr lang="en-US" altLang="zh-HK" dirty="0">
                        <a:latin typeface="+mj-lt"/>
                        <a:sym typeface="Wingdings 2"/>
                      </a:rPr>
                      <a:t>× </a:t>
                    </a:r>
                    <a:r>
                      <a:rPr lang="en-US" altLang="zh-HK" sz="1800" dirty="0">
                        <a:latin typeface="+mj-lt"/>
                      </a:rPr>
                      <a:t>Q</a:t>
                    </a:r>
                    <a:r>
                      <a:rPr lang="en-US" altLang="zh-HK" sz="2200" baseline="-25000" dirty="0">
                        <a:latin typeface="+mj-lt"/>
                      </a:rPr>
                      <a:t>1</a:t>
                    </a:r>
                    <a:r>
                      <a:rPr lang="en-US" altLang="zh-HK" sz="1800" dirty="0">
                        <a:latin typeface="+mj-lt"/>
                      </a:rPr>
                      <a:t> = P</a:t>
                    </a:r>
                    <a:r>
                      <a:rPr lang="en-US" altLang="zh-HK" sz="2200" baseline="-25000" dirty="0">
                        <a:latin typeface="+mj-lt"/>
                      </a:rPr>
                      <a:t>2</a:t>
                    </a:r>
                    <a:r>
                      <a:rPr lang="en-US" altLang="zh-HK" sz="200" baseline="-25000" dirty="0">
                        <a:latin typeface="+mj-lt"/>
                      </a:rPr>
                      <a:t>2</a:t>
                    </a:r>
                    <a:r>
                      <a:rPr lang="en-US" altLang="zh-HK" sz="1800" dirty="0">
                        <a:latin typeface="+mj-lt"/>
                      </a:rPr>
                      <a:t> </a:t>
                    </a:r>
                    <a:r>
                      <a:rPr lang="en-US" altLang="zh-HK" dirty="0">
                        <a:sym typeface="Wingdings 2"/>
                      </a:rPr>
                      <a:t>×</a:t>
                    </a:r>
                    <a:r>
                      <a:rPr lang="en-US" altLang="zh-HK" sz="1800" dirty="0">
                        <a:latin typeface="+mj-lt"/>
                      </a:rPr>
                      <a:t> Q</a:t>
                    </a:r>
                    <a:r>
                      <a:rPr lang="en-US" altLang="zh-HK" sz="2200" baseline="-25000" dirty="0">
                        <a:latin typeface="+mj-lt"/>
                      </a:rPr>
                      <a:t>2</a:t>
                    </a:r>
                    <a:endParaRPr lang="zh-HK" altLang="en-US" sz="2200" baseline="-25000" dirty="0">
                      <a:latin typeface="+mj-lt"/>
                    </a:endParaRPr>
                  </a:p>
                </p:txBody>
              </p:sp>
            </p:grpSp>
            <p:sp>
              <p:nvSpPr>
                <p:cNvPr id="19" name="文字方塊 18"/>
                <p:cNvSpPr txBox="1"/>
                <p:nvPr/>
              </p:nvSpPr>
              <p:spPr bwMode="auto">
                <a:xfrm>
                  <a:off x="5112943" y="5508059"/>
                  <a:ext cx="1670240" cy="369243"/>
                </a:xfrm>
                <a:prstGeom prst="rect">
                  <a:avLst/>
                </a:prstGeom>
                <a:noFill/>
              </p:spPr>
              <p:txBody>
                <a:bodyPr wrap="square">
                  <a:spAutoFit/>
                </a:bodyPr>
                <a:lstStyle/>
                <a:p>
                  <a:pPr marL="87313" indent="-87313">
                    <a:defRPr/>
                  </a:pPr>
                  <a:r>
                    <a:rPr lang="en-US" altLang="zh-HK" sz="1800" dirty="0">
                      <a:latin typeface="+mj-lt"/>
                    </a:rPr>
                    <a:t> (</a:t>
                  </a:r>
                  <a:r>
                    <a:rPr lang="zh-TW" altLang="en-US" sz="1800" dirty="0">
                      <a:latin typeface="+mj-lt"/>
                    </a:rPr>
                    <a:t>單位</a:t>
                  </a:r>
                  <a:r>
                    <a:rPr lang="en-US" altLang="zh-HK" sz="1800" dirty="0">
                      <a:latin typeface="+mj-lt"/>
                    </a:rPr>
                    <a:t> / </a:t>
                  </a:r>
                  <a:r>
                    <a:rPr lang="zh-TW" altLang="en-US" sz="1800" dirty="0">
                      <a:latin typeface="+mj-lt"/>
                    </a:rPr>
                    <a:t>時段</a:t>
                  </a:r>
                  <a:r>
                    <a:rPr lang="en-US" altLang="zh-HK" sz="1800" dirty="0">
                      <a:latin typeface="+mj-lt"/>
                    </a:rPr>
                    <a:t>) </a:t>
                  </a:r>
                  <a:endParaRPr lang="zh-HK" altLang="en-US" sz="1800" dirty="0">
                    <a:latin typeface="+mj-lt"/>
                  </a:endParaRPr>
                </a:p>
              </p:txBody>
            </p:sp>
          </p:grpSp>
          <p:sp>
            <p:nvSpPr>
              <p:cNvPr id="11" name="Freeform 35"/>
              <p:cNvSpPr>
                <a:spLocks/>
              </p:cNvSpPr>
              <p:nvPr/>
            </p:nvSpPr>
            <p:spPr bwMode="auto">
              <a:xfrm>
                <a:off x="1343844" y="3453978"/>
                <a:ext cx="1655752" cy="1550417"/>
              </a:xfrm>
              <a:custGeom>
                <a:avLst/>
                <a:gdLst>
                  <a:gd name="T0" fmla="*/ 0 w 862"/>
                  <a:gd name="T1" fmla="*/ 0 h 862"/>
                  <a:gd name="T2" fmla="*/ 2147483647 w 862"/>
                  <a:gd name="T3" fmla="*/ 2147483647 h 862"/>
                  <a:gd name="T4" fmla="*/ 2147483647 w 862"/>
                  <a:gd name="T5" fmla="*/ 2147483647 h 862"/>
                  <a:gd name="T6" fmla="*/ 0 60000 65536"/>
                  <a:gd name="T7" fmla="*/ 0 60000 65536"/>
                  <a:gd name="T8" fmla="*/ 0 60000 65536"/>
                  <a:gd name="T9" fmla="*/ 0 w 862"/>
                  <a:gd name="T10" fmla="*/ 0 h 862"/>
                  <a:gd name="T11" fmla="*/ 862 w 862"/>
                  <a:gd name="T12" fmla="*/ 862 h 862"/>
                </a:gdLst>
                <a:ahLst/>
                <a:cxnLst>
                  <a:cxn ang="T6">
                    <a:pos x="T0" y="T1"/>
                  </a:cxn>
                  <a:cxn ang="T7">
                    <a:pos x="T2" y="T3"/>
                  </a:cxn>
                  <a:cxn ang="T8">
                    <a:pos x="T4" y="T5"/>
                  </a:cxn>
                </a:cxnLst>
                <a:rect l="T9" t="T10" r="T11" b="T12"/>
                <a:pathLst>
                  <a:path w="862" h="862">
                    <a:moveTo>
                      <a:pt x="0" y="0"/>
                    </a:moveTo>
                    <a:cubicBezTo>
                      <a:pt x="64" y="223"/>
                      <a:pt x="128" y="446"/>
                      <a:pt x="272" y="590"/>
                    </a:cubicBezTo>
                    <a:cubicBezTo>
                      <a:pt x="416" y="734"/>
                      <a:pt x="639" y="798"/>
                      <a:pt x="862" y="862"/>
                    </a:cubicBezTo>
                  </a:path>
                </a:pathLst>
              </a:custGeom>
              <a:noFill/>
              <a:ln w="38100">
                <a:solidFill>
                  <a:srgbClr val="009FE3"/>
                </a:solidFill>
                <a:round/>
                <a:headEnd/>
                <a:tailEnd/>
              </a:ln>
              <a:extLst>
                <a:ext uri="{909E8E84-426E-40DD-AFC4-6F175D3DCCD1}">
                  <a14:hiddenFill xmlns:a14="http://schemas.microsoft.com/office/drawing/2010/main">
                    <a:solidFill>
                      <a:srgbClr val="FFFFFF"/>
                    </a:solidFill>
                  </a14:hiddenFill>
                </a:ext>
              </a:extLst>
            </p:spPr>
            <p:txBody>
              <a:bodyPr lIns="91422" tIns="45712" rIns="91422" bIns="45712"/>
              <a:lstStyle/>
              <a:p>
                <a:endParaRPr lang="zh-HK" altLang="en-US"/>
              </a:p>
            </p:txBody>
          </p:sp>
          <p:cxnSp>
            <p:nvCxnSpPr>
              <p:cNvPr id="12" name="直線接點 11"/>
              <p:cNvCxnSpPr/>
              <p:nvPr/>
            </p:nvCxnSpPr>
            <p:spPr bwMode="auto">
              <a:xfrm>
                <a:off x="978719" y="3788370"/>
                <a:ext cx="484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auto">
              <a:xfrm>
                <a:off x="1475606" y="3810595"/>
                <a:ext cx="0" cy="14954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auto">
              <a:xfrm>
                <a:off x="2480494" y="4822094"/>
                <a:ext cx="0" cy="48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auto">
              <a:xfrm flipV="1">
                <a:off x="983481" y="4852811"/>
                <a:ext cx="1493838" cy="15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 name="橢圓 7"/>
            <p:cNvSpPr/>
            <p:nvPr/>
          </p:nvSpPr>
          <p:spPr bwMode="auto">
            <a:xfrm>
              <a:off x="2425700" y="4790340"/>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 name="橢圓 8"/>
            <p:cNvSpPr/>
            <p:nvPr/>
          </p:nvSpPr>
          <p:spPr bwMode="auto">
            <a:xfrm>
              <a:off x="1423988" y="3736975"/>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aphicFrame>
        <p:nvGraphicFramePr>
          <p:cNvPr id="31" name="表格 30"/>
          <p:cNvGraphicFramePr>
            <a:graphicFrameLocks noGrp="1"/>
          </p:cNvGraphicFramePr>
          <p:nvPr>
            <p:extLst>
              <p:ext uri="{D42A27DB-BD31-4B8C-83A1-F6EECF244321}">
                <p14:modId xmlns:p14="http://schemas.microsoft.com/office/powerpoint/2010/main" val="1379185278"/>
              </p:ext>
            </p:extLst>
          </p:nvPr>
        </p:nvGraphicFramePr>
        <p:xfrm>
          <a:off x="4427984" y="3033752"/>
          <a:ext cx="3365514" cy="2123440"/>
        </p:xfrm>
        <a:graphic>
          <a:graphicData uri="http://schemas.openxmlformats.org/drawingml/2006/table">
            <a:tbl>
              <a:tblPr firstRow="1" bandRow="1">
                <a:tableStyleId>{5C22544A-7EE6-4342-B048-85BDC9FD1C3A}</a:tableStyleId>
              </a:tblPr>
              <a:tblGrid>
                <a:gridCol w="1205514">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tblGrid>
              <a:tr h="370840">
                <a:tc>
                  <a:txBody>
                    <a:bodyPr/>
                    <a:lstStyle/>
                    <a:p>
                      <a:pPr algn="ctr"/>
                      <a:r>
                        <a:rPr lang="zh-TW" altLang="en-US" sz="1800" dirty="0">
                          <a:solidFill>
                            <a:schemeClr val="tx1"/>
                          </a:solidFill>
                          <a:latin typeface="+mn-lt"/>
                          <a:cs typeface="Arial" panose="020B0604020202020204" pitchFamily="34" charset="0"/>
                        </a:rPr>
                        <a:t>價格</a:t>
                      </a:r>
                      <a:r>
                        <a:rPr lang="en-GB" altLang="zh-HK" sz="1800" dirty="0">
                          <a:solidFill>
                            <a:schemeClr val="tx1"/>
                          </a:solidFill>
                          <a:latin typeface="+mn-lt"/>
                          <a:cs typeface="Arial" panose="020B0604020202020204" pitchFamily="34" charset="0"/>
                        </a:rPr>
                        <a:t> </a:t>
                      </a:r>
                      <a:br>
                        <a:rPr lang="en-GB" altLang="zh-HK" sz="1800" dirty="0">
                          <a:solidFill>
                            <a:schemeClr val="tx1"/>
                          </a:solidFill>
                          <a:latin typeface="+mn-lt"/>
                          <a:cs typeface="Arial" panose="020B0604020202020204" pitchFamily="34" charset="0"/>
                        </a:rPr>
                      </a:br>
                      <a:r>
                        <a:rPr lang="en-GB" altLang="zh-HK" sz="1800" dirty="0">
                          <a:solidFill>
                            <a:schemeClr val="tx1"/>
                          </a:solidFill>
                          <a:latin typeface="+mn-lt"/>
                          <a:cs typeface="Arial" panose="020B0604020202020204" pitchFamily="34" charset="0"/>
                        </a:rPr>
                        <a:t>($ / </a:t>
                      </a:r>
                      <a:r>
                        <a:rPr lang="zh-TW" altLang="en-US" sz="1800" dirty="0">
                          <a:solidFill>
                            <a:schemeClr val="tx1"/>
                          </a:solidFill>
                          <a:latin typeface="+mn-lt"/>
                          <a:cs typeface="Arial" panose="020B0604020202020204" pitchFamily="34" charset="0"/>
                        </a:rPr>
                        <a:t>單位</a:t>
                      </a:r>
                      <a:r>
                        <a:rPr lang="en-GB" altLang="zh-HK" sz="1800" dirty="0">
                          <a:solidFill>
                            <a:schemeClr val="tx1"/>
                          </a:solidFill>
                          <a:latin typeface="+mn-lt"/>
                          <a:cs typeface="Arial" panose="020B0604020202020204" pitchFamily="34" charset="0"/>
                        </a:rPr>
                        <a:t>)</a:t>
                      </a:r>
                      <a:endParaRPr lang="zh-HK" altLang="en-US" sz="18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HK" altLang="en-US" sz="1800" dirty="0">
                          <a:solidFill>
                            <a:schemeClr val="tx1"/>
                          </a:solidFill>
                          <a:latin typeface="+mn-lt"/>
                          <a:cs typeface="Arial" panose="020B0604020202020204" pitchFamily="34" charset="0"/>
                        </a:rPr>
                        <a:t>需求量</a:t>
                      </a:r>
                      <a:r>
                        <a:rPr lang="en-GB" altLang="zh-HK" sz="1800" dirty="0">
                          <a:solidFill>
                            <a:schemeClr val="tx1"/>
                          </a:solidFill>
                          <a:latin typeface="+mn-lt"/>
                          <a:cs typeface="Arial" panose="020B0604020202020204" pitchFamily="34" charset="0"/>
                        </a:rPr>
                        <a:t> </a:t>
                      </a:r>
                      <a:br>
                        <a:rPr lang="en-GB" altLang="zh-HK" sz="1800" dirty="0">
                          <a:solidFill>
                            <a:schemeClr val="tx1"/>
                          </a:solidFill>
                          <a:latin typeface="+mn-lt"/>
                          <a:cs typeface="Arial" panose="020B0604020202020204" pitchFamily="34" charset="0"/>
                        </a:rPr>
                      </a:br>
                      <a:r>
                        <a:rPr lang="en-GB" altLang="zh-HK" sz="1800" dirty="0">
                          <a:solidFill>
                            <a:schemeClr val="tx1"/>
                          </a:solidFill>
                          <a:latin typeface="+mn-lt"/>
                          <a:cs typeface="Arial" panose="020B0604020202020204" pitchFamily="34" charset="0"/>
                        </a:rPr>
                        <a:t>(</a:t>
                      </a:r>
                      <a:r>
                        <a:rPr lang="zh-TW" altLang="en-US" sz="1800" dirty="0">
                          <a:solidFill>
                            <a:schemeClr val="tx1"/>
                          </a:solidFill>
                          <a:latin typeface="+mn-lt"/>
                          <a:cs typeface="Arial" panose="020B0604020202020204" pitchFamily="34" charset="0"/>
                        </a:rPr>
                        <a:t>單位</a:t>
                      </a:r>
                      <a:r>
                        <a:rPr lang="en-GB" altLang="zh-HK" sz="1800" dirty="0">
                          <a:solidFill>
                            <a:schemeClr val="tx1"/>
                          </a:solidFill>
                          <a:latin typeface="+mn-lt"/>
                          <a:cs typeface="Arial" panose="020B0604020202020204" pitchFamily="34" charset="0"/>
                        </a:rPr>
                        <a:t> / </a:t>
                      </a:r>
                      <a:r>
                        <a:rPr lang="zh-TW" altLang="en-US" sz="1800" dirty="0">
                          <a:solidFill>
                            <a:schemeClr val="tx1"/>
                          </a:solidFill>
                          <a:latin typeface="+mn-lt"/>
                          <a:cs typeface="Arial" panose="020B0604020202020204" pitchFamily="34" charset="0"/>
                        </a:rPr>
                        <a:t>時段</a:t>
                      </a:r>
                      <a:r>
                        <a:rPr lang="en-GB" altLang="zh-HK" sz="1800" dirty="0">
                          <a:solidFill>
                            <a:schemeClr val="tx1"/>
                          </a:solidFill>
                          <a:latin typeface="+mn-lt"/>
                          <a:cs typeface="Arial" panose="020B0604020202020204" pitchFamily="34" charset="0"/>
                        </a:rPr>
                        <a:t>)</a:t>
                      </a:r>
                      <a:endParaRPr lang="zh-HK" altLang="en-US" sz="18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altLang="zh-HK" sz="1800" b="0" dirty="0">
                          <a:solidFill>
                            <a:schemeClr val="tx1"/>
                          </a:solidFill>
                          <a:latin typeface="+mn-lt"/>
                          <a:cs typeface="Arial" panose="020B0604020202020204" pitchFamily="34" charset="0"/>
                        </a:rPr>
                        <a:t>1</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24</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n-US" altLang="zh-HK" sz="1800" b="0" dirty="0">
                          <a:solidFill>
                            <a:schemeClr val="tx1"/>
                          </a:solidFill>
                          <a:latin typeface="+mn-lt"/>
                          <a:cs typeface="Arial" panose="020B0604020202020204" pitchFamily="34" charset="0"/>
                        </a:rPr>
                        <a:t>2</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12</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altLang="zh-HK" sz="1800" b="0" dirty="0">
                          <a:solidFill>
                            <a:schemeClr val="tx1"/>
                          </a:solidFill>
                          <a:latin typeface="+mn-lt"/>
                          <a:cs typeface="Arial" panose="020B0604020202020204" pitchFamily="34" charset="0"/>
                        </a:rPr>
                        <a:t>3</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8</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ctr"/>
                      <a:r>
                        <a:rPr lang="en-US" altLang="zh-HK" sz="1800" b="0" dirty="0">
                          <a:solidFill>
                            <a:schemeClr val="tx1"/>
                          </a:solidFill>
                          <a:latin typeface="+mn-lt"/>
                          <a:cs typeface="Arial" panose="020B0604020202020204" pitchFamily="34" charset="0"/>
                        </a:rPr>
                        <a:t>4</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6</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3561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21</a:t>
            </a:fld>
            <a:endParaRPr lang="zh-HK" altLang="en-US" dirty="0"/>
          </a:p>
        </p:txBody>
      </p:sp>
      <p:sp>
        <p:nvSpPr>
          <p:cNvPr id="4" name="標題 3"/>
          <p:cNvSpPr>
            <a:spLocks noGrp="1"/>
          </p:cNvSpPr>
          <p:nvPr>
            <p:ph type="title"/>
          </p:nvPr>
        </p:nvSpPr>
        <p:spPr/>
        <p:txBody>
          <a:bodyPr/>
          <a:lstStyle/>
          <a:p>
            <a:r>
              <a:rPr lang="en-US" altLang="zh-HK" dirty="0"/>
              <a:t>D.	</a:t>
            </a:r>
            <a:r>
              <a:rPr lang="zh-HK" altLang="en-US" dirty="0"/>
              <a:t>彈性需求（</a:t>
            </a:r>
            <a:r>
              <a:rPr lang="en-US" altLang="zh-HK" dirty="0"/>
              <a:t>1 &lt; E</a:t>
            </a:r>
            <a:r>
              <a:rPr lang="en-US" altLang="zh-HK" baseline="-25000" dirty="0"/>
              <a:t>d</a:t>
            </a:r>
            <a:r>
              <a:rPr lang="en-US" altLang="zh-HK" dirty="0"/>
              <a:t> &lt; </a:t>
            </a:r>
            <a:r>
              <a:rPr lang="en-US" altLang="zh-HK" dirty="0">
                <a:latin typeface="Verdana" panose="020B0604030504040204" pitchFamily="34" charset="0"/>
                <a:ea typeface="Verdana" panose="020B0604030504040204" pitchFamily="34" charset="0"/>
              </a:rPr>
              <a:t>∞</a:t>
            </a:r>
            <a:r>
              <a:rPr lang="zh-HK" altLang="en-US" dirty="0"/>
              <a:t>）</a:t>
            </a:r>
          </a:p>
        </p:txBody>
      </p:sp>
      <p:sp>
        <p:nvSpPr>
          <p:cNvPr id="5" name="內容版面配置區 2"/>
          <p:cNvSpPr>
            <a:spLocks noGrp="1"/>
          </p:cNvSpPr>
          <p:nvPr>
            <p:ph idx="1"/>
          </p:nvPr>
        </p:nvSpPr>
        <p:spPr>
          <a:xfrm>
            <a:off x="457200" y="1196752"/>
            <a:ext cx="8229600" cy="1274195"/>
          </a:xfrm>
        </p:spPr>
        <p:txBody>
          <a:bodyPr/>
          <a:lstStyle/>
          <a:p>
            <a:r>
              <a:rPr lang="zh-TW" altLang="en-US" dirty="0"/>
              <a:t>當需求量的變動百分比</a:t>
            </a:r>
            <a:r>
              <a:rPr lang="zh-TW" altLang="en-US" b="1" dirty="0">
                <a:solidFill>
                  <a:schemeClr val="accent6">
                    <a:lumMod val="75000"/>
                  </a:schemeClr>
                </a:solidFill>
              </a:rPr>
              <a:t>大於</a:t>
            </a:r>
            <a:r>
              <a:rPr lang="zh-TW" altLang="en-US" dirty="0"/>
              <a:t>價格的變動百分比</a:t>
            </a:r>
            <a:br>
              <a:rPr lang="en-US" altLang="zh-TW" dirty="0"/>
            </a:br>
            <a:r>
              <a:rPr lang="zh-TW" altLang="en-US" dirty="0"/>
              <a:t>（即 </a:t>
            </a:r>
            <a:r>
              <a:rPr lang="en-US" altLang="zh-TW" dirty="0"/>
              <a:t>%∆</a:t>
            </a:r>
            <a:r>
              <a:rPr lang="en-US" altLang="zh-TW" dirty="0" err="1"/>
              <a:t>Q</a:t>
            </a:r>
            <a:r>
              <a:rPr lang="en-US" altLang="zh-TW" baseline="-25000" dirty="0" err="1"/>
              <a:t>d</a:t>
            </a:r>
            <a:r>
              <a:rPr lang="en-US" altLang="zh-TW" dirty="0"/>
              <a:t> &gt; %∆P</a:t>
            </a:r>
            <a:r>
              <a:rPr lang="zh-TW" altLang="en-US" dirty="0"/>
              <a:t>）時，需求便屬於彈性。</a:t>
            </a:r>
            <a:endParaRPr lang="en-US" altLang="zh-HK" dirty="0"/>
          </a:p>
          <a:p>
            <a:pPr>
              <a:tabLst>
                <a:tab pos="355600" algn="l"/>
              </a:tabLst>
            </a:pPr>
            <a:r>
              <a:rPr lang="en-US" altLang="zh-HK" dirty="0">
                <a:sym typeface="Wingdings" panose="05000000000000000000" pitchFamily="2" charset="2"/>
              </a:rPr>
              <a:t>	1 &lt; </a:t>
            </a:r>
            <a:r>
              <a:rPr lang="en-US" altLang="zh-HK" dirty="0"/>
              <a:t>E</a:t>
            </a:r>
            <a:r>
              <a:rPr lang="en-US" altLang="zh-HK" baseline="-25000" dirty="0"/>
              <a:t>d</a:t>
            </a:r>
            <a:r>
              <a:rPr lang="en-US" altLang="zh-HK" dirty="0"/>
              <a:t> &lt; </a:t>
            </a:r>
            <a:r>
              <a:rPr lang="en-US" altLang="zh-HK"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975160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22</a:t>
            </a:fld>
            <a:endParaRPr lang="zh-HK" altLang="en-US" dirty="0"/>
          </a:p>
        </p:txBody>
      </p:sp>
      <p:sp>
        <p:nvSpPr>
          <p:cNvPr id="4" name="標題 3"/>
          <p:cNvSpPr>
            <a:spLocks noGrp="1"/>
          </p:cNvSpPr>
          <p:nvPr>
            <p:ph type="title"/>
          </p:nvPr>
        </p:nvSpPr>
        <p:spPr>
          <a:xfrm>
            <a:off x="457200" y="188640"/>
            <a:ext cx="6707088" cy="720080"/>
          </a:xfrm>
        </p:spPr>
        <p:txBody>
          <a:bodyPr/>
          <a:lstStyle/>
          <a:p>
            <a:r>
              <a:rPr lang="en-US" altLang="zh-HK" dirty="0"/>
              <a:t>E.	</a:t>
            </a:r>
            <a:r>
              <a:rPr lang="zh-TW" altLang="en-US" dirty="0"/>
              <a:t>完全彈性需求</a:t>
            </a:r>
            <a:r>
              <a:rPr lang="en-US" altLang="zh-HK" dirty="0"/>
              <a:t> </a:t>
            </a:r>
            <a:r>
              <a:rPr lang="zh-TW" altLang="en-US" dirty="0">
                <a:solidFill>
                  <a:srgbClr val="4F81BD"/>
                </a:solidFill>
              </a:rPr>
              <a:t>（</a:t>
            </a:r>
            <a:r>
              <a:rPr lang="en-US" altLang="zh-HK" dirty="0"/>
              <a:t>E</a:t>
            </a:r>
            <a:r>
              <a:rPr lang="en-US" altLang="zh-HK" baseline="-25000" dirty="0"/>
              <a:t>d</a:t>
            </a:r>
            <a:r>
              <a:rPr lang="en-US" altLang="zh-HK" dirty="0"/>
              <a:t> = </a:t>
            </a:r>
            <a:r>
              <a:rPr lang="en-US" altLang="zh-HK" dirty="0">
                <a:latin typeface="Verdana" panose="020B0604030504040204" pitchFamily="34" charset="0"/>
                <a:ea typeface="Verdana" panose="020B0604030504040204" pitchFamily="34" charset="0"/>
              </a:rPr>
              <a:t>∞</a:t>
            </a:r>
            <a:r>
              <a:rPr lang="zh-TW" altLang="en-US" dirty="0">
                <a:solidFill>
                  <a:srgbClr val="4F81BD"/>
                </a:solidFill>
              </a:rPr>
              <a:t>）</a:t>
            </a:r>
            <a:endParaRPr lang="zh-HK" altLang="en-US" dirty="0"/>
          </a:p>
        </p:txBody>
      </p:sp>
      <p:sp>
        <p:nvSpPr>
          <p:cNvPr id="5" name="內容版面配置區 2"/>
          <p:cNvSpPr>
            <a:spLocks noGrp="1"/>
          </p:cNvSpPr>
          <p:nvPr>
            <p:ph idx="1"/>
          </p:nvPr>
        </p:nvSpPr>
        <p:spPr>
          <a:xfrm>
            <a:off x="457200" y="1196752"/>
            <a:ext cx="8229600" cy="1717393"/>
          </a:xfrm>
        </p:spPr>
        <p:txBody>
          <a:bodyPr/>
          <a:lstStyle/>
          <a:p>
            <a:r>
              <a:rPr lang="zh-TW" altLang="en-US" dirty="0"/>
              <a:t>當任何價格變動都會導致需求量出現</a:t>
            </a:r>
            <a:r>
              <a:rPr lang="zh-TW" altLang="en-US" b="1" dirty="0">
                <a:solidFill>
                  <a:schemeClr val="accent6">
                    <a:lumMod val="75000"/>
                  </a:schemeClr>
                </a:solidFill>
              </a:rPr>
              <a:t>無限大</a:t>
            </a:r>
            <a:r>
              <a:rPr lang="zh-TW" altLang="en-US" dirty="0"/>
              <a:t>的變動時，需求便屬於完全彈性。</a:t>
            </a:r>
            <a:endParaRPr lang="en-US" altLang="zh-HK" dirty="0"/>
          </a:p>
          <a:p>
            <a:pPr>
              <a:tabLst>
                <a:tab pos="355600" algn="l"/>
              </a:tabLst>
            </a:pPr>
            <a:r>
              <a:rPr lang="en-US" altLang="zh-HK" dirty="0">
                <a:sym typeface="Wingdings" panose="05000000000000000000" pitchFamily="2" charset="2"/>
              </a:rPr>
              <a:t>	</a:t>
            </a:r>
            <a:r>
              <a:rPr lang="en-US" altLang="zh-HK" dirty="0"/>
              <a:t>E</a:t>
            </a:r>
            <a:r>
              <a:rPr lang="en-US" altLang="zh-HK" baseline="-25000" dirty="0"/>
              <a:t>d</a:t>
            </a:r>
            <a:r>
              <a:rPr lang="en-US" altLang="zh-HK" dirty="0"/>
              <a:t> = </a:t>
            </a:r>
            <a:r>
              <a:rPr lang="en-US" altLang="zh-HK" dirty="0">
                <a:latin typeface="Verdana" panose="020B0604030504040204" pitchFamily="34" charset="0"/>
                <a:ea typeface="Verdana" panose="020B0604030504040204" pitchFamily="34" charset="0"/>
              </a:rPr>
              <a:t>∞</a:t>
            </a:r>
          </a:p>
          <a:p>
            <a:pPr>
              <a:tabLst>
                <a:tab pos="355600" algn="l"/>
              </a:tabLst>
            </a:pPr>
            <a:r>
              <a:rPr lang="en-US" altLang="zh-HK" dirty="0">
                <a:sym typeface="Wingdings" panose="05000000000000000000" pitchFamily="2" charset="2"/>
              </a:rPr>
              <a:t> </a:t>
            </a:r>
            <a:r>
              <a:rPr lang="zh-TW" altLang="en-US" b="1" dirty="0">
                <a:solidFill>
                  <a:schemeClr val="accent6">
                    <a:lumMod val="75000"/>
                  </a:schemeClr>
                </a:solidFill>
              </a:rPr>
              <a:t>水平的需求曲線</a:t>
            </a:r>
            <a:endParaRPr lang="en-US" altLang="zh-HK" dirty="0"/>
          </a:p>
        </p:txBody>
      </p:sp>
      <p:grpSp>
        <p:nvGrpSpPr>
          <p:cNvPr id="6" name="群組 33"/>
          <p:cNvGrpSpPr>
            <a:grpSpLocks/>
          </p:cNvGrpSpPr>
          <p:nvPr/>
        </p:nvGrpSpPr>
        <p:grpSpPr bwMode="auto">
          <a:xfrm>
            <a:off x="2483767" y="3047778"/>
            <a:ext cx="4320481" cy="2757486"/>
            <a:chOff x="610394" y="2969420"/>
            <a:chExt cx="4320481" cy="2757486"/>
          </a:xfrm>
        </p:grpSpPr>
        <p:grpSp>
          <p:nvGrpSpPr>
            <p:cNvPr id="9" name="群組 11"/>
            <p:cNvGrpSpPr>
              <a:grpSpLocks/>
            </p:cNvGrpSpPr>
            <p:nvPr/>
          </p:nvGrpSpPr>
          <p:grpSpPr bwMode="auto">
            <a:xfrm>
              <a:off x="610394" y="2969420"/>
              <a:ext cx="4320481" cy="2757486"/>
              <a:chOff x="2608250" y="3141658"/>
              <a:chExt cx="4319691" cy="2756822"/>
            </a:xfrm>
          </p:grpSpPr>
          <p:grpSp>
            <p:nvGrpSpPr>
              <p:cNvPr id="11" name="群組 1"/>
              <p:cNvGrpSpPr>
                <a:grpSpLocks/>
              </p:cNvGrpSpPr>
              <p:nvPr/>
            </p:nvGrpSpPr>
            <p:grpSpPr bwMode="auto">
              <a:xfrm>
                <a:off x="2608250" y="3141658"/>
                <a:ext cx="3815728" cy="2518755"/>
                <a:chOff x="2608250" y="3141658"/>
                <a:chExt cx="3815728" cy="2518755"/>
              </a:xfrm>
            </p:grpSpPr>
            <p:cxnSp>
              <p:nvCxnSpPr>
                <p:cNvPr id="13" name="直線接點 12"/>
                <p:cNvCxnSpPr/>
                <p:nvPr/>
              </p:nvCxnSpPr>
              <p:spPr bwMode="auto">
                <a:xfrm>
                  <a:off x="3124095" y="3468604"/>
                  <a:ext cx="0" cy="197913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auto">
                <a:xfrm flipH="1">
                  <a:off x="3124095" y="5439803"/>
                  <a:ext cx="26379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bwMode="auto">
                <a:xfrm>
                  <a:off x="2881251" y="5290614"/>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6" name="文字方塊 15"/>
                <p:cNvSpPr txBox="1"/>
                <p:nvPr/>
              </p:nvSpPr>
              <p:spPr bwMode="auto">
                <a:xfrm>
                  <a:off x="5704899" y="5244588"/>
                  <a:ext cx="719079" cy="369243"/>
                </a:xfrm>
                <a:prstGeom prst="rect">
                  <a:avLst/>
                </a:prstGeom>
                <a:noFill/>
              </p:spPr>
              <p:txBody>
                <a:bodyPr wrap="square">
                  <a:spAutoFit/>
                </a:bodyPr>
                <a:lstStyle/>
                <a:p>
                  <a:pPr>
                    <a:defRPr/>
                  </a:pPr>
                  <a:r>
                    <a:rPr lang="zh-TW" altLang="en-US" sz="1800" dirty="0">
                      <a:latin typeface="+mj-lt"/>
                    </a:rPr>
                    <a:t>數量</a:t>
                  </a:r>
                  <a:endParaRPr lang="zh-HK" altLang="en-US" sz="1800" dirty="0">
                    <a:latin typeface="+mj-lt"/>
                  </a:endParaRPr>
                </a:p>
              </p:txBody>
            </p:sp>
            <p:sp>
              <p:nvSpPr>
                <p:cNvPr id="17" name="文字方塊 16"/>
                <p:cNvSpPr txBox="1"/>
                <p:nvPr/>
              </p:nvSpPr>
              <p:spPr bwMode="auto">
                <a:xfrm>
                  <a:off x="2608250" y="3141658"/>
                  <a:ext cx="1697521" cy="369243"/>
                </a:xfrm>
                <a:prstGeom prst="rect">
                  <a:avLst/>
                </a:prstGeom>
                <a:noFill/>
              </p:spPr>
              <p:txBody>
                <a:bodyPr wrap="square">
                  <a:spAutoFit/>
                </a:bodyPr>
                <a:lstStyle/>
                <a:p>
                  <a:pPr>
                    <a:defRPr/>
                  </a:pPr>
                  <a:r>
                    <a:rPr lang="zh-TW" altLang="en-US" sz="1800" dirty="0">
                      <a:latin typeface="+mj-lt"/>
                    </a:rPr>
                    <a:t>價格</a:t>
                  </a:r>
                  <a:r>
                    <a:rPr lang="en-US" altLang="zh-HK" sz="1800" dirty="0">
                      <a:latin typeface="+mj-lt"/>
                    </a:rPr>
                    <a:t> ($ / </a:t>
                  </a:r>
                  <a:r>
                    <a:rPr lang="zh-TW" altLang="en-US" sz="1800" dirty="0">
                      <a:latin typeface="+mj-lt"/>
                    </a:rPr>
                    <a:t>單位</a:t>
                  </a:r>
                  <a:r>
                    <a:rPr lang="en-US" altLang="zh-HK" sz="1800" dirty="0">
                      <a:latin typeface="+mj-lt"/>
                    </a:rPr>
                    <a:t>)</a:t>
                  </a:r>
                  <a:endParaRPr lang="zh-HK" altLang="en-US" sz="1800" dirty="0">
                    <a:latin typeface="+mj-lt"/>
                  </a:endParaRPr>
                </a:p>
              </p:txBody>
            </p:sp>
            <p:sp>
              <p:nvSpPr>
                <p:cNvPr id="18" name="文字方塊 17"/>
                <p:cNvSpPr txBox="1"/>
                <p:nvPr/>
              </p:nvSpPr>
              <p:spPr bwMode="auto">
                <a:xfrm>
                  <a:off x="5530305" y="4087580"/>
                  <a:ext cx="465052" cy="371385"/>
                </a:xfrm>
                <a:prstGeom prst="rect">
                  <a:avLst/>
                </a:prstGeom>
                <a:noFill/>
              </p:spPr>
              <p:txBody>
                <a:bodyPr>
                  <a:spAutoFit/>
                </a:bodyPr>
                <a:lstStyle/>
                <a:p>
                  <a:pPr>
                    <a:defRPr/>
                  </a:pPr>
                  <a:r>
                    <a:rPr lang="en-US" altLang="zh-HK" sz="1800" dirty="0">
                      <a:latin typeface="+mj-lt"/>
                    </a:rPr>
                    <a:t>D</a:t>
                  </a:r>
                  <a:endParaRPr lang="zh-HK" altLang="en-US" sz="2200" baseline="-25000" dirty="0">
                    <a:latin typeface="+mj-lt"/>
                  </a:endParaRPr>
                </a:p>
              </p:txBody>
            </p:sp>
          </p:grpSp>
          <p:sp>
            <p:nvSpPr>
              <p:cNvPr id="12" name="文字方塊 11"/>
              <p:cNvSpPr txBox="1"/>
              <p:nvPr/>
            </p:nvSpPr>
            <p:spPr bwMode="auto">
              <a:xfrm>
                <a:off x="5112942" y="5529237"/>
                <a:ext cx="1814999" cy="369243"/>
              </a:xfrm>
              <a:prstGeom prst="rect">
                <a:avLst/>
              </a:prstGeom>
              <a:noFill/>
            </p:spPr>
            <p:txBody>
              <a:bodyPr wrap="square">
                <a:spAutoFit/>
              </a:bodyPr>
              <a:lstStyle/>
              <a:p>
                <a:pPr marL="87313" indent="-87313">
                  <a:defRPr/>
                </a:pPr>
                <a:r>
                  <a:rPr lang="en-US" altLang="zh-HK" sz="1800" dirty="0">
                    <a:latin typeface="+mj-lt"/>
                  </a:rPr>
                  <a:t> (</a:t>
                </a:r>
                <a:r>
                  <a:rPr lang="zh-TW" altLang="en-US" sz="1800" dirty="0">
                    <a:latin typeface="+mj-lt"/>
                  </a:rPr>
                  <a:t>單位</a:t>
                </a:r>
                <a:r>
                  <a:rPr lang="en-US" altLang="zh-HK" sz="1800" dirty="0">
                    <a:latin typeface="+mj-lt"/>
                  </a:rPr>
                  <a:t> /  </a:t>
                </a:r>
                <a:r>
                  <a:rPr lang="zh-TW" altLang="en-US" sz="1800" dirty="0">
                    <a:latin typeface="+mj-lt"/>
                  </a:rPr>
                  <a:t>時段</a:t>
                </a:r>
                <a:r>
                  <a:rPr lang="en-US" altLang="zh-HK" sz="1800" dirty="0">
                    <a:latin typeface="+mj-lt"/>
                  </a:rPr>
                  <a:t>) </a:t>
                </a:r>
                <a:endParaRPr lang="zh-HK" altLang="en-US" sz="1800" dirty="0">
                  <a:latin typeface="+mj-lt"/>
                </a:endParaRPr>
              </a:p>
            </p:txBody>
          </p:sp>
        </p:grpSp>
        <p:cxnSp>
          <p:nvCxnSpPr>
            <p:cNvPr id="8" name="直線接點 7"/>
            <p:cNvCxnSpPr/>
            <p:nvPr/>
          </p:nvCxnSpPr>
          <p:spPr>
            <a:xfrm flipH="1">
              <a:off x="1126333" y="4104482"/>
              <a:ext cx="2363787" cy="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9659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.1 </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「彈性較高」與「彈性較低」</a:t>
            </a:r>
            <a:endParaRPr lang="zh-HK" altLang="en-US" dirty="0"/>
          </a:p>
        </p:txBody>
      </p:sp>
      <p:sp>
        <p:nvSpPr>
          <p:cNvPr id="3" name="內容版面配置區 2"/>
          <p:cNvSpPr>
            <a:spLocks noGrp="1"/>
          </p:cNvSpPr>
          <p:nvPr>
            <p:ph idx="1"/>
          </p:nvPr>
        </p:nvSpPr>
        <p:spPr>
          <a:xfrm>
            <a:off x="457200" y="1196752"/>
            <a:ext cx="8229600" cy="904863"/>
          </a:xfrm>
        </p:spPr>
        <p:txBody>
          <a:bodyPr/>
          <a:lstStyle/>
          <a:p>
            <a:r>
              <a:rPr lang="zh-TW" altLang="en-US" dirty="0"/>
              <a:t>假設物品 </a:t>
            </a:r>
            <a:r>
              <a:rPr lang="en-US" altLang="zh-TW" dirty="0"/>
              <a:t>X </a:t>
            </a:r>
            <a:r>
              <a:rPr lang="zh-TW" altLang="en-US" dirty="0"/>
              <a:t>的需求彈性為 </a:t>
            </a:r>
            <a:r>
              <a:rPr lang="en-US" altLang="zh-TW" dirty="0"/>
              <a:t>0.8</a:t>
            </a:r>
            <a:r>
              <a:rPr lang="zh-TW" altLang="en-US" dirty="0"/>
              <a:t>，而物品 </a:t>
            </a:r>
            <a:r>
              <a:rPr lang="en-US" altLang="zh-TW" dirty="0"/>
              <a:t>Y </a:t>
            </a:r>
            <a:r>
              <a:rPr lang="zh-TW" altLang="en-US" dirty="0"/>
              <a:t>的需求彈性為 </a:t>
            </a:r>
            <a:r>
              <a:rPr lang="en-US" altLang="zh-TW" dirty="0"/>
              <a:t>0.3</a:t>
            </a:r>
            <a:r>
              <a:rPr lang="zh-TW" altLang="en-US" dirty="0"/>
              <a:t>。</a:t>
            </a:r>
            <a:endParaRPr lang="en-US" altLang="zh-HK" dirty="0"/>
          </a:p>
          <a:p>
            <a:pPr marL="342900" indent="-342900">
              <a:buFont typeface="Wingdings" pitchFamily="2" charset="2"/>
              <a:buChar char="à"/>
              <a:tabLst>
                <a:tab pos="355600" algn="l"/>
              </a:tabLst>
            </a:pPr>
            <a:r>
              <a:rPr lang="zh-HK" altLang="en-US" dirty="0">
                <a:sym typeface="Wingdings" panose="05000000000000000000" pitchFamily="2" charset="2"/>
              </a:rPr>
              <a:t>物品 </a:t>
            </a:r>
            <a:r>
              <a:rPr lang="en-US" altLang="zh-HK" dirty="0">
                <a:sym typeface="Wingdings" panose="05000000000000000000" pitchFamily="2" charset="2"/>
              </a:rPr>
              <a:t>X </a:t>
            </a:r>
            <a:r>
              <a:rPr lang="zh-HK" altLang="en-US" dirty="0">
                <a:sym typeface="Wingdings" panose="05000000000000000000" pitchFamily="2" charset="2"/>
              </a:rPr>
              <a:t>及物品 </a:t>
            </a:r>
            <a:r>
              <a:rPr lang="en-US" altLang="zh-HK" dirty="0">
                <a:sym typeface="Wingdings" panose="05000000000000000000" pitchFamily="2" charset="2"/>
              </a:rPr>
              <a:t>Y </a:t>
            </a:r>
            <a:r>
              <a:rPr lang="zh-HK" altLang="en-US" dirty="0">
                <a:sym typeface="Wingdings" panose="05000000000000000000" pitchFamily="2" charset="2"/>
              </a:rPr>
              <a:t>均為低彈性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23</a:t>
            </a:fld>
            <a:endParaRPr lang="zh-HK" altLang="en-US" dirty="0"/>
          </a:p>
        </p:txBody>
      </p:sp>
      <p:grpSp>
        <p:nvGrpSpPr>
          <p:cNvPr id="16" name="群組 37"/>
          <p:cNvGrpSpPr>
            <a:grpSpLocks/>
          </p:cNvGrpSpPr>
          <p:nvPr/>
        </p:nvGrpSpPr>
        <p:grpSpPr bwMode="auto">
          <a:xfrm>
            <a:off x="107504" y="4277618"/>
            <a:ext cx="8641209" cy="1267430"/>
            <a:chOff x="35747" y="4853309"/>
            <a:chExt cx="8640709" cy="1267294"/>
          </a:xfrm>
        </p:grpSpPr>
        <p:sp>
          <p:nvSpPr>
            <p:cNvPr id="17" name="矩形 44"/>
            <p:cNvSpPr>
              <a:spLocks noChangeArrowheads="1"/>
            </p:cNvSpPr>
            <p:nvPr/>
          </p:nvSpPr>
          <p:spPr bwMode="auto">
            <a:xfrm>
              <a:off x="35747" y="5375027"/>
              <a:ext cx="1642348" cy="70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ts val="600"/>
                </a:spcBef>
                <a:buFontTx/>
                <a:buNone/>
              </a:pPr>
              <a:r>
                <a:rPr lang="en-US" altLang="zh-HK" sz="2000" dirty="0">
                  <a:solidFill>
                    <a:srgbClr val="7030A0"/>
                  </a:solidFill>
                  <a:cs typeface="Times New Roman" pitchFamily="18" charset="0"/>
                </a:rPr>
                <a:t>0</a:t>
              </a:r>
              <a:r>
                <a:rPr lang="en-US" altLang="zh-HK" sz="2000" dirty="0">
                  <a:solidFill>
                    <a:srgbClr val="000000"/>
                  </a:solidFill>
                  <a:cs typeface="Times New Roman" pitchFamily="18" charset="0"/>
                </a:rPr>
                <a:t> </a:t>
              </a:r>
              <a:br>
                <a:rPr lang="en-US" altLang="zh-HK" sz="2000" dirty="0">
                  <a:solidFill>
                    <a:srgbClr val="000000"/>
                  </a:solidFill>
                  <a:cs typeface="Times New Roman" pitchFamily="18" charset="0"/>
                </a:rPr>
              </a:br>
              <a:r>
                <a:rPr lang="zh-HK" altLang="en-US" sz="2000" dirty="0">
                  <a:solidFill>
                    <a:srgbClr val="000000"/>
                  </a:solidFill>
                  <a:cs typeface="Times New Roman" pitchFamily="18" charset="0"/>
                </a:rPr>
                <a:t>完全無彈性</a:t>
              </a:r>
              <a:endParaRPr lang="en-US" altLang="zh-HK" sz="2000" dirty="0">
                <a:solidFill>
                  <a:srgbClr val="000000"/>
                </a:solidFill>
              </a:endParaRPr>
            </a:p>
          </p:txBody>
        </p:sp>
        <p:grpSp>
          <p:nvGrpSpPr>
            <p:cNvPr id="18" name="群組 31"/>
            <p:cNvGrpSpPr>
              <a:grpSpLocks/>
            </p:cNvGrpSpPr>
            <p:nvPr/>
          </p:nvGrpSpPr>
          <p:grpSpPr bwMode="auto">
            <a:xfrm>
              <a:off x="828311" y="4853309"/>
              <a:ext cx="7848145" cy="1267294"/>
              <a:chOff x="828311" y="4865796"/>
              <a:chExt cx="7848145" cy="1267294"/>
            </a:xfrm>
          </p:grpSpPr>
          <p:cxnSp>
            <p:nvCxnSpPr>
              <p:cNvPr id="19" name="直線接點 18"/>
              <p:cNvCxnSpPr/>
              <p:nvPr/>
            </p:nvCxnSpPr>
            <p:spPr>
              <a:xfrm>
                <a:off x="828311" y="4941988"/>
                <a:ext cx="0" cy="2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388867" y="4949924"/>
                <a:ext cx="0" cy="2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828311" y="5046752"/>
                <a:ext cx="55035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6331854" y="4868971"/>
                <a:ext cx="41273" cy="17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6589014" y="4883256"/>
                <a:ext cx="71434" cy="27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flipH="1" flipV="1">
                <a:off x="6374714" y="4873732"/>
                <a:ext cx="214300"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6871573" y="4865796"/>
                <a:ext cx="71434" cy="2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7155719" y="4894368"/>
                <a:ext cx="71433" cy="2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flipV="1">
                <a:off x="6660448" y="4873732"/>
                <a:ext cx="212713"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flipV="1">
                <a:off x="6939832" y="4883256"/>
                <a:ext cx="212713"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H="1" flipV="1">
                <a:off x="7227152" y="4883256"/>
                <a:ext cx="106357" cy="17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7333509" y="5061037"/>
                <a:ext cx="7667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左大括弧 30"/>
              <p:cNvSpPr/>
              <p:nvPr/>
            </p:nvSpPr>
            <p:spPr>
              <a:xfrm rot="16200000">
                <a:off x="2418108" y="3599814"/>
                <a:ext cx="326990" cy="3506584"/>
              </a:xfrm>
              <a:prstGeom prst="leftBrace">
                <a:avLst>
                  <a:gd name="adj1" fmla="val 4007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sp>
            <p:nvSpPr>
              <p:cNvPr id="32" name="左大括弧 31"/>
              <p:cNvSpPr/>
              <p:nvPr/>
            </p:nvSpPr>
            <p:spPr>
              <a:xfrm rot="16200000">
                <a:off x="6072321" y="3555366"/>
                <a:ext cx="326990" cy="3614527"/>
              </a:xfrm>
              <a:prstGeom prst="leftBrace">
                <a:avLst>
                  <a:gd name="adj1" fmla="val 4007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sp>
            <p:nvSpPr>
              <p:cNvPr id="33" name="矩形 43"/>
              <p:cNvSpPr>
                <a:spLocks noChangeArrowheads="1"/>
              </p:cNvSpPr>
              <p:nvPr/>
            </p:nvSpPr>
            <p:spPr bwMode="auto">
              <a:xfrm>
                <a:off x="3770712" y="5375027"/>
                <a:ext cx="1227456" cy="70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ts val="600"/>
                  </a:spcBef>
                  <a:buFontTx/>
                  <a:buNone/>
                </a:pPr>
                <a:r>
                  <a:rPr lang="en-US" altLang="zh-HK" sz="2000" dirty="0">
                    <a:solidFill>
                      <a:srgbClr val="7030A0"/>
                    </a:solidFill>
                    <a:cs typeface="Times New Roman" pitchFamily="18" charset="0"/>
                  </a:rPr>
                  <a:t>1</a:t>
                </a:r>
              </a:p>
              <a:p>
                <a:pPr algn="ctr" eaLnBrk="1" hangingPunct="1">
                  <a:spcBef>
                    <a:spcPct val="0"/>
                  </a:spcBef>
                  <a:buFontTx/>
                  <a:buNone/>
                </a:pPr>
                <a:r>
                  <a:rPr lang="zh-TW" altLang="en-US" sz="2000" dirty="0">
                    <a:solidFill>
                      <a:srgbClr val="000000"/>
                    </a:solidFill>
                    <a:cs typeface="Times New Roman" pitchFamily="18" charset="0"/>
                  </a:rPr>
                  <a:t>單一彈性</a:t>
                </a:r>
                <a:endParaRPr lang="en-US" altLang="zh-HK" sz="2000" dirty="0">
                  <a:solidFill>
                    <a:srgbClr val="000000"/>
                  </a:solidFill>
                </a:endParaRPr>
              </a:p>
            </p:txBody>
          </p:sp>
          <p:sp>
            <p:nvSpPr>
              <p:cNvPr id="34" name="矩形 45"/>
              <p:cNvSpPr>
                <a:spLocks noChangeArrowheads="1"/>
              </p:cNvSpPr>
              <p:nvPr/>
            </p:nvSpPr>
            <p:spPr bwMode="auto">
              <a:xfrm>
                <a:off x="7449389" y="5348344"/>
                <a:ext cx="1227067" cy="784746"/>
              </a:xfrm>
              <a:prstGeom prst="rect">
                <a:avLst/>
              </a:prstGeom>
              <a:noFill/>
              <a:ln w="9525">
                <a:noFill/>
                <a:miter lim="800000"/>
                <a:headEnd/>
                <a:tailEnd/>
              </a:ln>
            </p:spPr>
            <p:txBody>
              <a:bodyPr>
                <a:spAutoFit/>
              </a:bodyPr>
              <a:lstStyle/>
              <a:p>
                <a:pPr algn="ctr">
                  <a:defRPr/>
                </a:pPr>
                <a:r>
                  <a:rPr lang="zh-TW" altLang="zh-TW" sz="2500" dirty="0">
                    <a:solidFill>
                      <a:srgbClr val="7030A0"/>
                    </a:solidFill>
                    <a:latin typeface="Verdana" panose="020B0604030504040204" pitchFamily="34" charset="0"/>
                    <a:cs typeface="Times New Roman" panose="02020603050405020304" pitchFamily="18" charset="0"/>
                  </a:rPr>
                  <a:t>∞</a:t>
                </a:r>
                <a:r>
                  <a:rPr lang="en-US" altLang="zh-HK" sz="2000" dirty="0">
                    <a:solidFill>
                      <a:srgbClr val="000000"/>
                    </a:solidFill>
                    <a:ea typeface="新細明體" pitchFamily="18" charset="-120"/>
                    <a:cs typeface="Times New Roman" pitchFamily="18" charset="0"/>
                  </a:rPr>
                  <a:t> </a:t>
                </a:r>
                <a:br>
                  <a:rPr lang="en-US" altLang="zh-HK" sz="2000" dirty="0">
                    <a:solidFill>
                      <a:srgbClr val="000000"/>
                    </a:solidFill>
                    <a:ea typeface="新細明體" pitchFamily="18" charset="-120"/>
                    <a:cs typeface="Times New Roman" pitchFamily="18" charset="0"/>
                  </a:rPr>
                </a:br>
                <a:r>
                  <a:rPr lang="zh-TW" altLang="en-US" sz="2000" dirty="0">
                    <a:solidFill>
                      <a:srgbClr val="000000"/>
                    </a:solidFill>
                    <a:ea typeface="新細明體" pitchFamily="18" charset="-120"/>
                    <a:cs typeface="Times New Roman" pitchFamily="18" charset="0"/>
                  </a:rPr>
                  <a:t>完全彈性</a:t>
                </a:r>
                <a:endParaRPr lang="en-US" altLang="zh-HK" sz="2000" dirty="0">
                  <a:solidFill>
                    <a:srgbClr val="000000"/>
                  </a:solidFill>
                  <a:ea typeface="新細明體" pitchFamily="18" charset="-120"/>
                </a:endParaRPr>
              </a:p>
            </p:txBody>
          </p:sp>
          <p:sp>
            <p:nvSpPr>
              <p:cNvPr id="35" name="矩形 50"/>
              <p:cNvSpPr>
                <a:spLocks noChangeArrowheads="1"/>
              </p:cNvSpPr>
              <p:nvPr/>
            </p:nvSpPr>
            <p:spPr bwMode="auto">
              <a:xfrm>
                <a:off x="1970628" y="5680359"/>
                <a:ext cx="1227456" cy="4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2000" dirty="0">
                    <a:solidFill>
                      <a:srgbClr val="000000"/>
                    </a:solidFill>
                    <a:cs typeface="Times New Roman" pitchFamily="18" charset="0"/>
                  </a:rPr>
                  <a:t>低彈性</a:t>
                </a:r>
                <a:endParaRPr lang="en-US" altLang="zh-HK" sz="2000" dirty="0">
                  <a:solidFill>
                    <a:srgbClr val="000000"/>
                  </a:solidFill>
                </a:endParaRPr>
              </a:p>
            </p:txBody>
          </p:sp>
          <p:sp>
            <p:nvSpPr>
              <p:cNvPr id="36" name="矩形 51"/>
              <p:cNvSpPr>
                <a:spLocks noChangeArrowheads="1"/>
              </p:cNvSpPr>
              <p:nvPr/>
            </p:nvSpPr>
            <p:spPr bwMode="auto">
              <a:xfrm>
                <a:off x="5715180" y="5680359"/>
                <a:ext cx="1227456" cy="4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2000" dirty="0">
                    <a:solidFill>
                      <a:srgbClr val="000000"/>
                    </a:solidFill>
                    <a:cs typeface="Times New Roman" pitchFamily="18" charset="0"/>
                  </a:rPr>
                  <a:t>彈性</a:t>
                </a:r>
                <a:endParaRPr lang="en-US" altLang="zh-HK" sz="2000" dirty="0">
                  <a:solidFill>
                    <a:srgbClr val="000000"/>
                  </a:solidFill>
                </a:endParaRPr>
              </a:p>
            </p:txBody>
          </p:sp>
        </p:grpSp>
      </p:grpSp>
      <p:grpSp>
        <p:nvGrpSpPr>
          <p:cNvPr id="37" name="群組 2"/>
          <p:cNvGrpSpPr>
            <a:grpSpLocks/>
          </p:cNvGrpSpPr>
          <p:nvPr/>
        </p:nvGrpSpPr>
        <p:grpSpPr bwMode="auto">
          <a:xfrm>
            <a:off x="1187624" y="3140968"/>
            <a:ext cx="1455738" cy="1366837"/>
            <a:chOff x="1200150" y="3335338"/>
            <a:chExt cx="1455738" cy="1366837"/>
          </a:xfrm>
        </p:grpSpPr>
        <p:sp>
          <p:nvSpPr>
            <p:cNvPr id="38" name="向下箭號圖說文字 37"/>
            <p:cNvSpPr/>
            <p:nvPr/>
          </p:nvSpPr>
          <p:spPr>
            <a:xfrm>
              <a:off x="1200150" y="3335338"/>
              <a:ext cx="1455738" cy="1252537"/>
            </a:xfrm>
            <a:prstGeom prst="downArrowCallout">
              <a:avLst>
                <a:gd name="adj1" fmla="val 14574"/>
                <a:gd name="adj2" fmla="val 13704"/>
                <a:gd name="adj3" fmla="val 25000"/>
                <a:gd name="adj4" fmla="val 64977"/>
              </a:avLst>
            </a:prstGeom>
            <a:solidFill>
              <a:srgbClr val="FDF4B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rPr>
                <a:t>物品</a:t>
              </a:r>
              <a:r>
                <a:rPr lang="en-US" altLang="zh-HK" sz="2200" dirty="0">
                  <a:solidFill>
                    <a:schemeClr val="tx1"/>
                  </a:solidFill>
                </a:rPr>
                <a:t> Y </a:t>
              </a:r>
              <a:br>
                <a:rPr lang="en-US" altLang="zh-HK" sz="2200" dirty="0">
                  <a:solidFill>
                    <a:schemeClr val="tx1"/>
                  </a:solidFill>
                </a:rPr>
              </a:br>
              <a:r>
                <a:rPr lang="en-US" altLang="zh-HK" sz="2200" dirty="0">
                  <a:solidFill>
                    <a:schemeClr val="tx1"/>
                  </a:solidFill>
                </a:rPr>
                <a:t>(E</a:t>
              </a:r>
              <a:r>
                <a:rPr lang="en-US" altLang="zh-HK" sz="2400" baseline="-25000" dirty="0">
                  <a:solidFill>
                    <a:schemeClr val="tx1"/>
                  </a:solidFill>
                </a:rPr>
                <a:t>d</a:t>
              </a:r>
              <a:r>
                <a:rPr lang="en-US" altLang="zh-HK" sz="2200" dirty="0">
                  <a:solidFill>
                    <a:schemeClr val="tx1"/>
                  </a:solidFill>
                </a:rPr>
                <a:t> = 0.3)</a:t>
              </a:r>
              <a:endParaRPr lang="zh-HK" altLang="en-US" sz="2200" dirty="0">
                <a:solidFill>
                  <a:schemeClr val="tx1"/>
                </a:solidFill>
              </a:endParaRPr>
            </a:p>
          </p:txBody>
        </p:sp>
        <p:sp>
          <p:nvSpPr>
            <p:cNvPr id="39" name="橢圓 38"/>
            <p:cNvSpPr/>
            <p:nvPr/>
          </p:nvSpPr>
          <p:spPr bwMode="auto">
            <a:xfrm>
              <a:off x="1876425" y="4597400"/>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nvGrpSpPr>
          <p:cNvPr id="40" name="群組 4"/>
          <p:cNvGrpSpPr>
            <a:grpSpLocks/>
          </p:cNvGrpSpPr>
          <p:nvPr/>
        </p:nvGrpSpPr>
        <p:grpSpPr bwMode="auto">
          <a:xfrm>
            <a:off x="2843808" y="3150493"/>
            <a:ext cx="1455738" cy="1357082"/>
            <a:chOff x="2978150" y="3336925"/>
            <a:chExt cx="1455738" cy="1357082"/>
          </a:xfrm>
        </p:grpSpPr>
        <p:sp>
          <p:nvSpPr>
            <p:cNvPr id="41" name="向下箭號圖說文字 40"/>
            <p:cNvSpPr/>
            <p:nvPr/>
          </p:nvSpPr>
          <p:spPr>
            <a:xfrm>
              <a:off x="2978150" y="3336925"/>
              <a:ext cx="1455738" cy="1252537"/>
            </a:xfrm>
            <a:prstGeom prst="downArrowCallout">
              <a:avLst>
                <a:gd name="adj1" fmla="val 14574"/>
                <a:gd name="adj2" fmla="val 13704"/>
                <a:gd name="adj3" fmla="val 25000"/>
                <a:gd name="adj4" fmla="val 64977"/>
              </a:avLst>
            </a:prstGeom>
            <a:solidFill>
              <a:srgbClr val="FDF4B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rPr>
                <a:t>物品</a:t>
              </a:r>
              <a:r>
                <a:rPr lang="en-US" altLang="zh-HK" sz="2200" dirty="0">
                  <a:solidFill>
                    <a:schemeClr val="tx1"/>
                  </a:solidFill>
                </a:rPr>
                <a:t> X </a:t>
              </a:r>
              <a:br>
                <a:rPr lang="en-US" altLang="zh-HK" sz="2200" dirty="0">
                  <a:solidFill>
                    <a:schemeClr val="tx1"/>
                  </a:solidFill>
                </a:rPr>
              </a:br>
              <a:r>
                <a:rPr lang="en-US" altLang="zh-HK" sz="2200" dirty="0">
                  <a:solidFill>
                    <a:schemeClr val="tx1"/>
                  </a:solidFill>
                </a:rPr>
                <a:t>(E</a:t>
              </a:r>
              <a:r>
                <a:rPr lang="en-US" altLang="zh-HK" sz="2400" baseline="-25000" dirty="0">
                  <a:solidFill>
                    <a:schemeClr val="tx1"/>
                  </a:solidFill>
                </a:rPr>
                <a:t>d</a:t>
              </a:r>
              <a:r>
                <a:rPr lang="en-US" altLang="zh-HK" sz="2200" dirty="0">
                  <a:solidFill>
                    <a:schemeClr val="tx1"/>
                  </a:solidFill>
                </a:rPr>
                <a:t> = 0.8)</a:t>
              </a:r>
              <a:endParaRPr lang="zh-HK" altLang="en-US" sz="2200" dirty="0">
                <a:solidFill>
                  <a:schemeClr val="tx1"/>
                </a:solidFill>
              </a:endParaRPr>
            </a:p>
          </p:txBody>
        </p:sp>
        <p:sp>
          <p:nvSpPr>
            <p:cNvPr id="42" name="橢圓 41"/>
            <p:cNvSpPr/>
            <p:nvPr/>
          </p:nvSpPr>
          <p:spPr bwMode="auto">
            <a:xfrm>
              <a:off x="3660775" y="4589232"/>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852297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群組 37"/>
          <p:cNvGrpSpPr>
            <a:grpSpLocks/>
          </p:cNvGrpSpPr>
          <p:nvPr/>
        </p:nvGrpSpPr>
        <p:grpSpPr bwMode="auto">
          <a:xfrm>
            <a:off x="107504" y="4277618"/>
            <a:ext cx="8641209" cy="1267430"/>
            <a:chOff x="35747" y="4853309"/>
            <a:chExt cx="8640709" cy="1267294"/>
          </a:xfrm>
        </p:grpSpPr>
        <p:sp>
          <p:nvSpPr>
            <p:cNvPr id="64" name="矩形 44"/>
            <p:cNvSpPr>
              <a:spLocks noChangeArrowheads="1"/>
            </p:cNvSpPr>
            <p:nvPr/>
          </p:nvSpPr>
          <p:spPr bwMode="auto">
            <a:xfrm>
              <a:off x="35747" y="5375027"/>
              <a:ext cx="1642348" cy="70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ts val="600"/>
                </a:spcBef>
                <a:buFontTx/>
                <a:buNone/>
              </a:pPr>
              <a:r>
                <a:rPr lang="en-US" altLang="zh-HK" sz="2000" dirty="0">
                  <a:solidFill>
                    <a:srgbClr val="7030A0"/>
                  </a:solidFill>
                  <a:cs typeface="Times New Roman" pitchFamily="18" charset="0"/>
                </a:rPr>
                <a:t>0</a:t>
              </a:r>
              <a:r>
                <a:rPr lang="en-US" altLang="zh-HK" sz="2000" dirty="0">
                  <a:solidFill>
                    <a:srgbClr val="000000"/>
                  </a:solidFill>
                  <a:cs typeface="Times New Roman" pitchFamily="18" charset="0"/>
                </a:rPr>
                <a:t> </a:t>
              </a:r>
              <a:br>
                <a:rPr lang="en-US" altLang="zh-HK" sz="2000" dirty="0">
                  <a:solidFill>
                    <a:srgbClr val="000000"/>
                  </a:solidFill>
                  <a:cs typeface="Times New Roman" pitchFamily="18" charset="0"/>
                </a:rPr>
              </a:br>
              <a:r>
                <a:rPr lang="zh-HK" altLang="en-US" sz="2000" dirty="0">
                  <a:solidFill>
                    <a:srgbClr val="000000"/>
                  </a:solidFill>
                  <a:cs typeface="Times New Roman" pitchFamily="18" charset="0"/>
                </a:rPr>
                <a:t>完全無彈性</a:t>
              </a:r>
              <a:endParaRPr lang="en-US" altLang="zh-HK" sz="2000" dirty="0">
                <a:solidFill>
                  <a:srgbClr val="000000"/>
                </a:solidFill>
              </a:endParaRPr>
            </a:p>
          </p:txBody>
        </p:sp>
        <p:grpSp>
          <p:nvGrpSpPr>
            <p:cNvPr id="65" name="群組 31"/>
            <p:cNvGrpSpPr>
              <a:grpSpLocks/>
            </p:cNvGrpSpPr>
            <p:nvPr/>
          </p:nvGrpSpPr>
          <p:grpSpPr bwMode="auto">
            <a:xfrm>
              <a:off x="828311" y="4853309"/>
              <a:ext cx="7848145" cy="1267294"/>
              <a:chOff x="828311" y="4865796"/>
              <a:chExt cx="7848145" cy="1267294"/>
            </a:xfrm>
          </p:grpSpPr>
          <p:cxnSp>
            <p:nvCxnSpPr>
              <p:cNvPr id="66" name="直線接點 65"/>
              <p:cNvCxnSpPr/>
              <p:nvPr/>
            </p:nvCxnSpPr>
            <p:spPr>
              <a:xfrm>
                <a:off x="828311" y="4941988"/>
                <a:ext cx="0" cy="2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4388867" y="4949924"/>
                <a:ext cx="0" cy="2222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V="1">
                <a:off x="828311" y="5046752"/>
                <a:ext cx="55035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flipV="1">
                <a:off x="6331854" y="4868971"/>
                <a:ext cx="41273" cy="17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flipV="1">
                <a:off x="6589014" y="4883256"/>
                <a:ext cx="71434" cy="2746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H="1" flipV="1">
                <a:off x="6374714" y="4873732"/>
                <a:ext cx="214300"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flipV="1">
                <a:off x="6871573" y="4865796"/>
                <a:ext cx="71434" cy="2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flipV="1">
                <a:off x="7155719" y="4894368"/>
                <a:ext cx="71433" cy="2730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flipH="1" flipV="1">
                <a:off x="6660448" y="4873732"/>
                <a:ext cx="212713"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flipH="1" flipV="1">
                <a:off x="6939832" y="4883256"/>
                <a:ext cx="212713" cy="2841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H="1" flipV="1">
                <a:off x="7227152" y="4883256"/>
                <a:ext cx="106357" cy="177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a:off x="7333509" y="5061037"/>
                <a:ext cx="76671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左大括弧 77"/>
              <p:cNvSpPr/>
              <p:nvPr/>
            </p:nvSpPr>
            <p:spPr>
              <a:xfrm rot="16200000">
                <a:off x="2418108" y="3599814"/>
                <a:ext cx="326990" cy="3506584"/>
              </a:xfrm>
              <a:prstGeom prst="leftBrace">
                <a:avLst>
                  <a:gd name="adj1" fmla="val 4007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sp>
            <p:nvSpPr>
              <p:cNvPr id="79" name="左大括弧 78"/>
              <p:cNvSpPr/>
              <p:nvPr/>
            </p:nvSpPr>
            <p:spPr>
              <a:xfrm rot="16200000">
                <a:off x="6072321" y="3555366"/>
                <a:ext cx="326990" cy="3614527"/>
              </a:xfrm>
              <a:prstGeom prst="leftBrace">
                <a:avLst>
                  <a:gd name="adj1" fmla="val 40079"/>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sp>
            <p:nvSpPr>
              <p:cNvPr id="80" name="矩形 43"/>
              <p:cNvSpPr>
                <a:spLocks noChangeArrowheads="1"/>
              </p:cNvSpPr>
              <p:nvPr/>
            </p:nvSpPr>
            <p:spPr bwMode="auto">
              <a:xfrm>
                <a:off x="3770712" y="5375027"/>
                <a:ext cx="1227456" cy="70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ts val="600"/>
                  </a:spcBef>
                  <a:buFontTx/>
                  <a:buNone/>
                </a:pPr>
                <a:r>
                  <a:rPr lang="en-US" altLang="zh-HK" sz="2000" dirty="0">
                    <a:solidFill>
                      <a:srgbClr val="7030A0"/>
                    </a:solidFill>
                    <a:cs typeface="Times New Roman" pitchFamily="18" charset="0"/>
                  </a:rPr>
                  <a:t>1</a:t>
                </a:r>
              </a:p>
              <a:p>
                <a:pPr algn="ctr" eaLnBrk="1" hangingPunct="1">
                  <a:spcBef>
                    <a:spcPct val="0"/>
                  </a:spcBef>
                  <a:buFontTx/>
                  <a:buNone/>
                </a:pPr>
                <a:r>
                  <a:rPr lang="zh-TW" altLang="en-US" sz="2000" dirty="0">
                    <a:solidFill>
                      <a:srgbClr val="000000"/>
                    </a:solidFill>
                    <a:cs typeface="Times New Roman" pitchFamily="18" charset="0"/>
                  </a:rPr>
                  <a:t>單一彈性</a:t>
                </a:r>
                <a:endParaRPr lang="en-US" altLang="zh-HK" sz="2000" dirty="0">
                  <a:solidFill>
                    <a:srgbClr val="000000"/>
                  </a:solidFill>
                </a:endParaRPr>
              </a:p>
            </p:txBody>
          </p:sp>
          <p:sp>
            <p:nvSpPr>
              <p:cNvPr id="81" name="矩形 45"/>
              <p:cNvSpPr>
                <a:spLocks noChangeArrowheads="1"/>
              </p:cNvSpPr>
              <p:nvPr/>
            </p:nvSpPr>
            <p:spPr bwMode="auto">
              <a:xfrm>
                <a:off x="7449389" y="5348344"/>
                <a:ext cx="1227067" cy="784746"/>
              </a:xfrm>
              <a:prstGeom prst="rect">
                <a:avLst/>
              </a:prstGeom>
              <a:noFill/>
              <a:ln w="9525">
                <a:noFill/>
                <a:miter lim="800000"/>
                <a:headEnd/>
                <a:tailEnd/>
              </a:ln>
            </p:spPr>
            <p:txBody>
              <a:bodyPr>
                <a:spAutoFit/>
              </a:bodyPr>
              <a:lstStyle/>
              <a:p>
                <a:pPr algn="ctr">
                  <a:defRPr/>
                </a:pPr>
                <a:r>
                  <a:rPr lang="zh-TW" altLang="zh-TW" sz="2500" dirty="0">
                    <a:solidFill>
                      <a:srgbClr val="7030A0"/>
                    </a:solidFill>
                    <a:latin typeface="Verdana" panose="020B0604030504040204" pitchFamily="34" charset="0"/>
                    <a:cs typeface="Times New Roman" panose="02020603050405020304" pitchFamily="18" charset="0"/>
                  </a:rPr>
                  <a:t>∞</a:t>
                </a:r>
                <a:r>
                  <a:rPr lang="en-US" altLang="zh-HK" sz="2000" dirty="0">
                    <a:solidFill>
                      <a:srgbClr val="000000"/>
                    </a:solidFill>
                    <a:ea typeface="新細明體" pitchFamily="18" charset="-120"/>
                    <a:cs typeface="Times New Roman" pitchFamily="18" charset="0"/>
                  </a:rPr>
                  <a:t> </a:t>
                </a:r>
                <a:br>
                  <a:rPr lang="en-US" altLang="zh-HK" sz="2000" dirty="0">
                    <a:solidFill>
                      <a:srgbClr val="000000"/>
                    </a:solidFill>
                    <a:ea typeface="新細明體" pitchFamily="18" charset="-120"/>
                    <a:cs typeface="Times New Roman" pitchFamily="18" charset="0"/>
                  </a:rPr>
                </a:br>
                <a:r>
                  <a:rPr lang="zh-TW" altLang="en-US" sz="2000" dirty="0">
                    <a:solidFill>
                      <a:srgbClr val="000000"/>
                    </a:solidFill>
                    <a:ea typeface="新細明體" pitchFamily="18" charset="-120"/>
                    <a:cs typeface="Times New Roman" pitchFamily="18" charset="0"/>
                  </a:rPr>
                  <a:t>完全彈性</a:t>
                </a:r>
                <a:endParaRPr lang="en-US" altLang="zh-HK" sz="2000" dirty="0">
                  <a:solidFill>
                    <a:srgbClr val="000000"/>
                  </a:solidFill>
                  <a:ea typeface="新細明體" pitchFamily="18" charset="-120"/>
                </a:endParaRPr>
              </a:p>
            </p:txBody>
          </p:sp>
          <p:sp>
            <p:nvSpPr>
              <p:cNvPr id="82" name="矩形 50"/>
              <p:cNvSpPr>
                <a:spLocks noChangeArrowheads="1"/>
              </p:cNvSpPr>
              <p:nvPr/>
            </p:nvSpPr>
            <p:spPr bwMode="auto">
              <a:xfrm>
                <a:off x="1970628" y="5680359"/>
                <a:ext cx="1227456" cy="4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2000" dirty="0">
                    <a:solidFill>
                      <a:srgbClr val="000000"/>
                    </a:solidFill>
                    <a:cs typeface="Times New Roman" pitchFamily="18" charset="0"/>
                  </a:rPr>
                  <a:t>低彈性</a:t>
                </a:r>
                <a:endParaRPr lang="en-US" altLang="zh-HK" sz="2000" dirty="0">
                  <a:solidFill>
                    <a:srgbClr val="000000"/>
                  </a:solidFill>
                </a:endParaRPr>
              </a:p>
            </p:txBody>
          </p:sp>
          <p:sp>
            <p:nvSpPr>
              <p:cNvPr id="83" name="矩形 51"/>
              <p:cNvSpPr>
                <a:spLocks noChangeArrowheads="1"/>
              </p:cNvSpPr>
              <p:nvPr/>
            </p:nvSpPr>
            <p:spPr bwMode="auto">
              <a:xfrm>
                <a:off x="5715180" y="5680359"/>
                <a:ext cx="1227456" cy="4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2000" dirty="0">
                    <a:solidFill>
                      <a:srgbClr val="000000"/>
                    </a:solidFill>
                    <a:cs typeface="Times New Roman" pitchFamily="18" charset="0"/>
                  </a:rPr>
                  <a:t>彈性</a:t>
                </a:r>
                <a:endParaRPr lang="en-US" altLang="zh-HK" sz="2000" dirty="0">
                  <a:solidFill>
                    <a:srgbClr val="000000"/>
                  </a:solidFill>
                </a:endParaRPr>
              </a:p>
            </p:txBody>
          </p:sp>
        </p:grpSp>
      </p:grpSp>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.1 </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「彈性較高」與「彈性較低」</a:t>
            </a:r>
            <a:endParaRPr lang="zh-HK" altLang="en-US" dirty="0"/>
          </a:p>
        </p:txBody>
      </p:sp>
      <p:sp>
        <p:nvSpPr>
          <p:cNvPr id="3" name="內容版面配置區 2"/>
          <p:cNvSpPr>
            <a:spLocks noGrp="1"/>
          </p:cNvSpPr>
          <p:nvPr>
            <p:ph idx="1"/>
          </p:nvPr>
        </p:nvSpPr>
        <p:spPr>
          <a:xfrm>
            <a:off x="457200" y="1196752"/>
            <a:ext cx="8229600" cy="1348061"/>
          </a:xfrm>
        </p:spPr>
        <p:txBody>
          <a:bodyPr/>
          <a:lstStyle/>
          <a:p>
            <a:pPr>
              <a:spcBef>
                <a:spcPts val="1200"/>
              </a:spcBef>
              <a:tabLst>
                <a:tab pos="355600" algn="l"/>
              </a:tabLst>
            </a:pPr>
            <a:r>
              <a:rPr lang="zh-TW" altLang="en-US" dirty="0"/>
              <a:t>要比較兩者的需求彈性，我們可以說：</a:t>
            </a:r>
            <a:endParaRPr lang="en-US" altLang="zh-HK" dirty="0"/>
          </a:p>
          <a:p>
            <a:pPr marL="342900" indent="-342900">
              <a:buFont typeface="Arial" panose="020B0604020202020204" pitchFamily="34" charset="0"/>
              <a:buChar char="•"/>
            </a:pPr>
            <a:r>
              <a:rPr lang="zh-TW" altLang="en-US" dirty="0"/>
              <a:t>相對於物品 </a:t>
            </a:r>
            <a:r>
              <a:rPr lang="en-US" altLang="zh-TW" dirty="0"/>
              <a:t>Y</a:t>
            </a:r>
            <a:r>
              <a:rPr lang="zh-TW" altLang="en-US" dirty="0"/>
              <a:t>，物品 </a:t>
            </a:r>
            <a:r>
              <a:rPr lang="en-US" altLang="zh-TW" dirty="0"/>
              <a:t>X </a:t>
            </a:r>
            <a:r>
              <a:rPr lang="zh-TW" altLang="en-US" dirty="0"/>
              <a:t>的需求</a:t>
            </a:r>
            <a:r>
              <a:rPr lang="zh-TW" altLang="en-US" b="1" dirty="0">
                <a:solidFill>
                  <a:srgbClr val="0070C0"/>
                </a:solidFill>
              </a:rPr>
              <a:t>彈性</a:t>
            </a:r>
            <a:r>
              <a:rPr lang="zh-TW" altLang="en-US" dirty="0"/>
              <a:t>「</a:t>
            </a:r>
            <a:r>
              <a:rPr lang="zh-TW" altLang="en-US" b="1" dirty="0">
                <a:solidFill>
                  <a:srgbClr val="0070C0"/>
                </a:solidFill>
              </a:rPr>
              <a:t>較高</a:t>
            </a:r>
            <a:r>
              <a:rPr lang="zh-TW" altLang="en-US" dirty="0"/>
              <a:t>」 </a:t>
            </a:r>
            <a:endParaRPr lang="en-US" altLang="zh-HK" b="1" dirty="0">
              <a:solidFill>
                <a:schemeClr val="accent6">
                  <a:lumMod val="75000"/>
                </a:schemeClr>
              </a:solidFill>
            </a:endParaRPr>
          </a:p>
          <a:p>
            <a:pPr marL="342900" indent="-342900">
              <a:buFont typeface="Arial" panose="020B0604020202020204" pitchFamily="34" charset="0"/>
              <a:buChar char="•"/>
            </a:pPr>
            <a:r>
              <a:rPr lang="zh-HK" altLang="en-US" dirty="0"/>
              <a:t>相對於物品 </a:t>
            </a:r>
            <a:r>
              <a:rPr lang="en-US" altLang="zh-HK" dirty="0"/>
              <a:t>X</a:t>
            </a:r>
            <a:r>
              <a:rPr lang="zh-HK" altLang="en-US" dirty="0"/>
              <a:t>，物品 </a:t>
            </a:r>
            <a:r>
              <a:rPr lang="en-US" altLang="zh-HK" dirty="0"/>
              <a:t>Y </a:t>
            </a:r>
            <a:r>
              <a:rPr lang="zh-HK" altLang="en-US" dirty="0"/>
              <a:t>的需求</a:t>
            </a:r>
            <a:r>
              <a:rPr lang="zh-HK" altLang="en-US" b="1" dirty="0">
                <a:solidFill>
                  <a:srgbClr val="0070C0"/>
                </a:solidFill>
              </a:rPr>
              <a:t>彈性</a:t>
            </a:r>
            <a:r>
              <a:rPr lang="zh-HK" altLang="en-US" dirty="0"/>
              <a:t>「</a:t>
            </a:r>
            <a:r>
              <a:rPr lang="zh-HK" altLang="en-US" b="1" dirty="0">
                <a:solidFill>
                  <a:srgbClr val="0070C0"/>
                </a:solidFill>
              </a:rPr>
              <a:t>較低</a:t>
            </a:r>
            <a:r>
              <a:rPr lang="zh-HK" altLang="en-US" dirty="0"/>
              <a:t>」</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24</a:t>
            </a:fld>
            <a:endParaRPr lang="zh-HK" altLang="en-US" dirty="0"/>
          </a:p>
        </p:txBody>
      </p:sp>
      <p:grpSp>
        <p:nvGrpSpPr>
          <p:cNvPr id="32" name="Group 46"/>
          <p:cNvGrpSpPr>
            <a:grpSpLocks/>
          </p:cNvGrpSpPr>
          <p:nvPr/>
        </p:nvGrpSpPr>
        <p:grpSpPr bwMode="auto">
          <a:xfrm>
            <a:off x="-34133" y="2921342"/>
            <a:ext cx="8178007" cy="725949"/>
            <a:chOff x="-34133" y="3131676"/>
            <a:chExt cx="8178032" cy="725949"/>
          </a:xfrm>
        </p:grpSpPr>
        <p:sp>
          <p:nvSpPr>
            <p:cNvPr id="33" name="矩形 46"/>
            <p:cNvSpPr>
              <a:spLocks noChangeArrowheads="1"/>
            </p:cNvSpPr>
            <p:nvPr/>
          </p:nvSpPr>
          <p:spPr bwMode="auto">
            <a:xfrm>
              <a:off x="-34133" y="3131676"/>
              <a:ext cx="122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HK" altLang="en-US" sz="1800" dirty="0">
                  <a:cs typeface="Times New Roman" pitchFamily="18" charset="0"/>
                </a:rPr>
                <a:t>彈性較</a:t>
              </a:r>
              <a:r>
                <a:rPr lang="zh-TW" altLang="en-US" sz="1800" dirty="0">
                  <a:cs typeface="Times New Roman" pitchFamily="18" charset="0"/>
                </a:rPr>
                <a:t>低</a:t>
              </a:r>
              <a:endParaRPr lang="en-US" altLang="zh-HK" sz="1800" dirty="0"/>
            </a:p>
          </p:txBody>
        </p:sp>
        <p:sp>
          <p:nvSpPr>
            <p:cNvPr id="34" name="Left Arrow 44"/>
            <p:cNvSpPr/>
            <p:nvPr/>
          </p:nvSpPr>
          <p:spPr>
            <a:xfrm>
              <a:off x="899595" y="3500438"/>
              <a:ext cx="7244304" cy="357187"/>
            </a:xfrm>
            <a:prstGeom prst="leftArrow">
              <a:avLst/>
            </a:prstGeom>
            <a:gradFill flip="none" rotWithShape="1">
              <a:gsLst>
                <a:gs pos="0">
                  <a:srgbClr val="009FE3"/>
                </a:gs>
                <a:gs pos="23000">
                  <a:srgbClr val="85C2FF"/>
                </a:gs>
                <a:gs pos="100000">
                  <a:srgbClr val="79DC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 name="Group 49"/>
          <p:cNvGrpSpPr>
            <a:grpSpLocks/>
          </p:cNvGrpSpPr>
          <p:nvPr/>
        </p:nvGrpSpPr>
        <p:grpSpPr bwMode="auto">
          <a:xfrm>
            <a:off x="899592" y="3718728"/>
            <a:ext cx="8149131" cy="714847"/>
            <a:chOff x="899567" y="3929066"/>
            <a:chExt cx="8149156" cy="714844"/>
          </a:xfrm>
        </p:grpSpPr>
        <p:sp>
          <p:nvSpPr>
            <p:cNvPr id="36" name="矩形 42"/>
            <p:cNvSpPr>
              <a:spLocks noChangeArrowheads="1"/>
            </p:cNvSpPr>
            <p:nvPr/>
          </p:nvSpPr>
          <p:spPr bwMode="auto">
            <a:xfrm>
              <a:off x="7821586" y="4274580"/>
              <a:ext cx="1227137"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HK" altLang="en-US" sz="1800" dirty="0">
                  <a:cs typeface="Times New Roman" pitchFamily="18" charset="0"/>
                </a:rPr>
                <a:t>彈性較高</a:t>
              </a:r>
              <a:endParaRPr lang="en-US" altLang="zh-HK" sz="1800" dirty="0"/>
            </a:p>
          </p:txBody>
        </p:sp>
        <p:sp>
          <p:nvSpPr>
            <p:cNvPr id="37" name="Left Arrow 45"/>
            <p:cNvSpPr/>
            <p:nvPr/>
          </p:nvSpPr>
          <p:spPr>
            <a:xfrm flipH="1">
              <a:off x="899567" y="3929066"/>
              <a:ext cx="7235574" cy="357185"/>
            </a:xfrm>
            <a:prstGeom prst="leftArrow">
              <a:avLst/>
            </a:prstGeom>
            <a:gradFill flip="none" rotWithShape="1">
              <a:gsLst>
                <a:gs pos="0">
                  <a:srgbClr val="009FE3"/>
                </a:gs>
                <a:gs pos="39999">
                  <a:srgbClr val="85C2FF"/>
                </a:gs>
                <a:gs pos="100000">
                  <a:srgbClr val="79DC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矩形 50"/>
          <p:cNvSpPr>
            <a:spLocks noChangeArrowheads="1"/>
          </p:cNvSpPr>
          <p:nvPr/>
        </p:nvSpPr>
        <p:spPr bwMode="auto">
          <a:xfrm>
            <a:off x="1301729" y="4073470"/>
            <a:ext cx="1227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1800" dirty="0">
                <a:solidFill>
                  <a:srgbClr val="000000"/>
                </a:solidFill>
                <a:cs typeface="Times New Roman" pitchFamily="18" charset="0"/>
              </a:rPr>
              <a:t>物品</a:t>
            </a:r>
            <a:r>
              <a:rPr lang="en-US" altLang="zh-HK" sz="1800" dirty="0">
                <a:solidFill>
                  <a:srgbClr val="000000"/>
                </a:solidFill>
                <a:cs typeface="Times New Roman" pitchFamily="18" charset="0"/>
              </a:rPr>
              <a:t> Y</a:t>
            </a:r>
            <a:endParaRPr lang="en-US" altLang="zh-HK" sz="1800" dirty="0">
              <a:solidFill>
                <a:srgbClr val="000000"/>
              </a:solidFill>
            </a:endParaRPr>
          </a:p>
        </p:txBody>
      </p:sp>
      <p:sp>
        <p:nvSpPr>
          <p:cNvPr id="39" name="矩形 50"/>
          <p:cNvSpPr>
            <a:spLocks noChangeArrowheads="1"/>
          </p:cNvSpPr>
          <p:nvPr/>
        </p:nvSpPr>
        <p:spPr bwMode="auto">
          <a:xfrm>
            <a:off x="2912669" y="4073470"/>
            <a:ext cx="1227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1800" dirty="0">
                <a:solidFill>
                  <a:srgbClr val="000000"/>
                </a:solidFill>
                <a:cs typeface="Times New Roman" pitchFamily="18" charset="0"/>
              </a:rPr>
              <a:t>物品</a:t>
            </a:r>
            <a:r>
              <a:rPr lang="en-US" altLang="zh-HK" sz="1800" dirty="0">
                <a:solidFill>
                  <a:srgbClr val="000000"/>
                </a:solidFill>
                <a:cs typeface="Times New Roman" pitchFamily="18" charset="0"/>
              </a:rPr>
              <a:t> X</a:t>
            </a:r>
            <a:endParaRPr lang="en-US" altLang="zh-HK" sz="1800" dirty="0">
              <a:solidFill>
                <a:srgbClr val="000000"/>
              </a:solidFill>
            </a:endParaRPr>
          </a:p>
        </p:txBody>
      </p:sp>
      <p:sp>
        <p:nvSpPr>
          <p:cNvPr id="31" name="橢圓 30"/>
          <p:cNvSpPr/>
          <p:nvPr/>
        </p:nvSpPr>
        <p:spPr bwMode="auto">
          <a:xfrm>
            <a:off x="3526433" y="4402800"/>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8" name="橢圓 27"/>
          <p:cNvSpPr/>
          <p:nvPr/>
        </p:nvSpPr>
        <p:spPr bwMode="auto">
          <a:xfrm>
            <a:off x="1863899" y="4402800"/>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Tree>
    <p:extLst>
      <p:ext uri="{BB962C8B-B14F-4D97-AF65-F5344CB8AC3E}">
        <p14:creationId xmlns:p14="http://schemas.microsoft.com/office/powerpoint/2010/main" val="2386334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4</a:t>
            </a:r>
            <a:endParaRPr lang="zh-HK" altLang="en-US" sz="2700" dirty="0"/>
          </a:p>
        </p:txBody>
      </p:sp>
      <p:sp>
        <p:nvSpPr>
          <p:cNvPr id="3" name="內容版面配置區 2"/>
          <p:cNvSpPr>
            <a:spLocks noGrp="1"/>
          </p:cNvSpPr>
          <p:nvPr>
            <p:ph idx="1"/>
          </p:nvPr>
        </p:nvSpPr>
        <p:spPr>
          <a:xfrm>
            <a:off x="457200" y="1196752"/>
            <a:ext cx="8229600" cy="1274195"/>
          </a:xfrm>
        </p:spPr>
        <p:txBody>
          <a:bodyPr/>
          <a:lstStyle/>
          <a:p>
            <a:r>
              <a:rPr lang="zh-TW" altLang="en-US" dirty="0"/>
              <a:t>假設豪宅和私家車的價格同時上升 </a:t>
            </a:r>
            <a:r>
              <a:rPr lang="en-US" altLang="zh-TW" dirty="0"/>
              <a:t>30%</a:t>
            </a:r>
            <a:r>
              <a:rPr lang="zh-TW" altLang="en-US" dirty="0"/>
              <a:t>。結果，豪宅的需求量減少 </a:t>
            </a:r>
            <a:r>
              <a:rPr lang="en-US" altLang="zh-TW" dirty="0"/>
              <a:t>39%</a:t>
            </a:r>
            <a:r>
              <a:rPr lang="zh-TW" altLang="en-US" dirty="0"/>
              <a:t>，而私家車的需求量減少 </a:t>
            </a:r>
            <a:r>
              <a:rPr lang="en-US" altLang="zh-TW" dirty="0"/>
              <a:t>48%</a:t>
            </a:r>
            <a:r>
              <a:rPr lang="zh-TW" altLang="en-US" dirty="0"/>
              <a:t>。</a:t>
            </a:r>
            <a:endParaRPr lang="en-US" altLang="zh-HK" dirty="0"/>
          </a:p>
          <a:p>
            <a:pPr>
              <a:tabLst>
                <a:tab pos="355600" algn="l"/>
              </a:tabLst>
            </a:pPr>
            <a:r>
              <a:rPr lang="en-US" altLang="zh-TW" dirty="0"/>
              <a:t>a.	</a:t>
            </a:r>
            <a:r>
              <a:rPr lang="zh-TW" altLang="en-US" dirty="0"/>
              <a:t>根據兩種物品的需求彈性，把它們的需求分類。</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25</a:t>
            </a:fld>
            <a:endParaRPr lang="zh-HK" altLang="en-US" dirty="0"/>
          </a:p>
        </p:txBody>
      </p:sp>
      <p:sp>
        <p:nvSpPr>
          <p:cNvPr id="59" name="內容版面配置區 2"/>
          <p:cNvSpPr txBox="1">
            <a:spLocks/>
          </p:cNvSpPr>
          <p:nvPr/>
        </p:nvSpPr>
        <p:spPr>
          <a:xfrm>
            <a:off x="828000" y="3501008"/>
            <a:ext cx="7848456"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cs typeface="Arial Unicode MS" panose="020B0604020202020204" pitchFamily="34" charset="-120"/>
              </a:rPr>
              <a:t>兩者的需求彈性均高於 </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dirty="0">
                <a:solidFill>
                  <a:srgbClr val="FF0000"/>
                </a:solidFill>
                <a:latin typeface="+mn-ea"/>
                <a:cs typeface="Arial Unicode MS" panose="020B0604020202020204" pitchFamily="34" charset="-120"/>
              </a:rPr>
              <a:t>，因此兩者的需求都屬於彈性。</a:t>
            </a:r>
            <a:endParaRPr lang="en-US" altLang="zh-HK" dirty="0">
              <a:solidFill>
                <a:srgbClr val="FF0000"/>
              </a:solidFill>
              <a:latin typeface="+mn-ea"/>
              <a:cs typeface="Arial Unicode MS" panose="020B0604020202020204" pitchFamily="34" charset="-120"/>
            </a:endParaRPr>
          </a:p>
        </p:txBody>
      </p:sp>
      <p:sp>
        <p:nvSpPr>
          <p:cNvPr id="43" name="內容版面配置區 2"/>
          <p:cNvSpPr txBox="1">
            <a:spLocks/>
          </p:cNvSpPr>
          <p:nvPr/>
        </p:nvSpPr>
        <p:spPr>
          <a:xfrm>
            <a:off x="827584" y="2636912"/>
            <a:ext cx="7488832"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rPr>
              <a:t>豪宅的需求價格彈性</a:t>
            </a:r>
            <a:r>
              <a:rPr lang="en-US" altLang="zh-HK" dirty="0">
                <a:solidFill>
                  <a:srgbClr val="FF0000"/>
                </a:solidFill>
                <a:latin typeface="+mn-ea"/>
              </a:rPr>
              <a:t> </a:t>
            </a:r>
            <a:r>
              <a:rPr lang="en-US" altLang="zh-HK" dirty="0">
                <a:solidFill>
                  <a:srgbClr val="FF0000"/>
                </a:solidFill>
                <a:ea typeface="Arial Unicode MS" panose="020B0604020202020204" pitchFamily="34" charset="-120"/>
              </a:rPr>
              <a:t>= 39% / 30% = 1.3</a:t>
            </a:r>
          </a:p>
        </p:txBody>
      </p:sp>
      <p:sp>
        <p:nvSpPr>
          <p:cNvPr id="60" name="內容版面配置區 2"/>
          <p:cNvSpPr txBox="1">
            <a:spLocks/>
          </p:cNvSpPr>
          <p:nvPr/>
        </p:nvSpPr>
        <p:spPr>
          <a:xfrm>
            <a:off x="827584" y="3068960"/>
            <a:ext cx="7488832" cy="461665"/>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rPr>
              <a:t>私家車的需求價格彈性 </a:t>
            </a:r>
            <a:r>
              <a:rPr lang="en-US" altLang="zh-HK" dirty="0">
                <a:solidFill>
                  <a:srgbClr val="FF0000"/>
                </a:solidFill>
                <a:ea typeface="Arial Unicode MS" panose="020B0604020202020204" pitchFamily="34" charset="-120"/>
              </a:rPr>
              <a:t>= 48% / 30% = 1.6</a:t>
            </a:r>
          </a:p>
        </p:txBody>
      </p:sp>
    </p:spTree>
    <p:extLst>
      <p:ext uri="{BB962C8B-B14F-4D97-AF65-F5344CB8AC3E}">
        <p14:creationId xmlns:p14="http://schemas.microsoft.com/office/powerpoint/2010/main" val="741244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3" grpId="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4</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endParaRPr lang="zh-HK" altLang="en-US" dirty="0"/>
          </a:p>
        </p:txBody>
      </p:sp>
      <p:sp>
        <p:nvSpPr>
          <p:cNvPr id="3" name="內容版面配置區 2"/>
          <p:cNvSpPr>
            <a:spLocks noGrp="1"/>
          </p:cNvSpPr>
          <p:nvPr>
            <p:ph idx="1"/>
          </p:nvPr>
        </p:nvSpPr>
        <p:spPr>
          <a:xfrm>
            <a:off x="457200" y="1196752"/>
            <a:ext cx="8229600" cy="1274195"/>
          </a:xfrm>
        </p:spPr>
        <p:txBody>
          <a:bodyPr/>
          <a:lstStyle/>
          <a:p>
            <a:r>
              <a:rPr lang="zh-TW" altLang="en-US" dirty="0"/>
              <a:t>假設豪宅和私家車的價格同時上升 </a:t>
            </a:r>
            <a:r>
              <a:rPr lang="en-US" altLang="zh-TW" dirty="0"/>
              <a:t>30%</a:t>
            </a:r>
            <a:r>
              <a:rPr lang="zh-TW" altLang="en-US" dirty="0"/>
              <a:t>。結果，豪宅的需求量減少 </a:t>
            </a:r>
            <a:r>
              <a:rPr lang="en-US" altLang="zh-TW" dirty="0"/>
              <a:t>39%</a:t>
            </a:r>
            <a:r>
              <a:rPr lang="zh-TW" altLang="en-US" dirty="0"/>
              <a:t>，而私家車的需求量減少 </a:t>
            </a:r>
            <a:r>
              <a:rPr lang="en-US" altLang="zh-TW" dirty="0"/>
              <a:t>48%</a:t>
            </a:r>
            <a:r>
              <a:rPr lang="zh-TW" altLang="en-US" dirty="0"/>
              <a:t>。</a:t>
            </a:r>
            <a:endParaRPr lang="en-US" altLang="zh-HK" dirty="0"/>
          </a:p>
          <a:p>
            <a:pPr>
              <a:tabLst>
                <a:tab pos="355600" algn="l"/>
              </a:tabLst>
            </a:pPr>
            <a:r>
              <a:rPr lang="en-US" altLang="zh-TW" dirty="0"/>
              <a:t>b.	</a:t>
            </a:r>
            <a:r>
              <a:rPr lang="zh-TW" altLang="en-US" dirty="0"/>
              <a:t>比較兩者的需求彈性。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26</a:t>
            </a:fld>
            <a:endParaRPr lang="zh-HK" altLang="en-US" dirty="0"/>
          </a:p>
        </p:txBody>
      </p:sp>
      <p:sp>
        <p:nvSpPr>
          <p:cNvPr id="43" name="內容版面配置區 2"/>
          <p:cNvSpPr txBox="1">
            <a:spLocks/>
          </p:cNvSpPr>
          <p:nvPr/>
        </p:nvSpPr>
        <p:spPr>
          <a:xfrm>
            <a:off x="827584" y="2638800"/>
            <a:ext cx="7776864" cy="83099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rPr>
              <a:t>私家車的需求彈性高於豪宅的需求彈性。因此，私家車的需求較豪宅的需求有彈性。</a:t>
            </a:r>
            <a:endParaRPr lang="en-US" altLang="zh-HK" dirty="0">
              <a:solidFill>
                <a:srgbClr val="FF0000"/>
              </a:solidFill>
              <a:latin typeface="+mn-ea"/>
            </a:endParaRPr>
          </a:p>
        </p:txBody>
      </p:sp>
    </p:spTree>
    <p:extLst>
      <p:ext uri="{BB962C8B-B14F-4D97-AF65-F5344CB8AC3E}">
        <p14:creationId xmlns:p14="http://schemas.microsoft.com/office/powerpoint/2010/main" val="151771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5.2</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27</a:t>
            </a:fld>
            <a:endParaRPr lang="zh-HK" altLang="en-US" dirty="0"/>
          </a:p>
        </p:txBody>
      </p:sp>
      <p:sp>
        <p:nvSpPr>
          <p:cNvPr id="13" name="內容版面配置區 2"/>
          <p:cNvSpPr txBox="1">
            <a:spLocks/>
          </p:cNvSpPr>
          <p:nvPr/>
        </p:nvSpPr>
        <p:spPr>
          <a:xfrm>
            <a:off x="457200" y="1196752"/>
            <a:ext cx="8229600" cy="1200329"/>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天極米線是 </a:t>
            </a:r>
            <a:r>
              <a:rPr lang="en-US" altLang="zh-TW" dirty="0"/>
              <a:t>A </a:t>
            </a:r>
            <a:r>
              <a:rPr lang="zh-TW" altLang="en-US" dirty="0"/>
              <a:t>國的著名餐廳。志民是天極的行政總裁，而美蓮是他的高級顧問。志民現正考慮應該提高還是調低米線的價格，以增加總收入。現時每碗米線的價格為 </a:t>
            </a:r>
            <a:r>
              <a:rPr lang="en-US" altLang="zh-TW" dirty="0"/>
              <a:t>$35</a:t>
            </a:r>
            <a:r>
              <a:rPr lang="zh-TW" altLang="en-US" dirty="0"/>
              <a:t>。</a:t>
            </a:r>
            <a:endParaRPr lang="zh-HK" altLang="en-US" dirty="0"/>
          </a:p>
        </p:txBody>
      </p:sp>
    </p:spTree>
    <p:extLst>
      <p:ext uri="{BB962C8B-B14F-4D97-AF65-F5344CB8AC3E}">
        <p14:creationId xmlns:p14="http://schemas.microsoft.com/office/powerpoint/2010/main" val="387899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5.2</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28</a:t>
            </a:fld>
            <a:endParaRPr lang="zh-HK" altLang="en-US" dirty="0"/>
          </a:p>
        </p:txBody>
      </p:sp>
      <p:sp>
        <p:nvSpPr>
          <p:cNvPr id="13" name="內容版面配置區 2"/>
          <p:cNvSpPr txBox="1">
            <a:spLocks/>
          </p:cNvSpPr>
          <p:nvPr/>
        </p:nvSpPr>
        <p:spPr>
          <a:xfrm>
            <a:off x="457200" y="1196752"/>
            <a:ext cx="8229600" cy="4161139"/>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b="1" dirty="0"/>
              <a:t>志民：</a:t>
            </a:r>
            <a:r>
              <a:rPr lang="zh-TW" altLang="en-US" dirty="0"/>
              <a:t>美蓮，我應該提高還是</a:t>
            </a:r>
            <a:br>
              <a:rPr lang="en-US" altLang="zh-TW" dirty="0"/>
            </a:br>
            <a:r>
              <a:rPr lang="en-US" altLang="zh-TW" dirty="0"/>
              <a:t>	</a:t>
            </a:r>
            <a:r>
              <a:rPr lang="zh-TW" altLang="en-US" dirty="0"/>
              <a:t>調低米線的價格？</a:t>
            </a:r>
            <a:endParaRPr lang="en-US" altLang="zh-HK" dirty="0"/>
          </a:p>
          <a:p>
            <a:r>
              <a:rPr lang="zh-TW" altLang="en-US" b="1" dirty="0"/>
              <a:t>美蓮：</a:t>
            </a:r>
            <a:r>
              <a:rPr lang="zh-TW" altLang="en-US" dirty="0"/>
              <a:t>我們看一看這個表。如果</a:t>
            </a:r>
            <a:br>
              <a:rPr lang="en-US" altLang="zh-TW" dirty="0"/>
            </a:br>
            <a:r>
              <a:rPr lang="en-US" altLang="zh-TW" dirty="0"/>
              <a:t>	</a:t>
            </a:r>
            <a:r>
              <a:rPr lang="zh-TW" altLang="en-US" dirty="0"/>
              <a:t>我們加價，我們可能會流失</a:t>
            </a:r>
            <a:br>
              <a:rPr lang="en-US" altLang="zh-TW" dirty="0"/>
            </a:br>
            <a:r>
              <a:rPr lang="en-US" altLang="zh-TW" dirty="0"/>
              <a:t>	</a:t>
            </a:r>
            <a:r>
              <a:rPr lang="zh-TW" altLang="en-US" dirty="0"/>
              <a:t>一些顧客。</a:t>
            </a:r>
            <a:endParaRPr lang="en-US" altLang="zh-TW" dirty="0"/>
          </a:p>
          <a:p>
            <a:r>
              <a:rPr lang="zh-TW" altLang="en-US" b="1" dirty="0"/>
              <a:t>志民：</a:t>
            </a:r>
            <a:r>
              <a:rPr lang="zh-TW" altLang="en-US" dirty="0"/>
              <a:t>那麼，我們應該減價，對嗎？</a:t>
            </a:r>
            <a:endParaRPr lang="en-US" altLang="zh-HK" dirty="0"/>
          </a:p>
          <a:p>
            <a:r>
              <a:rPr lang="zh-TW" altLang="en-US" b="1" dirty="0"/>
              <a:t>美蓮：</a:t>
            </a:r>
            <a:r>
              <a:rPr lang="zh-TW" altLang="en-US" dirty="0"/>
              <a:t>如果我們調低價格，我們確實可吸引一些顧客。</a:t>
            </a:r>
            <a:br>
              <a:rPr lang="en-US" altLang="zh-TW" dirty="0"/>
            </a:br>
            <a:r>
              <a:rPr lang="en-US" altLang="zh-TW" dirty="0"/>
              <a:t>	</a:t>
            </a:r>
            <a:r>
              <a:rPr lang="zh-TW" altLang="en-US" dirty="0"/>
              <a:t>但是，我們所售出的每碗米線，可賺取的收入會比以</a:t>
            </a:r>
            <a:r>
              <a:rPr lang="en-US" altLang="zh-TW" dirty="0"/>
              <a:t>	</a:t>
            </a:r>
            <a:r>
              <a:rPr lang="zh-TW" altLang="en-US" dirty="0"/>
              <a:t>往少。</a:t>
            </a:r>
            <a:endParaRPr lang="en-US" altLang="zh-HK" dirty="0"/>
          </a:p>
          <a:p>
            <a:pPr>
              <a:spcBef>
                <a:spcPts val="1200"/>
              </a:spcBef>
            </a:pPr>
            <a:r>
              <a:rPr lang="zh-TW" altLang="en-US" dirty="0"/>
              <a:t>如果你是美蓮，你會給志民甚麼建議？為甚麼？</a:t>
            </a:r>
            <a:endParaRPr lang="zh-HK" altLang="en-US" dirty="0"/>
          </a:p>
        </p:txBody>
      </p:sp>
      <p:graphicFrame>
        <p:nvGraphicFramePr>
          <p:cNvPr id="5" name="表格 4"/>
          <p:cNvGraphicFramePr>
            <a:graphicFrameLocks noGrp="1"/>
          </p:cNvGraphicFramePr>
          <p:nvPr>
            <p:extLst>
              <p:ext uri="{D42A27DB-BD31-4B8C-83A1-F6EECF244321}">
                <p14:modId xmlns:p14="http://schemas.microsoft.com/office/powerpoint/2010/main" val="93013697"/>
              </p:ext>
            </p:extLst>
          </p:nvPr>
        </p:nvGraphicFramePr>
        <p:xfrm>
          <a:off x="5292320" y="1268760"/>
          <a:ext cx="3168112" cy="175260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tblGrid>
              <a:tr h="370840">
                <a:tc>
                  <a:txBody>
                    <a:bodyPr/>
                    <a:lstStyle/>
                    <a:p>
                      <a:pPr algn="ctr"/>
                      <a:r>
                        <a:rPr lang="zh-HK" altLang="en-US" sz="1800" dirty="0">
                          <a:solidFill>
                            <a:schemeClr val="tx1"/>
                          </a:solidFill>
                          <a:latin typeface="+mn-lt"/>
                          <a:cs typeface="Arial" panose="020B0604020202020204" pitchFamily="34" charset="0"/>
                        </a:rPr>
                        <a:t>價格</a:t>
                      </a:r>
                    </a:p>
                    <a:p>
                      <a:pPr algn="ctr"/>
                      <a:r>
                        <a:rPr lang="en-GB" altLang="zh-HK" sz="1800" dirty="0">
                          <a:solidFill>
                            <a:schemeClr val="tx1"/>
                          </a:solidFill>
                          <a:latin typeface="+mn-lt"/>
                          <a:cs typeface="Arial" panose="020B0604020202020204" pitchFamily="34" charset="0"/>
                        </a:rPr>
                        <a:t> ($)</a:t>
                      </a:r>
                      <a:endParaRPr lang="zh-HK" altLang="en-US" sz="18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mn-lt"/>
                          <a:cs typeface="Arial" panose="020B0604020202020204" pitchFamily="34" charset="0"/>
                        </a:rPr>
                        <a:t>預期米線的</a:t>
                      </a:r>
                      <a:br>
                        <a:rPr lang="en-US" altLang="zh-TW" sz="1800" dirty="0">
                          <a:solidFill>
                            <a:schemeClr val="tx1"/>
                          </a:solidFill>
                          <a:latin typeface="+mn-lt"/>
                          <a:cs typeface="Arial" panose="020B0604020202020204" pitchFamily="34" charset="0"/>
                        </a:rPr>
                      </a:br>
                      <a:r>
                        <a:rPr lang="zh-TW" altLang="en-US" sz="1800" dirty="0">
                          <a:solidFill>
                            <a:schemeClr val="tx1"/>
                          </a:solidFill>
                          <a:latin typeface="+mn-lt"/>
                          <a:cs typeface="Arial" panose="020B0604020202020204" pitchFamily="34" charset="0"/>
                        </a:rPr>
                        <a:t>售出數量（碗）</a:t>
                      </a:r>
                      <a:endParaRPr lang="zh-HK" altLang="en-US" sz="18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altLang="zh-HK" sz="1800" b="0" dirty="0">
                          <a:solidFill>
                            <a:schemeClr val="tx1"/>
                          </a:solidFill>
                          <a:latin typeface="+mn-lt"/>
                          <a:cs typeface="Arial" panose="020B0604020202020204" pitchFamily="34" charset="0"/>
                        </a:rPr>
                        <a:t>34</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3,050</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n-US" altLang="zh-HK" sz="1800" b="0" dirty="0">
                          <a:solidFill>
                            <a:schemeClr val="tx1"/>
                          </a:solidFill>
                          <a:latin typeface="+mn-lt"/>
                          <a:cs typeface="Arial" panose="020B0604020202020204" pitchFamily="34" charset="0"/>
                        </a:rPr>
                        <a:t>35</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3,000</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altLang="zh-HK" sz="1800" b="0" dirty="0">
                          <a:solidFill>
                            <a:schemeClr val="tx1"/>
                          </a:solidFill>
                          <a:latin typeface="+mn-lt"/>
                          <a:cs typeface="Arial" panose="020B0604020202020204" pitchFamily="34" charset="0"/>
                        </a:rPr>
                        <a:t>36</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1800" b="0" dirty="0">
                          <a:solidFill>
                            <a:schemeClr val="tx1"/>
                          </a:solidFill>
                          <a:latin typeface="+mn-lt"/>
                          <a:cs typeface="Arial" panose="020B0604020202020204" pitchFamily="34" charset="0"/>
                        </a:rPr>
                        <a:t>2,400</a:t>
                      </a:r>
                      <a:endParaRPr lang="zh-HK" altLang="en-US" sz="18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6" name="內容版面配置區 2"/>
          <p:cNvSpPr txBox="1">
            <a:spLocks/>
          </p:cNvSpPr>
          <p:nvPr/>
        </p:nvSpPr>
        <p:spPr>
          <a:xfrm>
            <a:off x="457200" y="5373216"/>
            <a:ext cx="8435280" cy="830997"/>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cs typeface="Arial Unicode MS" panose="020B0604020202020204" pitchFamily="34" charset="-120"/>
              </a:rPr>
              <a:t>無須調整價格，因為在</a:t>
            </a:r>
            <a:r>
              <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$35 </a:t>
            </a:r>
            <a:r>
              <a:rPr lang="zh-TW" altLang="en-US" dirty="0">
                <a:solidFill>
                  <a:srgbClr val="FF0000"/>
                </a:solidFill>
                <a:latin typeface="+mn-ea"/>
                <a:cs typeface="Arial Unicode MS" panose="020B0604020202020204" pitchFamily="34" charset="-120"/>
              </a:rPr>
              <a:t>時的預期收入為 </a:t>
            </a: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$105,000</a:t>
            </a:r>
            <a:b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$35 × 3,000)</a:t>
            </a:r>
            <a:r>
              <a:rPr lang="zh-TW" altLang="en-US" dirty="0">
                <a:solidFill>
                  <a:srgbClr val="FF0000"/>
                </a:solidFill>
                <a:latin typeface="+mn-ea"/>
                <a:cs typeface="Arial Unicode MS" panose="020B0604020202020204" pitchFamily="34" charset="-120"/>
              </a:rPr>
              <a:t>，這已是最大值。</a:t>
            </a:r>
            <a:endParaRPr lang="en-US" altLang="zh-HK"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58486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fade">
                                      <p:cBhvr>
                                        <p:cTn id="7" dur="500"/>
                                        <p:tgtEl>
                                          <p:spTgt spid="1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5.3	</a:t>
            </a:r>
            <a:r>
              <a:rPr lang="zh-TW" altLang="en-US" dirty="0"/>
              <a:t>需求價格彈性與總收入</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29</a:t>
            </a:fld>
            <a:endParaRPr lang="zh-HK" altLang="en-US" dirty="0"/>
          </a:p>
        </p:txBody>
      </p:sp>
    </p:spTree>
    <p:extLst>
      <p:ext uri="{BB962C8B-B14F-4D97-AF65-F5344CB8AC3E}">
        <p14:creationId xmlns:p14="http://schemas.microsoft.com/office/powerpoint/2010/main" val="163186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800" y="3067200"/>
            <a:ext cx="3669193" cy="243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5.1</a:t>
            </a:r>
            <a:r>
              <a:rPr lang="zh-TW" altLang="en-US" dirty="0">
                <a:solidFill>
                  <a:srgbClr val="F79646">
                    <a:lumMod val="75000"/>
                  </a:srgbClr>
                </a:solidFill>
                <a:latin typeface="Times New Roman" panose="02020603050405020304" pitchFamily="18" charset="0"/>
                <a:ea typeface="標楷體" panose="03000509000000000000" pitchFamily="65" charset="-120"/>
              </a:rPr>
              <a:t>（續） </a:t>
            </a:r>
            <a:r>
              <a:rPr lang="en-US" altLang="zh-HK" dirty="0"/>
              <a:t>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3</a:t>
            </a:fld>
            <a:endParaRPr lang="zh-HK" altLang="en-US" dirty="0"/>
          </a:p>
        </p:txBody>
      </p:sp>
      <p:sp>
        <p:nvSpPr>
          <p:cNvPr id="11" name="圓角矩形圖說文字 10"/>
          <p:cNvSpPr/>
          <p:nvPr/>
        </p:nvSpPr>
        <p:spPr>
          <a:xfrm>
            <a:off x="611560" y="2260696"/>
            <a:ext cx="2520836" cy="715089"/>
          </a:xfrm>
          <a:prstGeom prst="wedgeRoundRectCallout">
            <a:avLst>
              <a:gd name="adj1" fmla="val 42117"/>
              <a:gd name="adj2" fmla="val 123231"/>
              <a:gd name="adj3" fmla="val 16667"/>
            </a:avLst>
          </a:prstGeom>
        </p:spPr>
        <p:style>
          <a:lnRef idx="1">
            <a:schemeClr val="accent6"/>
          </a:lnRef>
          <a:fillRef idx="2">
            <a:schemeClr val="accent6"/>
          </a:fillRef>
          <a:effectRef idx="1">
            <a:schemeClr val="accent6"/>
          </a:effectRef>
          <a:fontRef idx="minor">
            <a:schemeClr val="dk1"/>
          </a:fontRef>
        </p:style>
        <p:txBody>
          <a:bodyPr lIns="36000" rIns="36000" rtlCol="0" anchor="ctr">
            <a:spAutoFit/>
          </a:bodyPr>
          <a:lstStyle/>
          <a:p>
            <a:r>
              <a:rPr lang="zh-TW" altLang="en-US" dirty="0"/>
              <a:t>啊，薯片的價格提高了 </a:t>
            </a:r>
            <a:r>
              <a:rPr lang="en-US" altLang="zh-TW" dirty="0"/>
              <a:t>10%</a:t>
            </a:r>
            <a:r>
              <a:rPr lang="zh-TW" altLang="en-US" dirty="0"/>
              <a:t>， 我們下次才買吧。</a:t>
            </a:r>
            <a:endParaRPr lang="zh-HK" altLang="en-US" b="1" dirty="0">
              <a:solidFill>
                <a:schemeClr val="tx1"/>
              </a:solidFill>
            </a:endParaRPr>
          </a:p>
        </p:txBody>
      </p:sp>
      <p:sp>
        <p:nvSpPr>
          <p:cNvPr id="13" name="內容版面配置區 2"/>
          <p:cNvSpPr txBox="1">
            <a:spLocks/>
          </p:cNvSpPr>
          <p:nvPr/>
        </p:nvSpPr>
        <p:spPr>
          <a:xfrm>
            <a:off x="457200" y="1196752"/>
            <a:ext cx="8229600" cy="83099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保羅喜歡喝可樂。他每日要喝兩罐以上的可樂。他的姐姐</a:t>
            </a:r>
            <a:br>
              <a:rPr lang="en-US" altLang="zh-TW" dirty="0"/>
            </a:br>
            <a:r>
              <a:rPr lang="zh-TW" altLang="en-US" dirty="0"/>
              <a:t>秀宜每日只喝一罐可樂。</a:t>
            </a:r>
            <a:endParaRPr lang="zh-HK" altLang="en-US" dirty="0"/>
          </a:p>
        </p:txBody>
      </p:sp>
      <p:sp>
        <p:nvSpPr>
          <p:cNvPr id="12" name="圓角矩形圖說文字 11"/>
          <p:cNvSpPr/>
          <p:nvPr/>
        </p:nvSpPr>
        <p:spPr>
          <a:xfrm>
            <a:off x="5724128" y="1946845"/>
            <a:ext cx="3096344" cy="1342790"/>
          </a:xfrm>
          <a:prstGeom prst="wedgeRoundRectCallout">
            <a:avLst>
              <a:gd name="adj1" fmla="val -47726"/>
              <a:gd name="adj2" fmla="val 78799"/>
              <a:gd name="adj3" fmla="val 16667"/>
            </a:avLst>
          </a:prstGeom>
        </p:spPr>
        <p:style>
          <a:lnRef idx="1">
            <a:schemeClr val="accent5"/>
          </a:lnRef>
          <a:fillRef idx="2">
            <a:schemeClr val="accent5"/>
          </a:fillRef>
          <a:effectRef idx="1">
            <a:schemeClr val="accent5"/>
          </a:effectRef>
          <a:fontRef idx="minor">
            <a:schemeClr val="dk1"/>
          </a:fontRef>
        </p:style>
        <p:txBody>
          <a:bodyPr lIns="36000" rIns="36000" rtlCol="0" anchor="ctr"/>
          <a:lstStyle/>
          <a:p>
            <a:r>
              <a:rPr lang="zh-TW" altLang="en-US" dirty="0"/>
              <a:t>不要啊！我最喜歡邊吃薯片，邊 喝 可 樂。 我 想 買 </a:t>
            </a:r>
            <a:r>
              <a:rPr lang="en-US" altLang="zh-TW" dirty="0"/>
              <a:t>14 </a:t>
            </a:r>
            <a:r>
              <a:rPr lang="zh-TW" altLang="en-US" dirty="0"/>
              <a:t>包 薯片。妳也知道，我平時是買 </a:t>
            </a:r>
            <a:r>
              <a:rPr lang="en-US" altLang="zh-TW" dirty="0"/>
              <a:t>15 </a:t>
            </a:r>
            <a:r>
              <a:rPr lang="zh-TW" altLang="en-US" dirty="0"/>
              <a:t>包的。</a:t>
            </a:r>
            <a:endParaRPr lang="zh-HK" altLang="en-US" b="1" dirty="0">
              <a:solidFill>
                <a:schemeClr val="tx1"/>
              </a:solidFill>
            </a:endParaRPr>
          </a:p>
        </p:txBody>
      </p:sp>
      <p:sp>
        <p:nvSpPr>
          <p:cNvPr id="14" name="圓角矩形圖說文字 13"/>
          <p:cNvSpPr/>
          <p:nvPr/>
        </p:nvSpPr>
        <p:spPr>
          <a:xfrm>
            <a:off x="3635896" y="5536357"/>
            <a:ext cx="3096344" cy="504056"/>
          </a:xfrm>
          <a:prstGeom prst="wedgeRoundRectCallout">
            <a:avLst>
              <a:gd name="adj1" fmla="val -32747"/>
              <a:gd name="adj2" fmla="val -121160"/>
              <a:gd name="adj3" fmla="val 16667"/>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r>
              <a:rPr lang="zh-TW" altLang="en-US" dirty="0"/>
              <a:t>你應該好好控制自己的飲食。</a:t>
            </a:r>
            <a:endParaRPr lang="zh-HK" altLang="en-US" b="1" dirty="0">
              <a:solidFill>
                <a:schemeClr val="tx1"/>
              </a:solidFill>
            </a:endParaRPr>
          </a:p>
        </p:txBody>
      </p:sp>
    </p:spTree>
    <p:extLst>
      <p:ext uri="{BB962C8B-B14F-4D97-AF65-F5344CB8AC3E}">
        <p14:creationId xmlns:p14="http://schemas.microsoft.com/office/powerpoint/2010/main" val="330807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30</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zh-TW" altLang="en-US" dirty="0"/>
              <a:t>總收入（</a:t>
            </a:r>
            <a:r>
              <a:rPr lang="en-US" altLang="zh-TW" dirty="0"/>
              <a:t>TR</a:t>
            </a:r>
            <a:r>
              <a:rPr lang="zh-TW" altLang="en-US" dirty="0"/>
              <a:t>）是銷售某物品所獲得的總收益。</a:t>
            </a:r>
            <a:endParaRPr lang="en-US" altLang="zh-HK" dirty="0"/>
          </a:p>
        </p:txBody>
      </p:sp>
      <p:sp>
        <p:nvSpPr>
          <p:cNvPr id="4" name="標題 3"/>
          <p:cNvSpPr>
            <a:spLocks noGrp="1"/>
          </p:cNvSpPr>
          <p:nvPr>
            <p:ph type="title"/>
          </p:nvPr>
        </p:nvSpPr>
        <p:spPr/>
        <p:txBody>
          <a:bodyPr/>
          <a:lstStyle/>
          <a:p>
            <a:r>
              <a:rPr lang="en-US" altLang="zh-HK" dirty="0"/>
              <a:t>A.	</a:t>
            </a:r>
            <a:r>
              <a:rPr lang="zh-TW" altLang="en-US" dirty="0"/>
              <a:t>總收入的計算</a:t>
            </a:r>
            <a:endParaRPr lang="zh-HK" altLang="en-US" dirty="0"/>
          </a:p>
        </p:txBody>
      </p:sp>
      <p:sp>
        <p:nvSpPr>
          <p:cNvPr id="5" name="文字方塊 4"/>
          <p:cNvSpPr txBox="1"/>
          <p:nvPr/>
        </p:nvSpPr>
        <p:spPr bwMode="auto">
          <a:xfrm>
            <a:off x="539553" y="1916832"/>
            <a:ext cx="4282338" cy="660144"/>
          </a:xfrm>
          <a:prstGeom prst="rect">
            <a:avLst/>
          </a:prstGeom>
          <a:solidFill>
            <a:schemeClr val="tx2">
              <a:lumMod val="20000"/>
              <a:lumOff val="80000"/>
            </a:schemeClr>
          </a:solidFill>
        </p:spPr>
        <p:txBody>
          <a:bodyPr wrap="square" tIns="144000" bIns="144000" anchor="ctr">
            <a:spAutoFit/>
          </a:bodyPr>
          <a:lstStyle/>
          <a:p>
            <a:pPr algn="ctr">
              <a:spcBef>
                <a:spcPts val="1200"/>
              </a:spcBef>
              <a:spcAft>
                <a:spcPts val="1200"/>
              </a:spcAft>
              <a:defRPr/>
            </a:pPr>
            <a:r>
              <a:rPr lang="en-US" altLang="zh-HK" sz="2400" dirty="0">
                <a:latin typeface="Arial" panose="020B0604020202020204" pitchFamily="34" charset="0"/>
                <a:cs typeface="Arial" panose="020B0604020202020204" pitchFamily="34" charset="0"/>
              </a:rPr>
              <a:t>TR = </a:t>
            </a:r>
            <a:r>
              <a:rPr lang="zh-HK" altLang="en-US" sz="2400" dirty="0">
                <a:latin typeface="Arial" panose="020B0604020202020204" pitchFamily="34" charset="0"/>
                <a:cs typeface="Arial" panose="020B0604020202020204" pitchFamily="34" charset="0"/>
              </a:rPr>
              <a:t>價格</a:t>
            </a:r>
            <a:r>
              <a:rPr lang="en-US" altLang="zh-HK" sz="2400" dirty="0">
                <a:latin typeface="Arial" panose="020B0604020202020204" pitchFamily="34" charset="0"/>
                <a:cs typeface="Arial" panose="020B0604020202020204" pitchFamily="34" charset="0"/>
              </a:rPr>
              <a:t> (P) </a:t>
            </a:r>
            <a:r>
              <a:rPr lang="en-US" altLang="zh-HK" sz="2400" dirty="0">
                <a:latin typeface="Arial" panose="020B0604020202020204" pitchFamily="34" charset="0"/>
                <a:cs typeface="Arial" panose="020B0604020202020204" pitchFamily="34" charset="0"/>
                <a:sym typeface="Wingdings 2"/>
              </a:rPr>
              <a:t>×</a:t>
            </a:r>
            <a:r>
              <a:rPr lang="en-US" altLang="zh-HK" sz="2400" dirty="0">
                <a:latin typeface="Arial" panose="020B0604020202020204" pitchFamily="34" charset="0"/>
                <a:cs typeface="Arial" panose="020B0604020202020204" pitchFamily="34" charset="0"/>
              </a:rPr>
              <a:t> </a:t>
            </a:r>
            <a:r>
              <a:rPr lang="zh-HK" altLang="en-US" sz="2400" dirty="0">
                <a:latin typeface="Arial" panose="020B0604020202020204" pitchFamily="34" charset="0"/>
                <a:cs typeface="Arial" panose="020B0604020202020204" pitchFamily="34" charset="0"/>
              </a:rPr>
              <a:t>交易量</a:t>
            </a:r>
            <a:r>
              <a:rPr lang="en-US" altLang="zh-HK" sz="2400" dirty="0">
                <a:latin typeface="Arial" panose="020B0604020202020204" pitchFamily="34" charset="0"/>
                <a:cs typeface="Arial" panose="020B0604020202020204" pitchFamily="34" charset="0"/>
              </a:rPr>
              <a:t> (</a:t>
            </a:r>
            <a:r>
              <a:rPr lang="en-US" altLang="zh-HK" sz="2400" dirty="0" err="1">
                <a:latin typeface="Arial" panose="020B0604020202020204" pitchFamily="34" charset="0"/>
                <a:cs typeface="Arial" panose="020B0604020202020204" pitchFamily="34" charset="0"/>
              </a:rPr>
              <a:t>Q</a:t>
            </a:r>
            <a:r>
              <a:rPr lang="en-US" altLang="zh-HK" sz="2400" baseline="-25000" dirty="0" err="1">
                <a:latin typeface="Arial" panose="020B0604020202020204" pitchFamily="34" charset="0"/>
                <a:cs typeface="Arial" panose="020B0604020202020204" pitchFamily="34" charset="0"/>
              </a:rPr>
              <a:t>t</a:t>
            </a:r>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grpSp>
        <p:nvGrpSpPr>
          <p:cNvPr id="9" name="群組 1"/>
          <p:cNvGrpSpPr>
            <a:grpSpLocks/>
          </p:cNvGrpSpPr>
          <p:nvPr/>
        </p:nvGrpSpPr>
        <p:grpSpPr bwMode="auto">
          <a:xfrm>
            <a:off x="2366028" y="2945805"/>
            <a:ext cx="4438650" cy="2702956"/>
            <a:chOff x="4438651" y="2336799"/>
            <a:chExt cx="4439079" cy="2702956"/>
          </a:xfrm>
        </p:grpSpPr>
        <p:sp>
          <p:nvSpPr>
            <p:cNvPr id="10" name="矩形 9"/>
            <p:cNvSpPr/>
            <p:nvPr/>
          </p:nvSpPr>
          <p:spPr>
            <a:xfrm>
              <a:off x="4967340" y="3753041"/>
              <a:ext cx="1549550" cy="882000"/>
            </a:xfrm>
            <a:prstGeom prst="rect">
              <a:avLst/>
            </a:prstGeom>
            <a:solidFill>
              <a:srgbClr val="FDF4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15" name="群組 10"/>
            <p:cNvGrpSpPr>
              <a:grpSpLocks/>
            </p:cNvGrpSpPr>
            <p:nvPr/>
          </p:nvGrpSpPr>
          <p:grpSpPr bwMode="auto">
            <a:xfrm>
              <a:off x="4438651" y="2336799"/>
              <a:ext cx="4439079" cy="2702956"/>
              <a:chOff x="1147119" y="3551236"/>
              <a:chExt cx="4438173" cy="2702465"/>
            </a:xfrm>
          </p:grpSpPr>
          <p:cxnSp>
            <p:nvCxnSpPr>
              <p:cNvPr id="20" name="直線接點 19"/>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21" name="群組 68"/>
              <p:cNvGrpSpPr>
                <a:grpSpLocks/>
              </p:cNvGrpSpPr>
              <p:nvPr/>
            </p:nvGrpSpPr>
            <p:grpSpPr bwMode="auto">
              <a:xfrm>
                <a:off x="1147119" y="3551236"/>
                <a:ext cx="4438173" cy="2702465"/>
                <a:chOff x="686736" y="2166142"/>
                <a:chExt cx="4438173" cy="2702465"/>
              </a:xfrm>
            </p:grpSpPr>
            <p:grpSp>
              <p:nvGrpSpPr>
                <p:cNvPr id="22" name="群組 6"/>
                <p:cNvGrpSpPr>
                  <a:grpSpLocks/>
                </p:cNvGrpSpPr>
                <p:nvPr/>
              </p:nvGrpSpPr>
              <p:grpSpPr bwMode="auto">
                <a:xfrm>
                  <a:off x="686736" y="2166142"/>
                  <a:ext cx="4438173" cy="2702465"/>
                  <a:chOff x="2607622" y="3141658"/>
                  <a:chExt cx="4437355" cy="2701816"/>
                </a:xfrm>
              </p:grpSpPr>
              <p:grpSp>
                <p:nvGrpSpPr>
                  <p:cNvPr id="33" name="群組 1"/>
                  <p:cNvGrpSpPr>
                    <a:grpSpLocks/>
                  </p:cNvGrpSpPr>
                  <p:nvPr/>
                </p:nvGrpSpPr>
                <p:grpSpPr bwMode="auto">
                  <a:xfrm>
                    <a:off x="2607622" y="3141658"/>
                    <a:ext cx="4076989" cy="2683331"/>
                    <a:chOff x="2607622" y="3141658"/>
                    <a:chExt cx="4076989" cy="2683331"/>
                  </a:xfrm>
                </p:grpSpPr>
                <p:cxnSp>
                  <p:nvCxnSpPr>
                    <p:cNvPr id="35" name="直線接點 34"/>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38" name="文字方塊 37"/>
                    <p:cNvSpPr txBox="1"/>
                    <p:nvPr/>
                  </p:nvSpPr>
                  <p:spPr bwMode="auto">
                    <a:xfrm>
                      <a:off x="6032446" y="5218819"/>
                      <a:ext cx="652165" cy="369176"/>
                    </a:xfrm>
                    <a:prstGeom prst="rect">
                      <a:avLst/>
                    </a:prstGeom>
                    <a:noFill/>
                  </p:spPr>
                  <p:txBody>
                    <a:bodyPr wrap="square">
                      <a:spAutoFit/>
                    </a:bodyPr>
                    <a:lstStyle/>
                    <a:p>
                      <a:pPr>
                        <a:defRPr/>
                      </a:pPr>
                      <a:r>
                        <a:rPr lang="zh-TW" altLang="en-US" dirty="0"/>
                        <a:t>數量</a:t>
                      </a:r>
                      <a:endParaRPr lang="zh-HK" altLang="en-US" dirty="0"/>
                    </a:p>
                  </p:txBody>
                </p:sp>
                <p:sp>
                  <p:nvSpPr>
                    <p:cNvPr id="39" name="文字方塊 38"/>
                    <p:cNvSpPr txBox="1"/>
                    <p:nvPr/>
                  </p:nvSpPr>
                  <p:spPr bwMode="auto">
                    <a:xfrm>
                      <a:off x="2607622" y="3141658"/>
                      <a:ext cx="1629432"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sp>
                  <p:nvSpPr>
                    <p:cNvPr id="40" name="文字方塊 39"/>
                    <p:cNvSpPr txBox="1"/>
                    <p:nvPr/>
                  </p:nvSpPr>
                  <p:spPr bwMode="auto">
                    <a:xfrm>
                      <a:off x="2745761" y="4396221"/>
                      <a:ext cx="555463" cy="368145"/>
                    </a:xfrm>
                    <a:prstGeom prst="rect">
                      <a:avLst/>
                    </a:prstGeom>
                    <a:noFill/>
                  </p:spPr>
                  <p:txBody>
                    <a:bodyPr>
                      <a:spAutoFit/>
                    </a:bodyPr>
                    <a:lstStyle/>
                    <a:p>
                      <a:pPr>
                        <a:defRPr/>
                      </a:pPr>
                      <a:r>
                        <a:rPr lang="en-US" altLang="zh-HK" dirty="0"/>
                        <a:t>P</a:t>
                      </a:r>
                      <a:endParaRPr lang="zh-HK" altLang="en-US" baseline="-25000" dirty="0"/>
                    </a:p>
                  </p:txBody>
                </p:sp>
                <p:sp>
                  <p:nvSpPr>
                    <p:cNvPr id="41" name="文字方塊 40"/>
                    <p:cNvSpPr txBox="1"/>
                    <p:nvPr/>
                  </p:nvSpPr>
                  <p:spPr bwMode="auto">
                    <a:xfrm>
                      <a:off x="5460833" y="4908321"/>
                      <a:ext cx="452306" cy="368145"/>
                    </a:xfrm>
                    <a:prstGeom prst="rect">
                      <a:avLst/>
                    </a:prstGeom>
                    <a:noFill/>
                  </p:spPr>
                  <p:txBody>
                    <a:bodyPr>
                      <a:spAutoFit/>
                    </a:bodyPr>
                    <a:lstStyle/>
                    <a:p>
                      <a:pPr>
                        <a:defRPr/>
                      </a:pPr>
                      <a:r>
                        <a:rPr lang="en-US" altLang="zh-HK" dirty="0"/>
                        <a:t>D</a:t>
                      </a:r>
                      <a:endParaRPr lang="zh-HK" altLang="en-US" dirty="0"/>
                    </a:p>
                  </p:txBody>
                </p:sp>
                <p:sp>
                  <p:nvSpPr>
                    <p:cNvPr id="43" name="文字方塊 42"/>
                    <p:cNvSpPr txBox="1"/>
                    <p:nvPr/>
                  </p:nvSpPr>
                  <p:spPr bwMode="auto">
                    <a:xfrm>
                      <a:off x="4507305" y="5456844"/>
                      <a:ext cx="555463" cy="368145"/>
                    </a:xfrm>
                    <a:prstGeom prst="rect">
                      <a:avLst/>
                    </a:prstGeom>
                    <a:noFill/>
                  </p:spPr>
                  <p:txBody>
                    <a:bodyPr>
                      <a:spAutoFit/>
                    </a:bodyPr>
                    <a:lstStyle/>
                    <a:p>
                      <a:pPr>
                        <a:defRPr/>
                      </a:pPr>
                      <a:r>
                        <a:rPr lang="en-US" altLang="zh-HK" dirty="0" err="1"/>
                        <a:t>Q</a:t>
                      </a:r>
                      <a:r>
                        <a:rPr lang="en-US" altLang="zh-HK" baseline="-25000" dirty="0" err="1"/>
                        <a:t>t</a:t>
                      </a:r>
                      <a:endParaRPr lang="zh-HK" altLang="en-US" baseline="-25000" dirty="0"/>
                    </a:p>
                  </p:txBody>
                </p:sp>
              </p:grpSp>
              <p:sp>
                <p:nvSpPr>
                  <p:cNvPr id="34" name="文字方塊 33"/>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23" name="直線接點 22"/>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764551" y="3609354"/>
                  <a:ext cx="0" cy="8818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橢圓 30"/>
                <p:cNvSpPr/>
                <p:nvPr/>
              </p:nvSpPr>
              <p:spPr bwMode="auto">
                <a:xfrm>
                  <a:off x="2696295" y="352162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3" name="文字方塊 12"/>
            <p:cNvSpPr txBox="1"/>
            <p:nvPr/>
          </p:nvSpPr>
          <p:spPr bwMode="auto">
            <a:xfrm>
              <a:off x="5064186" y="4022909"/>
              <a:ext cx="1378082" cy="369332"/>
            </a:xfrm>
            <a:prstGeom prst="rect">
              <a:avLst/>
            </a:prstGeom>
            <a:noFill/>
          </p:spPr>
          <p:txBody>
            <a:bodyPr wrap="square">
              <a:spAutoFit/>
            </a:bodyPr>
            <a:lstStyle/>
            <a:p>
              <a:pPr algn="ctr">
                <a:defRPr/>
              </a:pPr>
              <a:r>
                <a:rPr lang="en-US" altLang="zh-HK" dirty="0"/>
                <a:t>TR = P × </a:t>
              </a:r>
              <a:r>
                <a:rPr lang="en-US" altLang="zh-HK" dirty="0" err="1"/>
                <a:t>Q</a:t>
              </a:r>
              <a:r>
                <a:rPr lang="en-US" altLang="zh-HK" baseline="-25000" dirty="0" err="1"/>
                <a:t>t</a:t>
              </a:r>
              <a:endParaRPr lang="zh-HK" altLang="en-US" baseline="-25000" dirty="0"/>
            </a:p>
          </p:txBody>
        </p:sp>
      </p:grpSp>
    </p:spTree>
    <p:extLst>
      <p:ext uri="{BB962C8B-B14F-4D97-AF65-F5344CB8AC3E}">
        <p14:creationId xmlns:p14="http://schemas.microsoft.com/office/powerpoint/2010/main" val="4082167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31</a:t>
            </a:fld>
            <a:endParaRPr lang="zh-HK" altLang="en-US" dirty="0"/>
          </a:p>
        </p:txBody>
      </p:sp>
      <p:sp>
        <p:nvSpPr>
          <p:cNvPr id="3" name="內容版面配置區 2"/>
          <p:cNvSpPr>
            <a:spLocks noGrp="1"/>
          </p:cNvSpPr>
          <p:nvPr>
            <p:ph idx="1"/>
          </p:nvPr>
        </p:nvSpPr>
        <p:spPr>
          <a:xfrm>
            <a:off x="457200" y="1196752"/>
            <a:ext cx="8229600" cy="2548390"/>
          </a:xfrm>
        </p:spPr>
        <p:txBody>
          <a:bodyPr/>
          <a:lstStyle/>
          <a:p>
            <a:r>
              <a:rPr lang="zh-TW" altLang="en-US" dirty="0"/>
              <a:t>假設某物品的需求維持不變。</a:t>
            </a:r>
            <a:endParaRPr lang="en-US" altLang="zh-HK" dirty="0"/>
          </a:p>
          <a:p>
            <a:pPr>
              <a:spcBef>
                <a:spcPts val="1200"/>
              </a:spcBef>
            </a:pPr>
            <a:r>
              <a:rPr lang="zh-TW" altLang="en-US" dirty="0"/>
              <a:t>在沒有政府干預的情況下：</a:t>
            </a:r>
            <a:endParaRPr lang="en-US" altLang="zh-HK" dirty="0"/>
          </a:p>
          <a:p>
            <a:pPr marL="342900" indent="-342900">
              <a:buFont typeface="Arial" panose="020B0604020202020204" pitchFamily="34" charset="0"/>
              <a:buChar char="•"/>
            </a:pPr>
            <a:r>
              <a:rPr lang="zh-HK" altLang="en-US" dirty="0"/>
              <a:t>交易量</a:t>
            </a:r>
            <a:r>
              <a:rPr lang="en-US" altLang="zh-HK" dirty="0"/>
              <a:t> (</a:t>
            </a:r>
            <a:r>
              <a:rPr lang="en-US" altLang="zh-HK" dirty="0" err="1"/>
              <a:t>Q</a:t>
            </a:r>
            <a:r>
              <a:rPr lang="en-US" altLang="zh-HK" baseline="-25000" dirty="0" err="1"/>
              <a:t>t</a:t>
            </a:r>
            <a:r>
              <a:rPr lang="en-US" altLang="zh-HK" dirty="0"/>
              <a:t>) = </a:t>
            </a:r>
            <a:r>
              <a:rPr lang="zh-HK" altLang="en-US" dirty="0"/>
              <a:t>需求量</a:t>
            </a:r>
            <a:r>
              <a:rPr lang="en-US" altLang="zh-HK" dirty="0"/>
              <a:t> (</a:t>
            </a:r>
            <a:r>
              <a:rPr lang="en-US" altLang="zh-HK" dirty="0" err="1"/>
              <a:t>Q</a:t>
            </a:r>
            <a:r>
              <a:rPr lang="en-US" altLang="zh-HK" baseline="-25000" dirty="0" err="1"/>
              <a:t>d</a:t>
            </a:r>
            <a:r>
              <a:rPr lang="en-US" altLang="zh-HK" dirty="0"/>
              <a:t>)</a:t>
            </a:r>
            <a:endParaRPr lang="en-US" altLang="zh-HK" b="1" dirty="0">
              <a:solidFill>
                <a:schemeClr val="accent6">
                  <a:lumMod val="75000"/>
                </a:schemeClr>
              </a:solidFill>
            </a:endParaRPr>
          </a:p>
          <a:p>
            <a:pPr marL="342900" indent="-342900">
              <a:spcBef>
                <a:spcPts val="2400"/>
              </a:spcBef>
              <a:buClr>
                <a:schemeClr val="tx1"/>
              </a:buClr>
              <a:buFont typeface="Arial" panose="020B0604020202020204" pitchFamily="34" charset="0"/>
              <a:buChar char="•"/>
            </a:pPr>
            <a:r>
              <a:rPr lang="en-US" altLang="zh-HK" dirty="0">
                <a:solidFill>
                  <a:schemeClr val="bg1"/>
                </a:solidFill>
              </a:rPr>
              <a:t>0</a:t>
            </a:r>
          </a:p>
          <a:p>
            <a:endParaRPr lang="zh-HK" altLang="en-US" dirty="0"/>
          </a:p>
        </p:txBody>
      </p:sp>
      <p:sp>
        <p:nvSpPr>
          <p:cNvPr id="4" name="標題 3"/>
          <p:cNvSpPr>
            <a:spLocks noGrp="1"/>
          </p:cNvSpPr>
          <p:nvPr>
            <p:ph type="title"/>
          </p:nvPr>
        </p:nvSpPr>
        <p:spPr/>
        <p:txBody>
          <a:bodyPr/>
          <a:lstStyle/>
          <a:p>
            <a:r>
              <a:rPr lang="en-US" altLang="zh-HK" dirty="0"/>
              <a:t>A.	</a:t>
            </a:r>
            <a:r>
              <a:rPr lang="zh-TW" altLang="en-US" dirty="0"/>
              <a:t>總收入的計算</a:t>
            </a:r>
            <a:endParaRPr lang="zh-HK" altLang="en-US" dirty="0"/>
          </a:p>
        </p:txBody>
      </p:sp>
      <p:grpSp>
        <p:nvGrpSpPr>
          <p:cNvPr id="7" name="群組 6"/>
          <p:cNvGrpSpPr/>
          <p:nvPr/>
        </p:nvGrpSpPr>
        <p:grpSpPr>
          <a:xfrm>
            <a:off x="755576" y="2636912"/>
            <a:ext cx="5548072" cy="830997"/>
            <a:chOff x="755576" y="2636912"/>
            <a:chExt cx="5548072" cy="830997"/>
          </a:xfrm>
        </p:grpSpPr>
        <p:sp>
          <p:nvSpPr>
            <p:cNvPr id="45" name="矩形 50"/>
            <p:cNvSpPr>
              <a:spLocks noChangeArrowheads="1"/>
            </p:cNvSpPr>
            <p:nvPr/>
          </p:nvSpPr>
          <p:spPr bwMode="auto">
            <a:xfrm>
              <a:off x="755576" y="2636912"/>
              <a:ext cx="237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2400" b="1" dirty="0">
                  <a:solidFill>
                    <a:schemeClr val="accent6">
                      <a:lumMod val="75000"/>
                    </a:schemeClr>
                  </a:solidFill>
                </a:rPr>
                <a:t>某物品的生產者</a:t>
              </a:r>
              <a:br>
                <a:rPr lang="en-US" altLang="zh-TW" sz="2400" b="1" dirty="0">
                  <a:solidFill>
                    <a:schemeClr val="accent6">
                      <a:lumMod val="75000"/>
                    </a:schemeClr>
                  </a:solidFill>
                </a:rPr>
              </a:br>
              <a:r>
                <a:rPr lang="zh-TW" altLang="en-US" sz="2400" b="1" dirty="0">
                  <a:solidFill>
                    <a:schemeClr val="accent6">
                      <a:lumMod val="75000"/>
                    </a:schemeClr>
                  </a:solidFill>
                </a:rPr>
                <a:t>的總收入</a:t>
              </a:r>
              <a:r>
                <a:rPr lang="en-US" altLang="zh-HK" sz="2400" b="1" dirty="0">
                  <a:solidFill>
                    <a:schemeClr val="accent6">
                      <a:lumMod val="75000"/>
                    </a:schemeClr>
                  </a:solidFill>
                </a:rPr>
                <a:t> (TR)</a:t>
              </a:r>
            </a:p>
          </p:txBody>
        </p:sp>
        <p:sp>
          <p:nvSpPr>
            <p:cNvPr id="46" name="矩形 50"/>
            <p:cNvSpPr>
              <a:spLocks noChangeArrowheads="1"/>
            </p:cNvSpPr>
            <p:nvPr/>
          </p:nvSpPr>
          <p:spPr bwMode="auto">
            <a:xfrm>
              <a:off x="3495648" y="2636912"/>
              <a:ext cx="280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None/>
              </a:pPr>
              <a:r>
                <a:rPr lang="zh-TW" altLang="en-US" sz="2400" b="1" dirty="0">
                  <a:solidFill>
                    <a:schemeClr val="accent6">
                      <a:lumMod val="75000"/>
                    </a:schemeClr>
                  </a:solidFill>
                </a:rPr>
                <a:t>消費者在該物品上的總支出</a:t>
              </a:r>
              <a:r>
                <a:rPr lang="en-US" altLang="zh-HK" sz="2400" b="1" dirty="0">
                  <a:solidFill>
                    <a:schemeClr val="accent6">
                      <a:lumMod val="75000"/>
                    </a:schemeClr>
                  </a:solidFill>
                </a:rPr>
                <a:t> (TE)</a:t>
              </a:r>
            </a:p>
          </p:txBody>
        </p:sp>
        <p:sp>
          <p:nvSpPr>
            <p:cNvPr id="47" name="矩形 50"/>
            <p:cNvSpPr>
              <a:spLocks noChangeArrowheads="1"/>
            </p:cNvSpPr>
            <p:nvPr/>
          </p:nvSpPr>
          <p:spPr bwMode="auto">
            <a:xfrm>
              <a:off x="3087128" y="2837981"/>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None/>
              </a:pPr>
              <a:r>
                <a:rPr lang="en-US" altLang="zh-HK" sz="2400" b="1" dirty="0">
                  <a:solidFill>
                    <a:schemeClr val="accent6">
                      <a:lumMod val="75000"/>
                    </a:schemeClr>
                  </a:solidFill>
                </a:rPr>
                <a:t>=</a:t>
              </a:r>
            </a:p>
          </p:txBody>
        </p:sp>
      </p:grpSp>
    </p:spTree>
    <p:extLst>
      <p:ext uri="{BB962C8B-B14F-4D97-AF65-F5344CB8AC3E}">
        <p14:creationId xmlns:p14="http://schemas.microsoft.com/office/powerpoint/2010/main" val="555003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32</a:t>
            </a:fld>
            <a:endParaRPr lang="zh-HK" altLang="en-US" dirty="0"/>
          </a:p>
        </p:txBody>
      </p:sp>
      <p:sp>
        <p:nvSpPr>
          <p:cNvPr id="3" name="內容版面配置區 2"/>
          <p:cNvSpPr>
            <a:spLocks noGrp="1"/>
          </p:cNvSpPr>
          <p:nvPr>
            <p:ph idx="1"/>
          </p:nvPr>
        </p:nvSpPr>
        <p:spPr>
          <a:xfrm>
            <a:off x="457200" y="1196752"/>
            <a:ext cx="8229600" cy="2160591"/>
          </a:xfrm>
        </p:spPr>
        <p:txBody>
          <a:bodyPr/>
          <a:lstStyle/>
          <a:p>
            <a:r>
              <a:rPr lang="zh-TW" altLang="en-US" dirty="0"/>
              <a:t>由於總收入是由價格和需求量同時決定，因此價格變動對總收入有兩個相反的影響：</a:t>
            </a:r>
            <a:endParaRPr lang="en-US" altLang="zh-HK" dirty="0"/>
          </a:p>
          <a:p>
            <a:pPr marL="342900" indent="-342900">
              <a:buFont typeface="Arial" panose="020B0604020202020204" pitchFamily="34" charset="0"/>
              <a:buChar char="•"/>
            </a:pPr>
            <a:r>
              <a:rPr lang="zh-TW" altLang="en-US" dirty="0"/>
              <a:t>價格變動的影響</a:t>
            </a:r>
            <a:endParaRPr lang="en-US" altLang="zh-HK" dirty="0"/>
          </a:p>
          <a:p>
            <a:pPr marL="342900" indent="-342900">
              <a:buFont typeface="Arial" panose="020B0604020202020204" pitchFamily="34" charset="0"/>
              <a:buChar char="•"/>
            </a:pPr>
            <a:r>
              <a:rPr lang="zh-TW" altLang="en-US" dirty="0"/>
              <a:t>價格變動導致的需求量變動的影響</a:t>
            </a:r>
            <a:endParaRPr lang="en-US" altLang="zh-HK" dirty="0"/>
          </a:p>
          <a:p>
            <a:endParaRPr lang="zh-HK" altLang="en-US" dirty="0"/>
          </a:p>
        </p:txBody>
      </p:sp>
      <p:sp>
        <p:nvSpPr>
          <p:cNvPr id="4" name="標題 3"/>
          <p:cNvSpPr>
            <a:spLocks noGrp="1"/>
          </p:cNvSpPr>
          <p:nvPr>
            <p:ph type="title"/>
          </p:nvPr>
        </p:nvSpPr>
        <p:spPr/>
        <p:txBody>
          <a:bodyPr/>
          <a:lstStyle/>
          <a:p>
            <a:r>
              <a:rPr lang="en-US" altLang="zh-HK" sz="3200" dirty="0"/>
              <a:t>B.	</a:t>
            </a:r>
            <a:r>
              <a:rPr lang="zh-TW" altLang="en-US" sz="3200" dirty="0"/>
              <a:t>價格變動導致的總收入變動</a:t>
            </a:r>
            <a:endParaRPr lang="zh-HK" altLang="en-US" sz="3200" dirty="0"/>
          </a:p>
        </p:txBody>
      </p:sp>
    </p:spTree>
    <p:extLst>
      <p:ext uri="{BB962C8B-B14F-4D97-AF65-F5344CB8AC3E}">
        <p14:creationId xmlns:p14="http://schemas.microsoft.com/office/powerpoint/2010/main" val="1542854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229600" cy="904863"/>
          </a:xfrm>
        </p:spPr>
        <p:txBody>
          <a:bodyPr/>
          <a:lstStyle/>
          <a:p>
            <a:r>
              <a:rPr lang="zh-TW" altLang="en-US" dirty="0"/>
              <a:t>當價格 </a:t>
            </a:r>
            <a:r>
              <a:rPr lang="en-US" altLang="zh-HK" dirty="0">
                <a:sym typeface="Wingdings 3"/>
              </a:rPr>
              <a:t></a:t>
            </a:r>
            <a:r>
              <a:rPr lang="zh-TW" altLang="en-US" dirty="0">
                <a:sym typeface="Wingdings 3"/>
              </a:rPr>
              <a:t>（</a:t>
            </a:r>
            <a:r>
              <a:rPr lang="en-US" altLang="zh-TW" dirty="0"/>
              <a:t>P</a:t>
            </a:r>
            <a:r>
              <a:rPr lang="en-US" altLang="zh-TW" baseline="-25000" dirty="0"/>
              <a:t>1</a:t>
            </a:r>
            <a:r>
              <a:rPr lang="en-US" altLang="zh-TW" dirty="0"/>
              <a:t> </a:t>
            </a:r>
            <a:r>
              <a:rPr lang="zh-TW" altLang="en-US" dirty="0"/>
              <a:t>至 </a:t>
            </a:r>
            <a:r>
              <a:rPr lang="en-US" altLang="zh-TW" dirty="0"/>
              <a:t>P</a:t>
            </a:r>
            <a:r>
              <a:rPr lang="en-US" altLang="zh-TW" baseline="-25000" dirty="0"/>
              <a:t>2</a:t>
            </a:r>
            <a:r>
              <a:rPr lang="zh-TW" altLang="en-US" dirty="0"/>
              <a:t>），需求量 </a:t>
            </a:r>
            <a:r>
              <a:rPr lang="en-US" altLang="zh-HK" dirty="0">
                <a:sym typeface="Wingdings 3"/>
              </a:rPr>
              <a:t></a:t>
            </a:r>
            <a:r>
              <a:rPr lang="zh-TW" altLang="en-US" dirty="0">
                <a:sym typeface="Wingdings 3"/>
              </a:rPr>
              <a:t>（</a:t>
            </a:r>
            <a:r>
              <a:rPr lang="en-US" altLang="zh-TW" dirty="0"/>
              <a:t>Q</a:t>
            </a:r>
            <a:r>
              <a:rPr lang="en-US" altLang="zh-TW" baseline="-25000" dirty="0"/>
              <a:t>1</a:t>
            </a:r>
            <a:r>
              <a:rPr lang="en-US" altLang="zh-TW" dirty="0"/>
              <a:t> </a:t>
            </a:r>
            <a:r>
              <a:rPr lang="zh-TW" altLang="en-US" dirty="0"/>
              <a:t>至 </a:t>
            </a:r>
            <a:r>
              <a:rPr lang="en-US" altLang="zh-TW" dirty="0"/>
              <a:t>Q</a:t>
            </a:r>
            <a:r>
              <a:rPr lang="en-US" altLang="zh-TW" baseline="-25000" dirty="0"/>
              <a:t>2</a:t>
            </a:r>
            <a:r>
              <a:rPr lang="zh-TW" altLang="en-US" dirty="0"/>
              <a:t>）</a:t>
            </a:r>
            <a:endParaRPr lang="en-US" altLang="zh-HK" dirty="0"/>
          </a:p>
          <a:p>
            <a:pPr>
              <a:tabLst>
                <a:tab pos="355600" algn="l"/>
              </a:tabLst>
            </a:pPr>
            <a:r>
              <a:rPr lang="en-US" altLang="zh-HK" dirty="0">
                <a:sym typeface="Wingdings" panose="05000000000000000000" pitchFamily="2" charset="2"/>
              </a:rPr>
              <a:t>	</a:t>
            </a:r>
            <a:r>
              <a:rPr lang="zh-TW" altLang="en-US" dirty="0"/>
              <a:t>總收入則會由</a:t>
            </a:r>
            <a:r>
              <a:rPr lang="en-US" altLang="zh-HK" dirty="0"/>
              <a:t> P</a:t>
            </a:r>
            <a:r>
              <a:rPr lang="en-US" altLang="zh-HK" baseline="-25000" dirty="0"/>
              <a:t>1</a:t>
            </a:r>
            <a:r>
              <a:rPr lang="en-US" altLang="zh-HK" dirty="0"/>
              <a:t> × Q</a:t>
            </a:r>
            <a:r>
              <a:rPr lang="en-US" altLang="zh-HK" baseline="-25000" dirty="0"/>
              <a:t>1</a:t>
            </a:r>
            <a:r>
              <a:rPr lang="en-US" altLang="zh-HK" dirty="0"/>
              <a:t> </a:t>
            </a:r>
            <a:r>
              <a:rPr lang="zh-TW" altLang="en-US" dirty="0"/>
              <a:t>變為</a:t>
            </a:r>
            <a:r>
              <a:rPr lang="en-US" altLang="zh-HK" dirty="0"/>
              <a:t> P</a:t>
            </a:r>
            <a:r>
              <a:rPr lang="en-US" altLang="zh-HK" baseline="-25000" dirty="0"/>
              <a:t>2</a:t>
            </a:r>
            <a:r>
              <a:rPr lang="en-US" altLang="zh-HK" dirty="0"/>
              <a:t> × Q</a:t>
            </a:r>
            <a:r>
              <a:rPr lang="en-US" altLang="zh-HK" baseline="-25000" dirty="0"/>
              <a:t>2</a:t>
            </a:r>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33</a:t>
            </a:fld>
            <a:endParaRPr lang="zh-HK" altLang="en-US" dirty="0"/>
          </a:p>
        </p:txBody>
      </p:sp>
      <p:sp>
        <p:nvSpPr>
          <p:cNvPr id="4" name="標題 3"/>
          <p:cNvSpPr>
            <a:spLocks noGrp="1"/>
          </p:cNvSpPr>
          <p:nvPr>
            <p:ph type="title"/>
          </p:nvPr>
        </p:nvSpPr>
        <p:spPr/>
        <p:txBody>
          <a:bodyPr/>
          <a:lstStyle/>
          <a:p>
            <a:r>
              <a:rPr lang="en-US" altLang="zh-HK" sz="3200" dirty="0"/>
              <a:t>B.	</a:t>
            </a:r>
            <a:r>
              <a:rPr lang="zh-TW" altLang="en-US" sz="3200" dirty="0"/>
              <a:t>價格變動導致的總收入變動</a:t>
            </a:r>
            <a:endParaRPr lang="zh-HK" altLang="en-US" sz="3200" dirty="0"/>
          </a:p>
        </p:txBody>
      </p:sp>
      <p:sp>
        <p:nvSpPr>
          <p:cNvPr id="5" name="內容版面配置區 4"/>
          <p:cNvSpPr>
            <a:spLocks noGrp="1"/>
          </p:cNvSpPr>
          <p:nvPr>
            <p:ph idx="13"/>
          </p:nvPr>
        </p:nvSpPr>
        <p:spPr/>
        <p:txBody>
          <a:bodyPr/>
          <a:lstStyle/>
          <a:p>
            <a:r>
              <a:rPr lang="en-US" altLang="zh-HK" dirty="0"/>
              <a:t>1.	</a:t>
            </a:r>
            <a:r>
              <a:rPr lang="zh-HK" altLang="en-US" dirty="0"/>
              <a:t>價格上升</a:t>
            </a:r>
          </a:p>
        </p:txBody>
      </p:sp>
      <p:grpSp>
        <p:nvGrpSpPr>
          <p:cNvPr id="6" name="群組 5"/>
          <p:cNvGrpSpPr/>
          <p:nvPr/>
        </p:nvGrpSpPr>
        <p:grpSpPr>
          <a:xfrm>
            <a:off x="2350864" y="3068960"/>
            <a:ext cx="4565650" cy="2704545"/>
            <a:chOff x="2350864" y="3316188"/>
            <a:chExt cx="4565650" cy="2704545"/>
          </a:xfrm>
        </p:grpSpPr>
        <p:cxnSp>
          <p:nvCxnSpPr>
            <p:cNvPr id="7" name="直線接點 6"/>
            <p:cNvCxnSpPr/>
            <p:nvPr/>
          </p:nvCxnSpPr>
          <p:spPr bwMode="auto">
            <a:xfrm>
              <a:off x="3539902" y="3790851"/>
              <a:ext cx="2108200" cy="100806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bwMode="auto">
            <a:xfrm>
              <a:off x="2866802" y="3643213"/>
              <a:ext cx="0" cy="19812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flipH="1">
              <a:off x="2866802" y="5616476"/>
              <a:ext cx="3033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bwMode="auto">
            <a:xfrm>
              <a:off x="2623914" y="5465663"/>
              <a:ext cx="527050" cy="371475"/>
            </a:xfrm>
            <a:prstGeom prst="rect">
              <a:avLst/>
            </a:prstGeom>
            <a:noFill/>
          </p:spPr>
          <p:txBody>
            <a:bodyPr>
              <a:spAutoFit/>
            </a:bodyPr>
            <a:lstStyle/>
            <a:p>
              <a:pPr>
                <a:defRPr/>
              </a:pPr>
              <a:r>
                <a:rPr lang="en-US" altLang="zh-HK" dirty="0"/>
                <a:t>0</a:t>
              </a:r>
              <a:endParaRPr lang="zh-HK" altLang="en-US" dirty="0"/>
            </a:p>
          </p:txBody>
        </p:sp>
        <p:sp>
          <p:nvSpPr>
            <p:cNvPr id="11" name="文字方塊 10"/>
            <p:cNvSpPr txBox="1"/>
            <p:nvPr/>
          </p:nvSpPr>
          <p:spPr bwMode="auto">
            <a:xfrm>
              <a:off x="5884638" y="5394226"/>
              <a:ext cx="847602" cy="369332"/>
            </a:xfrm>
            <a:prstGeom prst="rect">
              <a:avLst/>
            </a:prstGeom>
            <a:noFill/>
          </p:spPr>
          <p:txBody>
            <a:bodyPr wrap="square">
              <a:spAutoFit/>
            </a:bodyPr>
            <a:lstStyle/>
            <a:p>
              <a:pPr>
                <a:defRPr/>
              </a:pPr>
              <a:r>
                <a:rPr lang="zh-TW" altLang="en-US" dirty="0"/>
                <a:t>數量</a:t>
              </a:r>
              <a:endParaRPr lang="zh-HK" altLang="en-US" dirty="0"/>
            </a:p>
          </p:txBody>
        </p:sp>
        <p:sp>
          <p:nvSpPr>
            <p:cNvPr id="12" name="文字方塊 11"/>
            <p:cNvSpPr txBox="1"/>
            <p:nvPr/>
          </p:nvSpPr>
          <p:spPr bwMode="auto">
            <a:xfrm>
              <a:off x="2350864" y="3316188"/>
              <a:ext cx="1627188" cy="369332"/>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13" name="直線接點 12"/>
            <p:cNvCxnSpPr/>
            <p:nvPr/>
          </p:nvCxnSpPr>
          <p:spPr bwMode="auto">
            <a:xfrm flipH="1">
              <a:off x="2790602" y="4549676"/>
              <a:ext cx="714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auto">
            <a:xfrm flipH="1">
              <a:off x="2793777" y="4143276"/>
              <a:ext cx="730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bwMode="auto">
            <a:xfrm>
              <a:off x="2433414" y="3914676"/>
              <a:ext cx="555625" cy="368300"/>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6" name="文字方塊 15"/>
            <p:cNvSpPr txBox="1"/>
            <p:nvPr/>
          </p:nvSpPr>
          <p:spPr bwMode="auto">
            <a:xfrm>
              <a:off x="5068664" y="4149626"/>
              <a:ext cx="415925" cy="369887"/>
            </a:xfrm>
            <a:prstGeom prst="rect">
              <a:avLst/>
            </a:prstGeom>
            <a:noFill/>
          </p:spPr>
          <p:txBody>
            <a:bodyPr>
              <a:spAutoFit/>
            </a:bodyPr>
            <a:lstStyle/>
            <a:p>
              <a:pPr>
                <a:defRPr/>
              </a:pPr>
              <a:r>
                <a:rPr lang="en-US" altLang="zh-HK" dirty="0"/>
                <a:t>A</a:t>
              </a:r>
              <a:endParaRPr lang="zh-HK" altLang="en-US" baseline="-25000" dirty="0"/>
            </a:p>
          </p:txBody>
        </p:sp>
        <p:sp>
          <p:nvSpPr>
            <p:cNvPr id="17" name="文字方塊 16"/>
            <p:cNvSpPr txBox="1"/>
            <p:nvPr/>
          </p:nvSpPr>
          <p:spPr bwMode="auto">
            <a:xfrm>
              <a:off x="4089177" y="3706713"/>
              <a:ext cx="415925" cy="369888"/>
            </a:xfrm>
            <a:prstGeom prst="rect">
              <a:avLst/>
            </a:prstGeom>
            <a:noFill/>
          </p:spPr>
          <p:txBody>
            <a:bodyPr>
              <a:spAutoFit/>
            </a:bodyPr>
            <a:lstStyle/>
            <a:p>
              <a:pPr>
                <a:defRPr/>
              </a:pPr>
              <a:r>
                <a:rPr lang="en-US" altLang="zh-HK" dirty="0"/>
                <a:t>B</a:t>
              </a:r>
              <a:endParaRPr lang="zh-HK" altLang="en-US" baseline="-25000" dirty="0"/>
            </a:p>
          </p:txBody>
        </p:sp>
        <p:sp>
          <p:nvSpPr>
            <p:cNvPr id="18" name="文字方塊 17"/>
            <p:cNvSpPr txBox="1"/>
            <p:nvPr/>
          </p:nvSpPr>
          <p:spPr bwMode="auto">
            <a:xfrm>
              <a:off x="5611589" y="4592538"/>
              <a:ext cx="452438" cy="369888"/>
            </a:xfrm>
            <a:prstGeom prst="rect">
              <a:avLst/>
            </a:prstGeom>
            <a:noFill/>
          </p:spPr>
          <p:txBody>
            <a:bodyPr>
              <a:spAutoFit/>
            </a:bodyPr>
            <a:lstStyle/>
            <a:p>
              <a:pPr>
                <a:defRPr/>
              </a:pPr>
              <a:r>
                <a:rPr lang="en-US" altLang="zh-HK" dirty="0"/>
                <a:t>D</a:t>
              </a:r>
              <a:endParaRPr lang="zh-HK" altLang="en-US" dirty="0"/>
            </a:p>
          </p:txBody>
        </p:sp>
        <p:sp>
          <p:nvSpPr>
            <p:cNvPr id="19" name="文字方塊 18"/>
            <p:cNvSpPr txBox="1"/>
            <p:nvPr/>
          </p:nvSpPr>
          <p:spPr bwMode="auto">
            <a:xfrm>
              <a:off x="2433414" y="4346476"/>
              <a:ext cx="555625" cy="369887"/>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20" name="文字方塊 19"/>
            <p:cNvSpPr txBox="1"/>
            <p:nvPr/>
          </p:nvSpPr>
          <p:spPr bwMode="auto">
            <a:xfrm>
              <a:off x="3978052" y="5643463"/>
              <a:ext cx="555625" cy="368300"/>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21" name="文字方塊 20"/>
            <p:cNvSpPr txBox="1"/>
            <p:nvPr/>
          </p:nvSpPr>
          <p:spPr bwMode="auto">
            <a:xfrm>
              <a:off x="4890864" y="5632351"/>
              <a:ext cx="555625" cy="369887"/>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22" name="文字方塊 21"/>
            <p:cNvSpPr txBox="1"/>
            <p:nvPr/>
          </p:nvSpPr>
          <p:spPr bwMode="auto">
            <a:xfrm>
              <a:off x="3905027" y="4527451"/>
              <a:ext cx="415925" cy="368300"/>
            </a:xfrm>
            <a:prstGeom prst="rect">
              <a:avLst/>
            </a:prstGeom>
            <a:noFill/>
          </p:spPr>
          <p:txBody>
            <a:bodyPr>
              <a:spAutoFit/>
            </a:bodyPr>
            <a:lstStyle/>
            <a:p>
              <a:pPr>
                <a:defRPr/>
              </a:pPr>
              <a:r>
                <a:rPr lang="en-US" altLang="zh-HK" dirty="0"/>
                <a:t>C</a:t>
              </a:r>
              <a:endParaRPr lang="zh-HK" altLang="en-US" baseline="-25000" dirty="0"/>
            </a:p>
          </p:txBody>
        </p:sp>
        <p:sp>
          <p:nvSpPr>
            <p:cNvPr id="23" name="文字方塊 22"/>
            <p:cNvSpPr txBox="1"/>
            <p:nvPr/>
          </p:nvSpPr>
          <p:spPr bwMode="auto">
            <a:xfrm>
              <a:off x="5276627" y="5651401"/>
              <a:ext cx="1639887" cy="369332"/>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cxnSp>
          <p:nvCxnSpPr>
            <p:cNvPr id="24" name="直線接點 23"/>
            <p:cNvCxnSpPr/>
            <p:nvPr/>
          </p:nvCxnSpPr>
          <p:spPr bwMode="auto">
            <a:xfrm flipV="1">
              <a:off x="2887439" y="4133751"/>
              <a:ext cx="13033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a:off x="5135339" y="4565551"/>
              <a:ext cx="0" cy="10572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auto">
            <a:xfrm flipV="1">
              <a:off x="2862039" y="4548088"/>
              <a:ext cx="23098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auto">
            <a:xfrm>
              <a:off x="4222527" y="4165501"/>
              <a:ext cx="0" cy="1406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bwMode="auto">
            <a:xfrm flipH="1">
              <a:off x="4393977" y="5849838"/>
              <a:ext cx="487362"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bwMode="auto">
            <a:xfrm flipV="1">
              <a:off x="2677889" y="4254401"/>
              <a:ext cx="0" cy="23018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bwMode="auto">
            <a:xfrm flipH="1" flipV="1">
              <a:off x="4427314" y="4033738"/>
              <a:ext cx="641350" cy="29527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橢圓 30"/>
            <p:cNvSpPr/>
            <p:nvPr/>
          </p:nvSpPr>
          <p:spPr bwMode="auto">
            <a:xfrm>
              <a:off x="2808064" y="4490938"/>
              <a:ext cx="103188" cy="10318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2" name="橢圓 31"/>
            <p:cNvSpPr/>
            <p:nvPr/>
          </p:nvSpPr>
          <p:spPr bwMode="auto">
            <a:xfrm>
              <a:off x="5086127" y="4486176"/>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3" name="橢圓 32"/>
            <p:cNvSpPr/>
            <p:nvPr/>
          </p:nvSpPr>
          <p:spPr bwMode="auto">
            <a:xfrm>
              <a:off x="5084539" y="5546626"/>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4" name="橢圓 33"/>
            <p:cNvSpPr/>
            <p:nvPr/>
          </p:nvSpPr>
          <p:spPr bwMode="auto">
            <a:xfrm>
              <a:off x="2806477" y="4078188"/>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5" name="橢圓 34"/>
            <p:cNvSpPr/>
            <p:nvPr/>
          </p:nvSpPr>
          <p:spPr bwMode="auto">
            <a:xfrm>
              <a:off x="4171727" y="4067076"/>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6" name="橢圓 35"/>
            <p:cNvSpPr/>
            <p:nvPr/>
          </p:nvSpPr>
          <p:spPr bwMode="auto">
            <a:xfrm>
              <a:off x="4159027" y="5543451"/>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724282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435280" cy="1348061"/>
          </a:xfrm>
        </p:spPr>
        <p:txBody>
          <a:bodyPr/>
          <a:lstStyle/>
          <a:p>
            <a:r>
              <a:rPr lang="zh-TW" altLang="en-US" dirty="0"/>
              <a:t>價格上升有以下兩個影響：</a:t>
            </a:r>
            <a:endParaRPr lang="en-US" altLang="zh-HK" dirty="0"/>
          </a:p>
          <a:p>
            <a:pPr marL="342900" indent="-342900">
              <a:buFont typeface="Arial" panose="020B0604020202020204" pitchFamily="34" charset="0"/>
              <a:buChar char="•"/>
            </a:pPr>
            <a:r>
              <a:rPr lang="zh-TW" altLang="en-US" dirty="0"/>
              <a:t>總收入的</a:t>
            </a:r>
            <a:r>
              <a:rPr lang="zh-TW" altLang="en-US" b="1" dirty="0">
                <a:solidFill>
                  <a:schemeClr val="accent6">
                    <a:lumMod val="75000"/>
                  </a:schemeClr>
                </a:solidFill>
              </a:rPr>
              <a:t>得益</a:t>
            </a:r>
            <a:r>
              <a:rPr lang="zh-TW" altLang="en-US" dirty="0"/>
              <a:t>：因</a:t>
            </a:r>
            <a:r>
              <a:rPr lang="zh-TW" altLang="en-US" b="1" dirty="0">
                <a:solidFill>
                  <a:schemeClr val="accent6">
                    <a:lumMod val="75000"/>
                  </a:schemeClr>
                </a:solidFill>
              </a:rPr>
              <a:t>價格</a:t>
            </a:r>
            <a:r>
              <a:rPr lang="en-US" altLang="zh-HK" dirty="0">
                <a:solidFill>
                  <a:srgbClr val="F79646">
                    <a:lumMod val="75000"/>
                  </a:srgbClr>
                </a:solidFill>
                <a:sym typeface="Wingdings 3"/>
              </a:rPr>
              <a:t> </a:t>
            </a:r>
            <a:r>
              <a:rPr lang="zh-TW" altLang="en-US" dirty="0">
                <a:sym typeface="Wingdings 3"/>
              </a:rPr>
              <a:t>（</a:t>
            </a:r>
            <a:r>
              <a:rPr lang="zh-TW" altLang="en-US" dirty="0"/>
              <a:t>由 </a:t>
            </a:r>
            <a:r>
              <a:rPr lang="en-US" altLang="zh-TW" dirty="0"/>
              <a:t>P</a:t>
            </a:r>
            <a:r>
              <a:rPr lang="en-US" altLang="zh-TW" baseline="-25000" dirty="0"/>
              <a:t>1</a:t>
            </a:r>
            <a:r>
              <a:rPr lang="en-US" altLang="zh-TW" dirty="0"/>
              <a:t> </a:t>
            </a:r>
            <a:r>
              <a:rPr lang="zh-TW" altLang="en-US" dirty="0"/>
              <a:t>至 </a:t>
            </a:r>
            <a:r>
              <a:rPr lang="en-US" altLang="zh-TW" dirty="0"/>
              <a:t>P</a:t>
            </a:r>
            <a:r>
              <a:rPr lang="en-US" altLang="zh-TW" baseline="-25000" dirty="0"/>
              <a:t>2</a:t>
            </a:r>
            <a:r>
              <a:rPr lang="zh-TW" altLang="en-US" dirty="0"/>
              <a:t>）所致</a:t>
            </a:r>
            <a:endParaRPr lang="en-US" altLang="zh-HK" dirty="0"/>
          </a:p>
          <a:p>
            <a:pPr marL="342900" indent="-342900">
              <a:buFont typeface="Arial" panose="020B0604020202020204" pitchFamily="34" charset="0"/>
              <a:buChar char="•"/>
            </a:pPr>
            <a:r>
              <a:rPr lang="zh-TW" altLang="en-US" dirty="0"/>
              <a:t>總收入的</a:t>
            </a:r>
            <a:r>
              <a:rPr lang="zh-TW" altLang="en-US" b="1" dirty="0">
                <a:solidFill>
                  <a:schemeClr val="accent6">
                    <a:lumMod val="75000"/>
                  </a:schemeClr>
                </a:solidFill>
              </a:rPr>
              <a:t>損失</a:t>
            </a:r>
            <a:r>
              <a:rPr lang="zh-TW" altLang="en-US" dirty="0"/>
              <a:t>：因</a:t>
            </a:r>
            <a:r>
              <a:rPr lang="zh-TW" altLang="en-US" b="1" dirty="0">
                <a:solidFill>
                  <a:schemeClr val="accent6">
                    <a:lumMod val="75000"/>
                  </a:schemeClr>
                </a:solidFill>
              </a:rPr>
              <a:t>售出數量 </a:t>
            </a:r>
            <a:r>
              <a:rPr lang="en-US" altLang="zh-HK" dirty="0">
                <a:solidFill>
                  <a:srgbClr val="F79646">
                    <a:lumMod val="75000"/>
                  </a:srgbClr>
                </a:solidFill>
                <a:sym typeface="Wingdings 3"/>
              </a:rPr>
              <a:t></a:t>
            </a:r>
            <a:r>
              <a:rPr lang="zh-TW" altLang="en-US" dirty="0">
                <a:sym typeface="Wingdings 3"/>
              </a:rPr>
              <a:t>（</a:t>
            </a:r>
            <a:r>
              <a:rPr lang="zh-TW" altLang="en-US" dirty="0"/>
              <a:t>由 </a:t>
            </a:r>
            <a:r>
              <a:rPr lang="en-US" altLang="zh-TW" dirty="0"/>
              <a:t>Q</a:t>
            </a:r>
            <a:r>
              <a:rPr lang="en-US" altLang="zh-TW" baseline="-25000" dirty="0"/>
              <a:t>1</a:t>
            </a:r>
            <a:r>
              <a:rPr lang="en-US" altLang="zh-TW" dirty="0"/>
              <a:t> </a:t>
            </a:r>
            <a:r>
              <a:rPr lang="zh-TW" altLang="en-US" dirty="0"/>
              <a:t>至 </a:t>
            </a:r>
            <a:r>
              <a:rPr lang="en-US" altLang="zh-TW" dirty="0"/>
              <a:t>Q</a:t>
            </a:r>
            <a:r>
              <a:rPr lang="en-US" altLang="zh-TW" baseline="-25000" dirty="0"/>
              <a:t>2</a:t>
            </a:r>
            <a:r>
              <a:rPr lang="zh-TW" altLang="en-US" dirty="0"/>
              <a:t>）所致</a:t>
            </a:r>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34</a:t>
            </a:fld>
            <a:endParaRPr lang="zh-HK" altLang="en-US" dirty="0"/>
          </a:p>
        </p:txBody>
      </p:sp>
      <p:sp>
        <p:nvSpPr>
          <p:cNvPr id="4" name="標題 3"/>
          <p:cNvSpPr>
            <a:spLocks noGrp="1"/>
          </p:cNvSpPr>
          <p:nvPr>
            <p:ph type="title"/>
          </p:nvPr>
        </p:nvSpPr>
        <p:spPr/>
        <p:txBody>
          <a:bodyPr/>
          <a:lstStyle/>
          <a:p>
            <a:r>
              <a:rPr lang="en-US" altLang="zh-HK" sz="3200" dirty="0"/>
              <a:t>B.	</a:t>
            </a:r>
            <a:r>
              <a:rPr lang="zh-TW" altLang="en-US" sz="3200" dirty="0"/>
              <a:t>價格變動導致的總收入變動</a:t>
            </a:r>
            <a:endParaRPr lang="zh-HK" altLang="en-US" sz="3200" dirty="0"/>
          </a:p>
        </p:txBody>
      </p:sp>
      <p:sp>
        <p:nvSpPr>
          <p:cNvPr id="5" name="內容版面配置區 4"/>
          <p:cNvSpPr>
            <a:spLocks noGrp="1"/>
          </p:cNvSpPr>
          <p:nvPr>
            <p:ph idx="13"/>
          </p:nvPr>
        </p:nvSpPr>
        <p:spPr/>
        <p:txBody>
          <a:bodyPr/>
          <a:lstStyle/>
          <a:p>
            <a:r>
              <a:rPr lang="en-US" altLang="zh-HK" dirty="0"/>
              <a:t>1.	</a:t>
            </a:r>
            <a:r>
              <a:rPr lang="zh-HK" altLang="en-US" dirty="0"/>
              <a:t>價格上升</a:t>
            </a:r>
          </a:p>
        </p:txBody>
      </p:sp>
      <p:grpSp>
        <p:nvGrpSpPr>
          <p:cNvPr id="43" name="群組 42"/>
          <p:cNvGrpSpPr/>
          <p:nvPr/>
        </p:nvGrpSpPr>
        <p:grpSpPr>
          <a:xfrm>
            <a:off x="2879960" y="3892873"/>
            <a:ext cx="1332000" cy="420687"/>
            <a:chOff x="2879960" y="4140101"/>
            <a:chExt cx="1332000" cy="420687"/>
          </a:xfrm>
        </p:grpSpPr>
        <p:sp>
          <p:nvSpPr>
            <p:cNvPr id="7" name="矩形 6"/>
            <p:cNvSpPr/>
            <p:nvPr/>
          </p:nvSpPr>
          <p:spPr bwMode="auto">
            <a:xfrm>
              <a:off x="2879960" y="4140101"/>
              <a:ext cx="1332000" cy="42068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5" name="文字方塊 24"/>
            <p:cNvSpPr txBox="1"/>
            <p:nvPr/>
          </p:nvSpPr>
          <p:spPr bwMode="auto">
            <a:xfrm>
              <a:off x="2987452" y="4140101"/>
              <a:ext cx="1103312" cy="369332"/>
            </a:xfrm>
            <a:prstGeom prst="rect">
              <a:avLst/>
            </a:prstGeom>
            <a:noFill/>
          </p:spPr>
          <p:txBody>
            <a:bodyPr>
              <a:spAutoFit/>
            </a:bodyPr>
            <a:lstStyle/>
            <a:p>
              <a:pPr algn="ctr">
                <a:defRPr/>
              </a:pPr>
              <a:r>
                <a:rPr lang="zh-TW" altLang="en-US" b="1" dirty="0"/>
                <a:t>得益</a:t>
              </a:r>
              <a:endParaRPr lang="zh-HK" altLang="en-US" b="1" dirty="0"/>
            </a:p>
          </p:txBody>
        </p:sp>
      </p:grpSp>
      <p:grpSp>
        <p:nvGrpSpPr>
          <p:cNvPr id="44" name="群組 43"/>
          <p:cNvGrpSpPr/>
          <p:nvPr/>
        </p:nvGrpSpPr>
        <p:grpSpPr>
          <a:xfrm>
            <a:off x="4139977" y="4291335"/>
            <a:ext cx="1103312" cy="1058863"/>
            <a:chOff x="4139977" y="4538563"/>
            <a:chExt cx="1103312" cy="1058863"/>
          </a:xfrm>
        </p:grpSpPr>
        <p:sp>
          <p:nvSpPr>
            <p:cNvPr id="6" name="矩形 5"/>
            <p:cNvSpPr/>
            <p:nvPr/>
          </p:nvSpPr>
          <p:spPr>
            <a:xfrm>
              <a:off x="4222527" y="4538563"/>
              <a:ext cx="920750" cy="1058863"/>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6" name="文字方塊 25"/>
            <p:cNvSpPr txBox="1"/>
            <p:nvPr/>
          </p:nvSpPr>
          <p:spPr bwMode="auto">
            <a:xfrm>
              <a:off x="4139977" y="4868763"/>
              <a:ext cx="1103312" cy="369332"/>
            </a:xfrm>
            <a:prstGeom prst="rect">
              <a:avLst/>
            </a:prstGeom>
            <a:noFill/>
          </p:spPr>
          <p:txBody>
            <a:bodyPr>
              <a:spAutoFit/>
            </a:bodyPr>
            <a:lstStyle/>
            <a:p>
              <a:pPr algn="ctr">
                <a:defRPr/>
              </a:pPr>
              <a:r>
                <a:rPr lang="zh-TW" altLang="en-US" b="1" dirty="0"/>
                <a:t>損失</a:t>
              </a:r>
              <a:endParaRPr lang="zh-HK" altLang="en-US" b="1" dirty="0"/>
            </a:p>
          </p:txBody>
        </p:sp>
      </p:grpSp>
      <p:grpSp>
        <p:nvGrpSpPr>
          <p:cNvPr id="45" name="群組 44"/>
          <p:cNvGrpSpPr/>
          <p:nvPr/>
        </p:nvGrpSpPr>
        <p:grpSpPr>
          <a:xfrm>
            <a:off x="2350863" y="3068960"/>
            <a:ext cx="4565651" cy="2704545"/>
            <a:chOff x="2350863" y="3316188"/>
            <a:chExt cx="4565651" cy="2704545"/>
          </a:xfrm>
        </p:grpSpPr>
        <p:cxnSp>
          <p:nvCxnSpPr>
            <p:cNvPr id="8" name="直線接點 7"/>
            <p:cNvCxnSpPr/>
            <p:nvPr/>
          </p:nvCxnSpPr>
          <p:spPr bwMode="auto">
            <a:xfrm>
              <a:off x="3539902" y="3790851"/>
              <a:ext cx="2108200" cy="100806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2866802" y="3643213"/>
              <a:ext cx="0" cy="19812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auto">
            <a:xfrm flipH="1">
              <a:off x="2866802" y="5616476"/>
              <a:ext cx="3033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bwMode="auto">
            <a:xfrm>
              <a:off x="2623914" y="5465663"/>
              <a:ext cx="527050" cy="371475"/>
            </a:xfrm>
            <a:prstGeom prst="rect">
              <a:avLst/>
            </a:prstGeom>
            <a:noFill/>
          </p:spPr>
          <p:txBody>
            <a:bodyPr>
              <a:spAutoFit/>
            </a:bodyPr>
            <a:lstStyle/>
            <a:p>
              <a:pPr>
                <a:defRPr/>
              </a:pPr>
              <a:r>
                <a:rPr lang="en-US" altLang="zh-HK" dirty="0"/>
                <a:t>0</a:t>
              </a:r>
              <a:endParaRPr lang="zh-HK" altLang="en-US" dirty="0"/>
            </a:p>
          </p:txBody>
        </p:sp>
        <p:sp>
          <p:nvSpPr>
            <p:cNvPr id="14" name="文字方塊 13"/>
            <p:cNvSpPr txBox="1"/>
            <p:nvPr/>
          </p:nvSpPr>
          <p:spPr bwMode="auto">
            <a:xfrm>
              <a:off x="2350863" y="3316188"/>
              <a:ext cx="1554163" cy="369332"/>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15" name="直線接點 14"/>
            <p:cNvCxnSpPr/>
            <p:nvPr/>
          </p:nvCxnSpPr>
          <p:spPr bwMode="auto">
            <a:xfrm flipH="1">
              <a:off x="2790602" y="4549676"/>
              <a:ext cx="714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auto">
            <a:xfrm flipH="1">
              <a:off x="2793777" y="4143276"/>
              <a:ext cx="730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bwMode="auto">
            <a:xfrm>
              <a:off x="2433414" y="3914676"/>
              <a:ext cx="555625" cy="368300"/>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8" name="文字方塊 17"/>
            <p:cNvSpPr txBox="1"/>
            <p:nvPr/>
          </p:nvSpPr>
          <p:spPr bwMode="auto">
            <a:xfrm>
              <a:off x="5068664" y="4149626"/>
              <a:ext cx="415925" cy="369887"/>
            </a:xfrm>
            <a:prstGeom prst="rect">
              <a:avLst/>
            </a:prstGeom>
            <a:noFill/>
          </p:spPr>
          <p:txBody>
            <a:bodyPr>
              <a:spAutoFit/>
            </a:bodyPr>
            <a:lstStyle/>
            <a:p>
              <a:pPr>
                <a:defRPr/>
              </a:pPr>
              <a:r>
                <a:rPr lang="en-US" altLang="zh-HK" dirty="0"/>
                <a:t>A</a:t>
              </a:r>
              <a:endParaRPr lang="zh-HK" altLang="en-US" baseline="-25000" dirty="0"/>
            </a:p>
          </p:txBody>
        </p:sp>
        <p:sp>
          <p:nvSpPr>
            <p:cNvPr id="19" name="文字方塊 18"/>
            <p:cNvSpPr txBox="1"/>
            <p:nvPr/>
          </p:nvSpPr>
          <p:spPr bwMode="auto">
            <a:xfrm>
              <a:off x="4089177" y="3706713"/>
              <a:ext cx="415925" cy="369888"/>
            </a:xfrm>
            <a:prstGeom prst="rect">
              <a:avLst/>
            </a:prstGeom>
            <a:noFill/>
          </p:spPr>
          <p:txBody>
            <a:bodyPr>
              <a:spAutoFit/>
            </a:bodyPr>
            <a:lstStyle/>
            <a:p>
              <a:pPr>
                <a:defRPr/>
              </a:pPr>
              <a:r>
                <a:rPr lang="en-US" altLang="zh-HK" dirty="0"/>
                <a:t>B</a:t>
              </a:r>
              <a:endParaRPr lang="zh-HK" altLang="en-US" baseline="-25000" dirty="0"/>
            </a:p>
          </p:txBody>
        </p:sp>
        <p:sp>
          <p:nvSpPr>
            <p:cNvPr id="20" name="文字方塊 19"/>
            <p:cNvSpPr txBox="1"/>
            <p:nvPr/>
          </p:nvSpPr>
          <p:spPr bwMode="auto">
            <a:xfrm>
              <a:off x="5611589" y="4592538"/>
              <a:ext cx="452438" cy="369888"/>
            </a:xfrm>
            <a:prstGeom prst="rect">
              <a:avLst/>
            </a:prstGeom>
            <a:noFill/>
          </p:spPr>
          <p:txBody>
            <a:bodyPr>
              <a:spAutoFit/>
            </a:bodyPr>
            <a:lstStyle/>
            <a:p>
              <a:pPr>
                <a:defRPr/>
              </a:pPr>
              <a:r>
                <a:rPr lang="en-US" altLang="zh-HK" dirty="0"/>
                <a:t>D</a:t>
              </a:r>
              <a:endParaRPr lang="zh-HK" altLang="en-US" dirty="0"/>
            </a:p>
          </p:txBody>
        </p:sp>
        <p:sp>
          <p:nvSpPr>
            <p:cNvPr id="21" name="文字方塊 20"/>
            <p:cNvSpPr txBox="1"/>
            <p:nvPr/>
          </p:nvSpPr>
          <p:spPr bwMode="auto">
            <a:xfrm>
              <a:off x="2433414" y="4346476"/>
              <a:ext cx="555625" cy="369887"/>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22" name="文字方塊 21"/>
            <p:cNvSpPr txBox="1"/>
            <p:nvPr/>
          </p:nvSpPr>
          <p:spPr bwMode="auto">
            <a:xfrm>
              <a:off x="3978052" y="5643463"/>
              <a:ext cx="555625" cy="368300"/>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23" name="文字方塊 22"/>
            <p:cNvSpPr txBox="1"/>
            <p:nvPr/>
          </p:nvSpPr>
          <p:spPr bwMode="auto">
            <a:xfrm>
              <a:off x="4890864" y="5632351"/>
              <a:ext cx="555625" cy="369887"/>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24" name="文字方塊 23"/>
            <p:cNvSpPr txBox="1"/>
            <p:nvPr/>
          </p:nvSpPr>
          <p:spPr bwMode="auto">
            <a:xfrm>
              <a:off x="3905027" y="4527451"/>
              <a:ext cx="415925" cy="368300"/>
            </a:xfrm>
            <a:prstGeom prst="rect">
              <a:avLst/>
            </a:prstGeom>
            <a:noFill/>
          </p:spPr>
          <p:txBody>
            <a:bodyPr>
              <a:spAutoFit/>
            </a:bodyPr>
            <a:lstStyle/>
            <a:p>
              <a:pPr>
                <a:defRPr/>
              </a:pPr>
              <a:r>
                <a:rPr lang="en-US" altLang="zh-HK" dirty="0"/>
                <a:t>C</a:t>
              </a:r>
              <a:endParaRPr lang="zh-HK" altLang="en-US" baseline="-25000" dirty="0"/>
            </a:p>
          </p:txBody>
        </p:sp>
        <p:sp>
          <p:nvSpPr>
            <p:cNvPr id="27" name="文字方塊 26"/>
            <p:cNvSpPr txBox="1"/>
            <p:nvPr/>
          </p:nvSpPr>
          <p:spPr bwMode="auto">
            <a:xfrm>
              <a:off x="5276627" y="5651401"/>
              <a:ext cx="1639887" cy="369332"/>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cxnSp>
          <p:nvCxnSpPr>
            <p:cNvPr id="28" name="直線接點 27"/>
            <p:cNvCxnSpPr/>
            <p:nvPr/>
          </p:nvCxnSpPr>
          <p:spPr bwMode="auto">
            <a:xfrm flipV="1">
              <a:off x="2887439" y="4133751"/>
              <a:ext cx="13033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auto">
            <a:xfrm>
              <a:off x="5135339" y="4565551"/>
              <a:ext cx="0" cy="10572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auto">
            <a:xfrm flipV="1">
              <a:off x="2862039" y="4548088"/>
              <a:ext cx="23098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a:off x="4222527" y="4165501"/>
              <a:ext cx="0" cy="1406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bwMode="auto">
            <a:xfrm flipH="1">
              <a:off x="4393977" y="5849838"/>
              <a:ext cx="487362"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bwMode="auto">
            <a:xfrm flipV="1">
              <a:off x="2677889" y="4254401"/>
              <a:ext cx="0" cy="23018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bwMode="auto">
            <a:xfrm flipH="1" flipV="1">
              <a:off x="4427314" y="4033738"/>
              <a:ext cx="641350" cy="29527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橢圓 34"/>
            <p:cNvSpPr/>
            <p:nvPr/>
          </p:nvSpPr>
          <p:spPr bwMode="auto">
            <a:xfrm>
              <a:off x="2808064" y="4490938"/>
              <a:ext cx="103188" cy="10318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6" name="橢圓 35"/>
            <p:cNvSpPr/>
            <p:nvPr/>
          </p:nvSpPr>
          <p:spPr bwMode="auto">
            <a:xfrm>
              <a:off x="5086127" y="4486176"/>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7" name="橢圓 36"/>
            <p:cNvSpPr/>
            <p:nvPr/>
          </p:nvSpPr>
          <p:spPr bwMode="auto">
            <a:xfrm>
              <a:off x="5084539" y="5546626"/>
              <a:ext cx="103188"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9" name="橢圓 38"/>
            <p:cNvSpPr/>
            <p:nvPr/>
          </p:nvSpPr>
          <p:spPr bwMode="auto">
            <a:xfrm>
              <a:off x="2806477" y="4078188"/>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0" name="橢圓 39"/>
            <p:cNvSpPr/>
            <p:nvPr/>
          </p:nvSpPr>
          <p:spPr bwMode="auto">
            <a:xfrm>
              <a:off x="4171727" y="4067076"/>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1" name="橢圓 40"/>
            <p:cNvSpPr/>
            <p:nvPr/>
          </p:nvSpPr>
          <p:spPr bwMode="auto">
            <a:xfrm>
              <a:off x="4159027" y="5543451"/>
              <a:ext cx="103187" cy="1044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6" name="文字方塊 45"/>
          <p:cNvSpPr txBox="1"/>
          <p:nvPr/>
        </p:nvSpPr>
        <p:spPr bwMode="auto">
          <a:xfrm>
            <a:off x="5884638" y="5146998"/>
            <a:ext cx="847602" cy="369332"/>
          </a:xfrm>
          <a:prstGeom prst="rect">
            <a:avLst/>
          </a:prstGeom>
          <a:noFill/>
        </p:spPr>
        <p:txBody>
          <a:bodyPr wrap="square">
            <a:spAutoFit/>
          </a:bodyPr>
          <a:lstStyle/>
          <a:p>
            <a:pPr>
              <a:defRPr/>
            </a:pPr>
            <a:r>
              <a:rPr lang="zh-TW" altLang="en-US" dirty="0"/>
              <a:t>數量</a:t>
            </a:r>
            <a:endParaRPr lang="zh-HK" altLang="en-US" dirty="0"/>
          </a:p>
        </p:txBody>
      </p:sp>
    </p:spTree>
    <p:extLst>
      <p:ext uri="{BB962C8B-B14F-4D97-AF65-F5344CB8AC3E}">
        <p14:creationId xmlns:p14="http://schemas.microsoft.com/office/powerpoint/2010/main" val="1342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229600" cy="904863"/>
          </a:xfrm>
        </p:spPr>
        <p:txBody>
          <a:bodyPr/>
          <a:lstStyle/>
          <a:p>
            <a:r>
              <a:rPr lang="zh-TW" altLang="en-US" dirty="0"/>
              <a:t>當價格 </a:t>
            </a:r>
            <a:r>
              <a:rPr lang="en-US" altLang="zh-HK" dirty="0">
                <a:sym typeface="Wingdings 3"/>
              </a:rPr>
              <a:t></a:t>
            </a:r>
            <a:r>
              <a:rPr lang="zh-TW" altLang="en-US" dirty="0">
                <a:sym typeface="Wingdings 3"/>
              </a:rPr>
              <a:t>（</a:t>
            </a:r>
            <a:r>
              <a:rPr lang="en-US" altLang="zh-TW" dirty="0"/>
              <a:t>P</a:t>
            </a:r>
            <a:r>
              <a:rPr lang="en-US" altLang="zh-TW" baseline="-25000" dirty="0"/>
              <a:t>3</a:t>
            </a:r>
            <a:r>
              <a:rPr lang="en-US" altLang="zh-TW" dirty="0"/>
              <a:t> </a:t>
            </a:r>
            <a:r>
              <a:rPr lang="zh-TW" altLang="en-US" dirty="0"/>
              <a:t>至 </a:t>
            </a:r>
            <a:r>
              <a:rPr lang="en-US" altLang="zh-TW" dirty="0"/>
              <a:t>P</a:t>
            </a:r>
            <a:r>
              <a:rPr lang="en-US" altLang="zh-TW" baseline="-25000" dirty="0"/>
              <a:t>4</a:t>
            </a:r>
            <a:r>
              <a:rPr lang="zh-TW" altLang="en-US" dirty="0"/>
              <a:t>），需求量 </a:t>
            </a:r>
            <a:r>
              <a:rPr lang="en-US" altLang="zh-HK" dirty="0">
                <a:sym typeface="Wingdings 3"/>
              </a:rPr>
              <a:t></a:t>
            </a:r>
            <a:r>
              <a:rPr lang="zh-TW" altLang="en-US" dirty="0">
                <a:sym typeface="Wingdings 3"/>
              </a:rPr>
              <a:t>（</a:t>
            </a:r>
            <a:r>
              <a:rPr lang="en-US" altLang="zh-TW" dirty="0"/>
              <a:t>Q</a:t>
            </a:r>
            <a:r>
              <a:rPr lang="en-US" altLang="zh-TW" baseline="-25000" dirty="0"/>
              <a:t>3</a:t>
            </a:r>
            <a:r>
              <a:rPr lang="en-US" altLang="zh-TW" dirty="0"/>
              <a:t> </a:t>
            </a:r>
            <a:r>
              <a:rPr lang="zh-TW" altLang="en-US" dirty="0"/>
              <a:t>至 </a:t>
            </a:r>
            <a:r>
              <a:rPr lang="en-US" altLang="zh-TW" dirty="0"/>
              <a:t>Q</a:t>
            </a:r>
            <a:r>
              <a:rPr lang="en-US" altLang="zh-TW" baseline="-25000" dirty="0"/>
              <a:t>4</a:t>
            </a:r>
            <a:r>
              <a:rPr lang="zh-TW" altLang="en-US" dirty="0"/>
              <a:t>）</a:t>
            </a:r>
            <a:endParaRPr lang="en-US" altLang="zh-HK" dirty="0"/>
          </a:p>
          <a:p>
            <a:pPr>
              <a:tabLst>
                <a:tab pos="355600" algn="l"/>
              </a:tabLst>
            </a:pPr>
            <a:r>
              <a:rPr lang="en-US" altLang="zh-HK" dirty="0">
                <a:sym typeface="Wingdings" panose="05000000000000000000" pitchFamily="2" charset="2"/>
              </a:rPr>
              <a:t>	</a:t>
            </a:r>
            <a:r>
              <a:rPr lang="zh-TW" altLang="en-US" dirty="0"/>
              <a:t>總收入會由 </a:t>
            </a:r>
            <a:r>
              <a:rPr lang="en-US" altLang="zh-TW" dirty="0"/>
              <a:t>P</a:t>
            </a:r>
            <a:r>
              <a:rPr lang="en-US" altLang="zh-TW" baseline="-25000" dirty="0"/>
              <a:t>3</a:t>
            </a:r>
            <a:r>
              <a:rPr lang="en-US" altLang="zh-TW" dirty="0"/>
              <a:t> × Q</a:t>
            </a:r>
            <a:r>
              <a:rPr lang="en-US" altLang="zh-TW" baseline="-25000" dirty="0"/>
              <a:t>3</a:t>
            </a:r>
            <a:r>
              <a:rPr lang="en-US" altLang="zh-TW" dirty="0"/>
              <a:t> </a:t>
            </a:r>
            <a:r>
              <a:rPr lang="zh-TW" altLang="en-US" dirty="0"/>
              <a:t>變為 </a:t>
            </a:r>
            <a:r>
              <a:rPr lang="en-US" altLang="zh-TW" dirty="0"/>
              <a:t>P</a:t>
            </a:r>
            <a:r>
              <a:rPr lang="en-US" altLang="zh-TW" baseline="-25000" dirty="0"/>
              <a:t>4</a:t>
            </a:r>
            <a:r>
              <a:rPr lang="en-US" altLang="zh-TW" dirty="0"/>
              <a:t> × Q</a:t>
            </a:r>
            <a:r>
              <a:rPr lang="en-US" altLang="zh-TW" baseline="-25000" dirty="0"/>
              <a:t>4</a:t>
            </a:r>
            <a:r>
              <a:rPr lang="zh-TW" altLang="en-US" dirty="0"/>
              <a:t>。</a:t>
            </a:r>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35</a:t>
            </a:fld>
            <a:endParaRPr lang="zh-HK" altLang="en-US" dirty="0"/>
          </a:p>
        </p:txBody>
      </p:sp>
      <p:sp>
        <p:nvSpPr>
          <p:cNvPr id="4" name="標題 3"/>
          <p:cNvSpPr>
            <a:spLocks noGrp="1"/>
          </p:cNvSpPr>
          <p:nvPr>
            <p:ph type="title"/>
          </p:nvPr>
        </p:nvSpPr>
        <p:spPr/>
        <p:txBody>
          <a:bodyPr/>
          <a:lstStyle/>
          <a:p>
            <a:r>
              <a:rPr lang="en-US" altLang="zh-HK" sz="3200" dirty="0"/>
              <a:t>B.	</a:t>
            </a:r>
            <a:r>
              <a:rPr lang="zh-TW" altLang="en-US" sz="3200" dirty="0"/>
              <a:t>價格變動導致的總收入變動</a:t>
            </a:r>
            <a:endParaRPr lang="zh-HK" altLang="en-US" sz="3200" dirty="0"/>
          </a:p>
        </p:txBody>
      </p:sp>
      <p:sp>
        <p:nvSpPr>
          <p:cNvPr id="5" name="內容版面配置區 4"/>
          <p:cNvSpPr>
            <a:spLocks noGrp="1"/>
          </p:cNvSpPr>
          <p:nvPr>
            <p:ph idx="13"/>
          </p:nvPr>
        </p:nvSpPr>
        <p:spPr/>
        <p:txBody>
          <a:bodyPr/>
          <a:lstStyle/>
          <a:p>
            <a:r>
              <a:rPr lang="en-US" altLang="zh-HK" dirty="0"/>
              <a:t>2.	</a:t>
            </a:r>
            <a:r>
              <a:rPr lang="zh-HK" altLang="en-US" dirty="0"/>
              <a:t>價格下降</a:t>
            </a:r>
          </a:p>
        </p:txBody>
      </p:sp>
      <p:grpSp>
        <p:nvGrpSpPr>
          <p:cNvPr id="37" name="群組 36"/>
          <p:cNvGrpSpPr/>
          <p:nvPr/>
        </p:nvGrpSpPr>
        <p:grpSpPr>
          <a:xfrm>
            <a:off x="2350863" y="3068960"/>
            <a:ext cx="4565651" cy="2704545"/>
            <a:chOff x="2350863" y="3316188"/>
            <a:chExt cx="4565651" cy="2704545"/>
          </a:xfrm>
        </p:grpSpPr>
        <p:cxnSp>
          <p:nvCxnSpPr>
            <p:cNvPr id="38" name="直線接點 37"/>
            <p:cNvCxnSpPr/>
            <p:nvPr/>
          </p:nvCxnSpPr>
          <p:spPr bwMode="auto">
            <a:xfrm>
              <a:off x="3539902" y="3790851"/>
              <a:ext cx="2108200" cy="100806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auto">
            <a:xfrm>
              <a:off x="2866802" y="3643213"/>
              <a:ext cx="0" cy="19812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auto">
            <a:xfrm flipH="1">
              <a:off x="2866802" y="5616476"/>
              <a:ext cx="3033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bwMode="auto">
            <a:xfrm>
              <a:off x="2623914" y="5465663"/>
              <a:ext cx="527050" cy="371475"/>
            </a:xfrm>
            <a:prstGeom prst="rect">
              <a:avLst/>
            </a:prstGeom>
            <a:noFill/>
          </p:spPr>
          <p:txBody>
            <a:bodyPr>
              <a:spAutoFit/>
            </a:bodyPr>
            <a:lstStyle/>
            <a:p>
              <a:pPr>
                <a:defRPr/>
              </a:pPr>
              <a:r>
                <a:rPr lang="en-US" altLang="zh-HK" dirty="0"/>
                <a:t>0</a:t>
              </a:r>
              <a:endParaRPr lang="zh-HK" altLang="en-US" dirty="0"/>
            </a:p>
          </p:txBody>
        </p:sp>
        <p:sp>
          <p:nvSpPr>
            <p:cNvPr id="43" name="文字方塊 42"/>
            <p:cNvSpPr txBox="1"/>
            <p:nvPr/>
          </p:nvSpPr>
          <p:spPr bwMode="auto">
            <a:xfrm>
              <a:off x="2350863" y="3316188"/>
              <a:ext cx="1554163" cy="369332"/>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44" name="直線接點 43"/>
            <p:cNvCxnSpPr/>
            <p:nvPr/>
          </p:nvCxnSpPr>
          <p:spPr bwMode="auto">
            <a:xfrm flipH="1">
              <a:off x="2790602" y="4549676"/>
              <a:ext cx="714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auto">
            <a:xfrm flipH="1">
              <a:off x="2793777" y="4143276"/>
              <a:ext cx="730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bwMode="auto">
            <a:xfrm>
              <a:off x="2433414" y="3914676"/>
              <a:ext cx="555625" cy="368300"/>
            </a:xfrm>
            <a:prstGeom prst="rect">
              <a:avLst/>
            </a:prstGeom>
            <a:noFill/>
          </p:spPr>
          <p:txBody>
            <a:bodyPr>
              <a:spAutoFit/>
            </a:bodyPr>
            <a:lstStyle/>
            <a:p>
              <a:pPr>
                <a:defRPr/>
              </a:pPr>
              <a:r>
                <a:rPr lang="en-US" altLang="zh-HK" dirty="0"/>
                <a:t>P</a:t>
              </a:r>
              <a:r>
                <a:rPr lang="en-US" altLang="zh-HK" baseline="-25000" dirty="0"/>
                <a:t>3</a:t>
              </a:r>
              <a:endParaRPr lang="zh-HK" altLang="en-US" baseline="-25000" dirty="0"/>
            </a:p>
          </p:txBody>
        </p:sp>
        <p:sp>
          <p:nvSpPr>
            <p:cNvPr id="47" name="文字方塊 46"/>
            <p:cNvSpPr txBox="1"/>
            <p:nvPr/>
          </p:nvSpPr>
          <p:spPr bwMode="auto">
            <a:xfrm>
              <a:off x="5068664" y="4149626"/>
              <a:ext cx="415925" cy="369887"/>
            </a:xfrm>
            <a:prstGeom prst="rect">
              <a:avLst/>
            </a:prstGeom>
            <a:noFill/>
          </p:spPr>
          <p:txBody>
            <a:bodyPr>
              <a:spAutoFit/>
            </a:bodyPr>
            <a:lstStyle/>
            <a:p>
              <a:pPr>
                <a:defRPr/>
              </a:pPr>
              <a:r>
                <a:rPr lang="en-US" altLang="zh-HK" dirty="0"/>
                <a:t>B</a:t>
              </a:r>
              <a:endParaRPr lang="zh-HK" altLang="en-US" baseline="-25000" dirty="0"/>
            </a:p>
          </p:txBody>
        </p:sp>
        <p:sp>
          <p:nvSpPr>
            <p:cNvPr id="48" name="文字方塊 47"/>
            <p:cNvSpPr txBox="1"/>
            <p:nvPr/>
          </p:nvSpPr>
          <p:spPr bwMode="auto">
            <a:xfrm>
              <a:off x="4089177" y="3706713"/>
              <a:ext cx="415925" cy="369888"/>
            </a:xfrm>
            <a:prstGeom prst="rect">
              <a:avLst/>
            </a:prstGeom>
            <a:noFill/>
          </p:spPr>
          <p:txBody>
            <a:bodyPr>
              <a:spAutoFit/>
            </a:bodyPr>
            <a:lstStyle/>
            <a:p>
              <a:pPr>
                <a:defRPr/>
              </a:pPr>
              <a:r>
                <a:rPr lang="en-US" altLang="zh-HK" dirty="0"/>
                <a:t>A</a:t>
              </a:r>
              <a:endParaRPr lang="zh-HK" altLang="en-US" baseline="-25000" dirty="0"/>
            </a:p>
          </p:txBody>
        </p:sp>
        <p:sp>
          <p:nvSpPr>
            <p:cNvPr id="49" name="文字方塊 48"/>
            <p:cNvSpPr txBox="1"/>
            <p:nvPr/>
          </p:nvSpPr>
          <p:spPr bwMode="auto">
            <a:xfrm>
              <a:off x="5611589" y="4592538"/>
              <a:ext cx="452438" cy="369888"/>
            </a:xfrm>
            <a:prstGeom prst="rect">
              <a:avLst/>
            </a:prstGeom>
            <a:noFill/>
          </p:spPr>
          <p:txBody>
            <a:bodyPr>
              <a:spAutoFit/>
            </a:bodyPr>
            <a:lstStyle/>
            <a:p>
              <a:pPr>
                <a:defRPr/>
              </a:pPr>
              <a:r>
                <a:rPr lang="en-US" altLang="zh-HK" dirty="0"/>
                <a:t>D</a:t>
              </a:r>
              <a:endParaRPr lang="zh-HK" altLang="en-US" dirty="0"/>
            </a:p>
          </p:txBody>
        </p:sp>
        <p:sp>
          <p:nvSpPr>
            <p:cNvPr id="50" name="文字方塊 49"/>
            <p:cNvSpPr txBox="1"/>
            <p:nvPr/>
          </p:nvSpPr>
          <p:spPr bwMode="auto">
            <a:xfrm>
              <a:off x="2433414" y="4346476"/>
              <a:ext cx="555625" cy="369887"/>
            </a:xfrm>
            <a:prstGeom prst="rect">
              <a:avLst/>
            </a:prstGeom>
            <a:noFill/>
          </p:spPr>
          <p:txBody>
            <a:bodyPr>
              <a:spAutoFit/>
            </a:bodyPr>
            <a:lstStyle/>
            <a:p>
              <a:pPr>
                <a:defRPr/>
              </a:pPr>
              <a:r>
                <a:rPr lang="en-US" altLang="zh-HK" dirty="0"/>
                <a:t>P</a:t>
              </a:r>
              <a:r>
                <a:rPr lang="en-US" altLang="zh-HK" baseline="-25000" dirty="0"/>
                <a:t>4</a:t>
              </a:r>
              <a:endParaRPr lang="zh-HK" altLang="en-US" baseline="-25000" dirty="0"/>
            </a:p>
          </p:txBody>
        </p:sp>
        <p:sp>
          <p:nvSpPr>
            <p:cNvPr id="51" name="文字方塊 50"/>
            <p:cNvSpPr txBox="1"/>
            <p:nvPr/>
          </p:nvSpPr>
          <p:spPr bwMode="auto">
            <a:xfrm>
              <a:off x="3978052" y="5643463"/>
              <a:ext cx="555625" cy="368300"/>
            </a:xfrm>
            <a:prstGeom prst="rect">
              <a:avLst/>
            </a:prstGeom>
            <a:noFill/>
          </p:spPr>
          <p:txBody>
            <a:bodyPr>
              <a:spAutoFit/>
            </a:bodyPr>
            <a:lstStyle/>
            <a:p>
              <a:pPr>
                <a:defRPr/>
              </a:pPr>
              <a:r>
                <a:rPr lang="en-US" altLang="zh-HK" dirty="0"/>
                <a:t>Q</a:t>
              </a:r>
              <a:r>
                <a:rPr lang="en-US" altLang="zh-HK" baseline="-25000" dirty="0"/>
                <a:t>3</a:t>
              </a:r>
              <a:endParaRPr lang="zh-HK" altLang="en-US" baseline="-25000" dirty="0"/>
            </a:p>
          </p:txBody>
        </p:sp>
        <p:sp>
          <p:nvSpPr>
            <p:cNvPr id="52" name="文字方塊 51"/>
            <p:cNvSpPr txBox="1"/>
            <p:nvPr/>
          </p:nvSpPr>
          <p:spPr bwMode="auto">
            <a:xfrm>
              <a:off x="4890864" y="5632351"/>
              <a:ext cx="555625" cy="369887"/>
            </a:xfrm>
            <a:prstGeom prst="rect">
              <a:avLst/>
            </a:prstGeom>
            <a:noFill/>
          </p:spPr>
          <p:txBody>
            <a:bodyPr>
              <a:spAutoFit/>
            </a:bodyPr>
            <a:lstStyle/>
            <a:p>
              <a:pPr>
                <a:defRPr/>
              </a:pPr>
              <a:r>
                <a:rPr lang="en-US" altLang="zh-HK" dirty="0"/>
                <a:t>Q</a:t>
              </a:r>
              <a:r>
                <a:rPr lang="en-US" altLang="zh-HK" baseline="-25000" dirty="0"/>
                <a:t>4</a:t>
              </a:r>
              <a:endParaRPr lang="zh-HK" altLang="en-US" baseline="-25000" dirty="0"/>
            </a:p>
          </p:txBody>
        </p:sp>
        <p:sp>
          <p:nvSpPr>
            <p:cNvPr id="53" name="文字方塊 52"/>
            <p:cNvSpPr txBox="1"/>
            <p:nvPr/>
          </p:nvSpPr>
          <p:spPr bwMode="auto">
            <a:xfrm>
              <a:off x="3905027" y="4527451"/>
              <a:ext cx="415925" cy="368300"/>
            </a:xfrm>
            <a:prstGeom prst="rect">
              <a:avLst/>
            </a:prstGeom>
            <a:noFill/>
          </p:spPr>
          <p:txBody>
            <a:bodyPr>
              <a:spAutoFit/>
            </a:bodyPr>
            <a:lstStyle/>
            <a:p>
              <a:pPr>
                <a:defRPr/>
              </a:pPr>
              <a:r>
                <a:rPr lang="en-US" altLang="zh-HK" dirty="0"/>
                <a:t>C</a:t>
              </a:r>
              <a:endParaRPr lang="zh-HK" altLang="en-US" baseline="-25000" dirty="0"/>
            </a:p>
          </p:txBody>
        </p:sp>
        <p:sp>
          <p:nvSpPr>
            <p:cNvPr id="54" name="文字方塊 53"/>
            <p:cNvSpPr txBox="1"/>
            <p:nvPr/>
          </p:nvSpPr>
          <p:spPr bwMode="auto">
            <a:xfrm>
              <a:off x="5276627" y="5651401"/>
              <a:ext cx="1639887" cy="369332"/>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cxnSp>
          <p:nvCxnSpPr>
            <p:cNvPr id="55" name="直線接點 54"/>
            <p:cNvCxnSpPr/>
            <p:nvPr/>
          </p:nvCxnSpPr>
          <p:spPr bwMode="auto">
            <a:xfrm flipV="1">
              <a:off x="2887439" y="4133751"/>
              <a:ext cx="13033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auto">
            <a:xfrm>
              <a:off x="5135339" y="4565551"/>
              <a:ext cx="0" cy="10572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auto">
            <a:xfrm flipV="1">
              <a:off x="2862039" y="4548088"/>
              <a:ext cx="23098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auto">
            <a:xfrm>
              <a:off x="4222527" y="4165501"/>
              <a:ext cx="0" cy="1406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bwMode="auto">
            <a:xfrm flipH="1">
              <a:off x="4393977" y="5849838"/>
              <a:ext cx="487362"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bwMode="auto">
            <a:xfrm flipV="1">
              <a:off x="2677889" y="4254401"/>
              <a:ext cx="0" cy="230187"/>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bwMode="auto">
            <a:xfrm flipH="1" flipV="1">
              <a:off x="4427314" y="4033738"/>
              <a:ext cx="641350" cy="29527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62" name="橢圓 61"/>
            <p:cNvSpPr/>
            <p:nvPr/>
          </p:nvSpPr>
          <p:spPr bwMode="auto">
            <a:xfrm>
              <a:off x="2808064" y="4490938"/>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3" name="橢圓 62"/>
            <p:cNvSpPr/>
            <p:nvPr/>
          </p:nvSpPr>
          <p:spPr bwMode="auto">
            <a:xfrm>
              <a:off x="5086127" y="4486176"/>
              <a:ext cx="103187"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4" name="橢圓 63"/>
            <p:cNvSpPr/>
            <p:nvPr/>
          </p:nvSpPr>
          <p:spPr bwMode="auto">
            <a:xfrm>
              <a:off x="5084539" y="5546626"/>
              <a:ext cx="103188"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5" name="橢圓 64"/>
            <p:cNvSpPr/>
            <p:nvPr/>
          </p:nvSpPr>
          <p:spPr bwMode="auto">
            <a:xfrm>
              <a:off x="2806477" y="4078188"/>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6" name="橢圓 65"/>
            <p:cNvSpPr/>
            <p:nvPr/>
          </p:nvSpPr>
          <p:spPr bwMode="auto">
            <a:xfrm>
              <a:off x="4171727" y="4067076"/>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7" name="橢圓 66"/>
            <p:cNvSpPr/>
            <p:nvPr/>
          </p:nvSpPr>
          <p:spPr bwMode="auto">
            <a:xfrm>
              <a:off x="4159027" y="5543451"/>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68" name="文字方塊 67"/>
          <p:cNvSpPr txBox="1"/>
          <p:nvPr/>
        </p:nvSpPr>
        <p:spPr bwMode="auto">
          <a:xfrm>
            <a:off x="5884638" y="5146998"/>
            <a:ext cx="847602" cy="369332"/>
          </a:xfrm>
          <a:prstGeom prst="rect">
            <a:avLst/>
          </a:prstGeom>
          <a:noFill/>
        </p:spPr>
        <p:txBody>
          <a:bodyPr wrap="square">
            <a:spAutoFit/>
          </a:bodyPr>
          <a:lstStyle/>
          <a:p>
            <a:pPr>
              <a:defRPr/>
            </a:pPr>
            <a:r>
              <a:rPr lang="zh-TW" altLang="en-US" dirty="0"/>
              <a:t>數量</a:t>
            </a:r>
            <a:endParaRPr lang="zh-HK" altLang="en-US" dirty="0"/>
          </a:p>
        </p:txBody>
      </p:sp>
    </p:spTree>
    <p:extLst>
      <p:ext uri="{BB962C8B-B14F-4D97-AF65-F5344CB8AC3E}">
        <p14:creationId xmlns:p14="http://schemas.microsoft.com/office/powerpoint/2010/main" val="395260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435280" cy="1348061"/>
          </a:xfrm>
        </p:spPr>
        <p:txBody>
          <a:bodyPr/>
          <a:lstStyle/>
          <a:p>
            <a:r>
              <a:rPr lang="zh-TW" altLang="en-US" dirty="0"/>
              <a:t>價格下降有以下兩個影響：</a:t>
            </a:r>
            <a:endParaRPr lang="en-US" altLang="zh-HK" dirty="0"/>
          </a:p>
          <a:p>
            <a:pPr marL="342900" indent="-342900">
              <a:buFont typeface="Arial" panose="020B0604020202020204" pitchFamily="34" charset="0"/>
              <a:buChar char="•"/>
            </a:pPr>
            <a:r>
              <a:rPr lang="zh-TW" altLang="en-US" dirty="0"/>
              <a:t>總收入的</a:t>
            </a:r>
            <a:r>
              <a:rPr lang="zh-TW" altLang="en-US" b="1" dirty="0">
                <a:solidFill>
                  <a:schemeClr val="accent6">
                    <a:lumMod val="75000"/>
                  </a:schemeClr>
                </a:solidFill>
              </a:rPr>
              <a:t>損失</a:t>
            </a:r>
            <a:r>
              <a:rPr lang="zh-TW" altLang="en-US" dirty="0"/>
              <a:t>：因</a:t>
            </a:r>
            <a:r>
              <a:rPr lang="zh-TW" altLang="en-US" b="1" dirty="0">
                <a:solidFill>
                  <a:schemeClr val="accent6">
                    <a:lumMod val="75000"/>
                  </a:schemeClr>
                </a:solidFill>
              </a:rPr>
              <a:t>價格 </a:t>
            </a:r>
            <a:r>
              <a:rPr lang="en-US" altLang="zh-HK" dirty="0">
                <a:solidFill>
                  <a:srgbClr val="F79646">
                    <a:lumMod val="75000"/>
                  </a:srgbClr>
                </a:solidFill>
                <a:sym typeface="Wingdings 3"/>
              </a:rPr>
              <a:t></a:t>
            </a:r>
            <a:r>
              <a:rPr lang="zh-TW" altLang="en-US" dirty="0"/>
              <a:t>（</a:t>
            </a:r>
            <a:r>
              <a:rPr lang="en-US" altLang="zh-TW" dirty="0"/>
              <a:t>P</a:t>
            </a:r>
            <a:r>
              <a:rPr lang="en-US" altLang="zh-TW" baseline="-25000" dirty="0"/>
              <a:t>3</a:t>
            </a:r>
            <a:r>
              <a:rPr lang="en-US" altLang="zh-TW" dirty="0"/>
              <a:t> </a:t>
            </a:r>
            <a:r>
              <a:rPr lang="zh-TW" altLang="en-US" dirty="0"/>
              <a:t>至 </a:t>
            </a:r>
            <a:r>
              <a:rPr lang="en-US" altLang="zh-TW" dirty="0"/>
              <a:t>Q</a:t>
            </a:r>
            <a:r>
              <a:rPr lang="en-US" altLang="zh-TW" baseline="-25000" dirty="0"/>
              <a:t>4</a:t>
            </a:r>
            <a:r>
              <a:rPr lang="zh-TW" altLang="en-US" dirty="0"/>
              <a:t>）所致</a:t>
            </a:r>
            <a:endParaRPr lang="en-US" altLang="zh-HK" dirty="0"/>
          </a:p>
          <a:p>
            <a:pPr marL="342900" indent="-342900">
              <a:buFont typeface="Arial" panose="020B0604020202020204" pitchFamily="34" charset="0"/>
              <a:buChar char="•"/>
            </a:pPr>
            <a:r>
              <a:rPr lang="zh-HK" altLang="en-US" dirty="0"/>
              <a:t>總收入的</a:t>
            </a:r>
            <a:r>
              <a:rPr lang="zh-HK" altLang="en-US" b="1" dirty="0">
                <a:solidFill>
                  <a:schemeClr val="accent6">
                    <a:lumMod val="75000"/>
                  </a:schemeClr>
                </a:solidFill>
              </a:rPr>
              <a:t>得益</a:t>
            </a:r>
            <a:r>
              <a:rPr lang="zh-HK" altLang="en-US" dirty="0"/>
              <a:t>：因</a:t>
            </a:r>
            <a:r>
              <a:rPr lang="zh-HK" altLang="en-US" b="1" dirty="0">
                <a:solidFill>
                  <a:schemeClr val="accent6">
                    <a:lumMod val="75000"/>
                  </a:schemeClr>
                </a:solidFill>
              </a:rPr>
              <a:t>售出數量 </a:t>
            </a:r>
            <a:r>
              <a:rPr lang="en-US" altLang="zh-HK" dirty="0">
                <a:solidFill>
                  <a:schemeClr val="accent6">
                    <a:lumMod val="75000"/>
                  </a:schemeClr>
                </a:solidFill>
                <a:sym typeface="Wingdings 3"/>
              </a:rPr>
              <a:t></a:t>
            </a:r>
            <a:r>
              <a:rPr lang="zh-TW" altLang="en-US" dirty="0"/>
              <a:t>（</a:t>
            </a:r>
            <a:r>
              <a:rPr lang="en-US" altLang="zh-HK" dirty="0"/>
              <a:t>Q</a:t>
            </a:r>
            <a:r>
              <a:rPr lang="en-US" altLang="zh-HK" baseline="-25000" dirty="0"/>
              <a:t>3</a:t>
            </a:r>
            <a:r>
              <a:rPr lang="en-US" altLang="zh-HK" dirty="0"/>
              <a:t> </a:t>
            </a:r>
            <a:r>
              <a:rPr lang="zh-HK" altLang="en-US" dirty="0"/>
              <a:t>至 </a:t>
            </a:r>
            <a:r>
              <a:rPr lang="en-US" altLang="zh-HK" dirty="0"/>
              <a:t>Q</a:t>
            </a:r>
            <a:r>
              <a:rPr lang="en-US" altLang="zh-HK" baseline="-25000" dirty="0"/>
              <a:t>4</a:t>
            </a:r>
            <a:r>
              <a:rPr lang="zh-TW" altLang="en-US" dirty="0"/>
              <a:t>）</a:t>
            </a:r>
            <a:r>
              <a:rPr lang="zh-HK" altLang="en-US" dirty="0"/>
              <a:t>所致</a:t>
            </a:r>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36</a:t>
            </a:fld>
            <a:endParaRPr lang="zh-HK" altLang="en-US" dirty="0"/>
          </a:p>
        </p:txBody>
      </p:sp>
      <p:sp>
        <p:nvSpPr>
          <p:cNvPr id="4" name="標題 3"/>
          <p:cNvSpPr>
            <a:spLocks noGrp="1"/>
          </p:cNvSpPr>
          <p:nvPr>
            <p:ph type="title"/>
          </p:nvPr>
        </p:nvSpPr>
        <p:spPr/>
        <p:txBody>
          <a:bodyPr/>
          <a:lstStyle/>
          <a:p>
            <a:r>
              <a:rPr lang="en-US" altLang="zh-HK" sz="3200" dirty="0"/>
              <a:t>B.	</a:t>
            </a:r>
            <a:r>
              <a:rPr lang="zh-TW" altLang="en-US" sz="3200" dirty="0"/>
              <a:t>價格變動導致的總收入變動</a:t>
            </a:r>
            <a:endParaRPr lang="zh-HK" altLang="en-US" sz="3200" dirty="0"/>
          </a:p>
        </p:txBody>
      </p:sp>
      <p:sp>
        <p:nvSpPr>
          <p:cNvPr id="5" name="內容版面配置區 4"/>
          <p:cNvSpPr>
            <a:spLocks noGrp="1"/>
          </p:cNvSpPr>
          <p:nvPr>
            <p:ph idx="13"/>
          </p:nvPr>
        </p:nvSpPr>
        <p:spPr/>
        <p:txBody>
          <a:bodyPr/>
          <a:lstStyle/>
          <a:p>
            <a:r>
              <a:rPr lang="en-US" altLang="zh-HK" dirty="0"/>
              <a:t>2.	</a:t>
            </a:r>
            <a:r>
              <a:rPr lang="zh-HK" altLang="en-US" dirty="0"/>
              <a:t>價格下降</a:t>
            </a:r>
          </a:p>
        </p:txBody>
      </p:sp>
      <p:grpSp>
        <p:nvGrpSpPr>
          <p:cNvPr id="43" name="群組 42"/>
          <p:cNvGrpSpPr/>
          <p:nvPr/>
        </p:nvGrpSpPr>
        <p:grpSpPr>
          <a:xfrm>
            <a:off x="2879960" y="3892873"/>
            <a:ext cx="1332000" cy="420687"/>
            <a:chOff x="2879960" y="4140101"/>
            <a:chExt cx="1332000" cy="420687"/>
          </a:xfrm>
        </p:grpSpPr>
        <p:sp>
          <p:nvSpPr>
            <p:cNvPr id="7" name="矩形 6"/>
            <p:cNvSpPr/>
            <p:nvPr/>
          </p:nvSpPr>
          <p:spPr bwMode="auto">
            <a:xfrm>
              <a:off x="2879960" y="4140101"/>
              <a:ext cx="1332000" cy="42068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5" name="文字方塊 24"/>
            <p:cNvSpPr txBox="1"/>
            <p:nvPr/>
          </p:nvSpPr>
          <p:spPr bwMode="auto">
            <a:xfrm>
              <a:off x="2987452" y="4140101"/>
              <a:ext cx="1103312" cy="369332"/>
            </a:xfrm>
            <a:prstGeom prst="rect">
              <a:avLst/>
            </a:prstGeom>
            <a:noFill/>
          </p:spPr>
          <p:txBody>
            <a:bodyPr>
              <a:spAutoFit/>
            </a:bodyPr>
            <a:lstStyle/>
            <a:p>
              <a:pPr algn="ctr">
                <a:defRPr/>
              </a:pPr>
              <a:r>
                <a:rPr lang="zh-TW" altLang="en-US" b="1" dirty="0"/>
                <a:t>損失</a:t>
              </a:r>
              <a:endParaRPr lang="zh-HK" altLang="en-US" b="1" dirty="0"/>
            </a:p>
          </p:txBody>
        </p:sp>
      </p:grpSp>
      <p:grpSp>
        <p:nvGrpSpPr>
          <p:cNvPr id="44" name="群組 43"/>
          <p:cNvGrpSpPr/>
          <p:nvPr/>
        </p:nvGrpSpPr>
        <p:grpSpPr>
          <a:xfrm>
            <a:off x="4139977" y="4291335"/>
            <a:ext cx="1103312" cy="1058863"/>
            <a:chOff x="4139977" y="4538563"/>
            <a:chExt cx="1103312" cy="1058863"/>
          </a:xfrm>
        </p:grpSpPr>
        <p:sp>
          <p:nvSpPr>
            <p:cNvPr id="6" name="矩形 5"/>
            <p:cNvSpPr/>
            <p:nvPr/>
          </p:nvSpPr>
          <p:spPr>
            <a:xfrm>
              <a:off x="4222527" y="4538563"/>
              <a:ext cx="920750" cy="1058863"/>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6" name="文字方塊 25"/>
            <p:cNvSpPr txBox="1"/>
            <p:nvPr/>
          </p:nvSpPr>
          <p:spPr bwMode="auto">
            <a:xfrm>
              <a:off x="4139977" y="4868763"/>
              <a:ext cx="1103312" cy="369332"/>
            </a:xfrm>
            <a:prstGeom prst="rect">
              <a:avLst/>
            </a:prstGeom>
            <a:noFill/>
          </p:spPr>
          <p:txBody>
            <a:bodyPr>
              <a:spAutoFit/>
            </a:bodyPr>
            <a:lstStyle/>
            <a:p>
              <a:pPr algn="ctr">
                <a:defRPr/>
              </a:pPr>
              <a:r>
                <a:rPr lang="zh-TW" altLang="en-US" b="1" dirty="0"/>
                <a:t>得益</a:t>
              </a:r>
              <a:endParaRPr lang="zh-HK" altLang="en-US" b="1" dirty="0"/>
            </a:p>
          </p:txBody>
        </p:sp>
      </p:grpSp>
      <p:grpSp>
        <p:nvGrpSpPr>
          <p:cNvPr id="45" name="群組 44"/>
          <p:cNvGrpSpPr/>
          <p:nvPr/>
        </p:nvGrpSpPr>
        <p:grpSpPr>
          <a:xfrm>
            <a:off x="2350863" y="3068960"/>
            <a:ext cx="4565651" cy="2704545"/>
            <a:chOff x="2350863" y="3316188"/>
            <a:chExt cx="4565651" cy="2704545"/>
          </a:xfrm>
        </p:grpSpPr>
        <p:cxnSp>
          <p:nvCxnSpPr>
            <p:cNvPr id="8" name="直線接點 7"/>
            <p:cNvCxnSpPr/>
            <p:nvPr/>
          </p:nvCxnSpPr>
          <p:spPr bwMode="auto">
            <a:xfrm>
              <a:off x="3539902" y="3790851"/>
              <a:ext cx="2108200" cy="100806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2866802" y="3643213"/>
              <a:ext cx="0" cy="19812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auto">
            <a:xfrm flipH="1">
              <a:off x="2866802" y="5616476"/>
              <a:ext cx="3033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bwMode="auto">
            <a:xfrm>
              <a:off x="2623914" y="5465663"/>
              <a:ext cx="527050" cy="371475"/>
            </a:xfrm>
            <a:prstGeom prst="rect">
              <a:avLst/>
            </a:prstGeom>
            <a:noFill/>
          </p:spPr>
          <p:txBody>
            <a:bodyPr>
              <a:spAutoFit/>
            </a:bodyPr>
            <a:lstStyle/>
            <a:p>
              <a:pPr>
                <a:defRPr/>
              </a:pPr>
              <a:r>
                <a:rPr lang="en-US" altLang="zh-HK" dirty="0"/>
                <a:t>0</a:t>
              </a:r>
              <a:endParaRPr lang="zh-HK" altLang="en-US" dirty="0"/>
            </a:p>
          </p:txBody>
        </p:sp>
        <p:sp>
          <p:nvSpPr>
            <p:cNvPr id="14" name="文字方塊 13"/>
            <p:cNvSpPr txBox="1"/>
            <p:nvPr/>
          </p:nvSpPr>
          <p:spPr bwMode="auto">
            <a:xfrm>
              <a:off x="2350863" y="3316188"/>
              <a:ext cx="1554163" cy="369332"/>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15" name="直線接點 14"/>
            <p:cNvCxnSpPr/>
            <p:nvPr/>
          </p:nvCxnSpPr>
          <p:spPr bwMode="auto">
            <a:xfrm flipH="1">
              <a:off x="2790602" y="4549676"/>
              <a:ext cx="714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auto">
            <a:xfrm flipH="1">
              <a:off x="2793777" y="4143276"/>
              <a:ext cx="730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bwMode="auto">
            <a:xfrm>
              <a:off x="2433414" y="3914676"/>
              <a:ext cx="555625" cy="368300"/>
            </a:xfrm>
            <a:prstGeom prst="rect">
              <a:avLst/>
            </a:prstGeom>
            <a:noFill/>
          </p:spPr>
          <p:txBody>
            <a:bodyPr>
              <a:spAutoFit/>
            </a:bodyPr>
            <a:lstStyle/>
            <a:p>
              <a:pPr>
                <a:defRPr/>
              </a:pPr>
              <a:r>
                <a:rPr lang="en-US" altLang="zh-HK" dirty="0"/>
                <a:t>P</a:t>
              </a:r>
              <a:r>
                <a:rPr lang="en-US" altLang="zh-HK" baseline="-25000" dirty="0"/>
                <a:t>3</a:t>
              </a:r>
              <a:endParaRPr lang="zh-HK" altLang="en-US" baseline="-25000" dirty="0"/>
            </a:p>
          </p:txBody>
        </p:sp>
        <p:sp>
          <p:nvSpPr>
            <p:cNvPr id="18" name="文字方塊 17"/>
            <p:cNvSpPr txBox="1"/>
            <p:nvPr/>
          </p:nvSpPr>
          <p:spPr bwMode="auto">
            <a:xfrm>
              <a:off x="5068664" y="4149626"/>
              <a:ext cx="415925" cy="369887"/>
            </a:xfrm>
            <a:prstGeom prst="rect">
              <a:avLst/>
            </a:prstGeom>
            <a:noFill/>
          </p:spPr>
          <p:txBody>
            <a:bodyPr>
              <a:spAutoFit/>
            </a:bodyPr>
            <a:lstStyle/>
            <a:p>
              <a:pPr>
                <a:defRPr/>
              </a:pPr>
              <a:r>
                <a:rPr lang="en-US" altLang="zh-HK" dirty="0"/>
                <a:t>B</a:t>
              </a:r>
              <a:endParaRPr lang="zh-HK" altLang="en-US" baseline="-25000" dirty="0"/>
            </a:p>
          </p:txBody>
        </p:sp>
        <p:sp>
          <p:nvSpPr>
            <p:cNvPr id="19" name="文字方塊 18"/>
            <p:cNvSpPr txBox="1"/>
            <p:nvPr/>
          </p:nvSpPr>
          <p:spPr bwMode="auto">
            <a:xfrm>
              <a:off x="4089177" y="3706713"/>
              <a:ext cx="415925" cy="369888"/>
            </a:xfrm>
            <a:prstGeom prst="rect">
              <a:avLst/>
            </a:prstGeom>
            <a:noFill/>
          </p:spPr>
          <p:txBody>
            <a:bodyPr>
              <a:spAutoFit/>
            </a:bodyPr>
            <a:lstStyle/>
            <a:p>
              <a:pPr>
                <a:defRPr/>
              </a:pPr>
              <a:r>
                <a:rPr lang="en-US" altLang="zh-HK" dirty="0"/>
                <a:t>A</a:t>
              </a:r>
              <a:endParaRPr lang="zh-HK" altLang="en-US" baseline="-25000" dirty="0"/>
            </a:p>
          </p:txBody>
        </p:sp>
        <p:sp>
          <p:nvSpPr>
            <p:cNvPr id="20" name="文字方塊 19"/>
            <p:cNvSpPr txBox="1"/>
            <p:nvPr/>
          </p:nvSpPr>
          <p:spPr bwMode="auto">
            <a:xfrm>
              <a:off x="5611589" y="4592538"/>
              <a:ext cx="452438" cy="369888"/>
            </a:xfrm>
            <a:prstGeom prst="rect">
              <a:avLst/>
            </a:prstGeom>
            <a:noFill/>
          </p:spPr>
          <p:txBody>
            <a:bodyPr>
              <a:spAutoFit/>
            </a:bodyPr>
            <a:lstStyle/>
            <a:p>
              <a:pPr>
                <a:defRPr/>
              </a:pPr>
              <a:r>
                <a:rPr lang="en-US" altLang="zh-HK" dirty="0"/>
                <a:t>D</a:t>
              </a:r>
              <a:endParaRPr lang="zh-HK" altLang="en-US" dirty="0"/>
            </a:p>
          </p:txBody>
        </p:sp>
        <p:sp>
          <p:nvSpPr>
            <p:cNvPr id="21" name="文字方塊 20"/>
            <p:cNvSpPr txBox="1"/>
            <p:nvPr/>
          </p:nvSpPr>
          <p:spPr bwMode="auto">
            <a:xfrm>
              <a:off x="2433414" y="4346476"/>
              <a:ext cx="555625" cy="369887"/>
            </a:xfrm>
            <a:prstGeom prst="rect">
              <a:avLst/>
            </a:prstGeom>
            <a:noFill/>
          </p:spPr>
          <p:txBody>
            <a:bodyPr>
              <a:spAutoFit/>
            </a:bodyPr>
            <a:lstStyle/>
            <a:p>
              <a:pPr>
                <a:defRPr/>
              </a:pPr>
              <a:r>
                <a:rPr lang="en-US" altLang="zh-HK" dirty="0"/>
                <a:t>P</a:t>
              </a:r>
              <a:r>
                <a:rPr lang="en-US" altLang="zh-HK" baseline="-25000" dirty="0"/>
                <a:t>4</a:t>
              </a:r>
              <a:endParaRPr lang="zh-HK" altLang="en-US" baseline="-25000" dirty="0"/>
            </a:p>
          </p:txBody>
        </p:sp>
        <p:sp>
          <p:nvSpPr>
            <p:cNvPr id="22" name="文字方塊 21"/>
            <p:cNvSpPr txBox="1"/>
            <p:nvPr/>
          </p:nvSpPr>
          <p:spPr bwMode="auto">
            <a:xfrm>
              <a:off x="3978052" y="5643463"/>
              <a:ext cx="555625" cy="368300"/>
            </a:xfrm>
            <a:prstGeom prst="rect">
              <a:avLst/>
            </a:prstGeom>
            <a:noFill/>
          </p:spPr>
          <p:txBody>
            <a:bodyPr>
              <a:spAutoFit/>
            </a:bodyPr>
            <a:lstStyle/>
            <a:p>
              <a:pPr>
                <a:defRPr/>
              </a:pPr>
              <a:r>
                <a:rPr lang="en-US" altLang="zh-HK" dirty="0"/>
                <a:t>Q</a:t>
              </a:r>
              <a:r>
                <a:rPr lang="en-US" altLang="zh-HK" baseline="-25000" dirty="0"/>
                <a:t>3</a:t>
              </a:r>
              <a:endParaRPr lang="zh-HK" altLang="en-US" baseline="-25000" dirty="0"/>
            </a:p>
          </p:txBody>
        </p:sp>
        <p:sp>
          <p:nvSpPr>
            <p:cNvPr id="23" name="文字方塊 22"/>
            <p:cNvSpPr txBox="1"/>
            <p:nvPr/>
          </p:nvSpPr>
          <p:spPr bwMode="auto">
            <a:xfrm>
              <a:off x="4890864" y="5632351"/>
              <a:ext cx="555625" cy="369887"/>
            </a:xfrm>
            <a:prstGeom prst="rect">
              <a:avLst/>
            </a:prstGeom>
            <a:noFill/>
          </p:spPr>
          <p:txBody>
            <a:bodyPr>
              <a:spAutoFit/>
            </a:bodyPr>
            <a:lstStyle/>
            <a:p>
              <a:pPr>
                <a:defRPr/>
              </a:pPr>
              <a:r>
                <a:rPr lang="en-US" altLang="zh-HK" dirty="0"/>
                <a:t>Q</a:t>
              </a:r>
              <a:r>
                <a:rPr lang="en-US" altLang="zh-HK" baseline="-25000" dirty="0"/>
                <a:t>4</a:t>
              </a:r>
              <a:endParaRPr lang="zh-HK" altLang="en-US" baseline="-25000" dirty="0"/>
            </a:p>
          </p:txBody>
        </p:sp>
        <p:sp>
          <p:nvSpPr>
            <p:cNvPr id="24" name="文字方塊 23"/>
            <p:cNvSpPr txBox="1"/>
            <p:nvPr/>
          </p:nvSpPr>
          <p:spPr bwMode="auto">
            <a:xfrm>
              <a:off x="3905027" y="4527451"/>
              <a:ext cx="415925" cy="368300"/>
            </a:xfrm>
            <a:prstGeom prst="rect">
              <a:avLst/>
            </a:prstGeom>
            <a:noFill/>
          </p:spPr>
          <p:txBody>
            <a:bodyPr>
              <a:spAutoFit/>
            </a:bodyPr>
            <a:lstStyle/>
            <a:p>
              <a:pPr>
                <a:defRPr/>
              </a:pPr>
              <a:r>
                <a:rPr lang="en-US" altLang="zh-HK" dirty="0"/>
                <a:t>C</a:t>
              </a:r>
              <a:endParaRPr lang="zh-HK" altLang="en-US" baseline="-25000" dirty="0"/>
            </a:p>
          </p:txBody>
        </p:sp>
        <p:sp>
          <p:nvSpPr>
            <p:cNvPr id="27" name="文字方塊 26"/>
            <p:cNvSpPr txBox="1"/>
            <p:nvPr/>
          </p:nvSpPr>
          <p:spPr bwMode="auto">
            <a:xfrm>
              <a:off x="5276627" y="5651401"/>
              <a:ext cx="1639887" cy="369332"/>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cxnSp>
          <p:nvCxnSpPr>
            <p:cNvPr id="28" name="直線接點 27"/>
            <p:cNvCxnSpPr/>
            <p:nvPr/>
          </p:nvCxnSpPr>
          <p:spPr bwMode="auto">
            <a:xfrm flipV="1">
              <a:off x="2887439" y="4133751"/>
              <a:ext cx="13033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auto">
            <a:xfrm>
              <a:off x="5135339" y="4565551"/>
              <a:ext cx="0" cy="10572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auto">
            <a:xfrm flipV="1">
              <a:off x="2862039" y="4548088"/>
              <a:ext cx="23098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a:off x="4222527" y="4165501"/>
              <a:ext cx="0" cy="1406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bwMode="auto">
            <a:xfrm flipH="1">
              <a:off x="4393977" y="5849838"/>
              <a:ext cx="487362"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bwMode="auto">
            <a:xfrm flipV="1">
              <a:off x="2677889" y="4254401"/>
              <a:ext cx="0" cy="230187"/>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bwMode="auto">
            <a:xfrm flipH="1" flipV="1">
              <a:off x="4427314" y="4033738"/>
              <a:ext cx="641350" cy="29527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35" name="橢圓 34"/>
            <p:cNvSpPr/>
            <p:nvPr/>
          </p:nvSpPr>
          <p:spPr bwMode="auto">
            <a:xfrm>
              <a:off x="2808064" y="4490938"/>
              <a:ext cx="103188" cy="10318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6" name="橢圓 35"/>
            <p:cNvSpPr/>
            <p:nvPr/>
          </p:nvSpPr>
          <p:spPr bwMode="auto">
            <a:xfrm>
              <a:off x="5086127" y="4486176"/>
              <a:ext cx="103187"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7" name="橢圓 36"/>
            <p:cNvSpPr/>
            <p:nvPr/>
          </p:nvSpPr>
          <p:spPr bwMode="auto">
            <a:xfrm>
              <a:off x="5084539" y="5546626"/>
              <a:ext cx="103188"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9" name="橢圓 38"/>
            <p:cNvSpPr/>
            <p:nvPr/>
          </p:nvSpPr>
          <p:spPr bwMode="auto">
            <a:xfrm>
              <a:off x="2806477" y="4078188"/>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0" name="橢圓 39"/>
            <p:cNvSpPr/>
            <p:nvPr/>
          </p:nvSpPr>
          <p:spPr bwMode="auto">
            <a:xfrm>
              <a:off x="4171727" y="4067076"/>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1" name="橢圓 40"/>
            <p:cNvSpPr/>
            <p:nvPr/>
          </p:nvSpPr>
          <p:spPr bwMode="auto">
            <a:xfrm>
              <a:off x="4159027" y="5543451"/>
              <a:ext cx="103187" cy="1044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6" name="文字方塊 45"/>
          <p:cNvSpPr txBox="1"/>
          <p:nvPr/>
        </p:nvSpPr>
        <p:spPr bwMode="auto">
          <a:xfrm>
            <a:off x="5884638" y="5146998"/>
            <a:ext cx="847602" cy="369332"/>
          </a:xfrm>
          <a:prstGeom prst="rect">
            <a:avLst/>
          </a:prstGeom>
          <a:noFill/>
        </p:spPr>
        <p:txBody>
          <a:bodyPr wrap="square">
            <a:spAutoFit/>
          </a:bodyPr>
          <a:lstStyle/>
          <a:p>
            <a:pPr>
              <a:defRPr/>
            </a:pPr>
            <a:r>
              <a:rPr lang="zh-TW" altLang="en-US" dirty="0"/>
              <a:t>數量</a:t>
            </a:r>
            <a:endParaRPr lang="zh-HK" altLang="en-US" dirty="0"/>
          </a:p>
        </p:txBody>
      </p:sp>
    </p:spTree>
    <p:extLst>
      <p:ext uri="{BB962C8B-B14F-4D97-AF65-F5344CB8AC3E}">
        <p14:creationId xmlns:p14="http://schemas.microsoft.com/office/powerpoint/2010/main" val="122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37</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zh-TW" altLang="en-US" dirty="0"/>
              <a:t>當價格上升或下降時，</a:t>
            </a:r>
            <a:r>
              <a:rPr lang="zh-TW" altLang="en-US" b="1" dirty="0">
                <a:solidFill>
                  <a:schemeClr val="accent6">
                    <a:lumMod val="75000"/>
                  </a:schemeClr>
                </a:solidFill>
              </a:rPr>
              <a:t>總收入的整體變動</a:t>
            </a:r>
            <a:r>
              <a:rPr lang="zh-TW" altLang="en-US" dirty="0"/>
              <a:t>視乎其得益和損失的大小而定，而這是由需求彈性所決定。</a:t>
            </a:r>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Tree>
    <p:extLst>
      <p:ext uri="{BB962C8B-B14F-4D97-AF65-F5344CB8AC3E}">
        <p14:creationId xmlns:p14="http://schemas.microsoft.com/office/powerpoint/2010/main" val="476918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763834"/>
          </a:xfrm>
        </p:spPr>
        <p:txBody>
          <a:bodyPr/>
          <a:lstStyle/>
          <a:p>
            <a:r>
              <a:rPr lang="zh-TW" altLang="en-US" dirty="0"/>
              <a:t>當</a:t>
            </a:r>
            <a:r>
              <a:rPr lang="en-GB" altLang="zh-HK" dirty="0"/>
              <a:t> E</a:t>
            </a:r>
            <a:r>
              <a:rPr lang="en-GB" altLang="zh-HK" baseline="-25000" dirty="0"/>
              <a:t>d</a:t>
            </a:r>
            <a:r>
              <a:rPr lang="en-GB" altLang="zh-HK" dirty="0"/>
              <a:t> &gt; 1</a:t>
            </a:r>
            <a:r>
              <a:rPr lang="zh-TW" altLang="en-US" dirty="0"/>
              <a:t>，</a:t>
            </a:r>
            <a:endParaRPr lang="en-GB" altLang="zh-HK" dirty="0"/>
          </a:p>
          <a:p>
            <a:pPr>
              <a:spcBef>
                <a:spcPts val="2400"/>
              </a:spcBef>
            </a:pPr>
            <a:r>
              <a:rPr lang="zh-TW" altLang="en-US" dirty="0"/>
              <a:t>如果某物品的價格</a:t>
            </a:r>
            <a:r>
              <a:rPr lang="en-US" altLang="zh-HK" dirty="0"/>
              <a:t> </a:t>
            </a:r>
            <a:r>
              <a:rPr lang="en-US" altLang="zh-HK" dirty="0">
                <a:sym typeface="Wingdings 3"/>
              </a:rPr>
              <a:t></a:t>
            </a:r>
            <a:r>
              <a:rPr lang="zh-TW" altLang="en-US" dirty="0">
                <a:sym typeface="Wingdings 3"/>
              </a:rPr>
              <a:t>：</a:t>
            </a:r>
            <a:endParaRPr lang="en-US" altLang="zh-HK" dirty="0"/>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dirty="0" err="1"/>
              <a:t>Q</a:t>
            </a:r>
            <a:r>
              <a:rPr lang="en-US" altLang="zh-HK" baseline="-25000" dirty="0" err="1"/>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&gt;</a:t>
            </a:r>
            <a:r>
              <a:rPr lang="en-US" altLang="zh-HK" kern="0" dirty="0">
                <a:cs typeface="Arial"/>
                <a:sym typeface="Wingdings 2" pitchFamily="18" charset="2"/>
              </a:rPr>
              <a:t> </a:t>
            </a:r>
            <a:r>
              <a:rPr lang="en-US" altLang="zh-TW" dirty="0">
                <a:sym typeface="Wingdings 3"/>
              </a:rPr>
              <a:t>%</a:t>
            </a:r>
            <a:r>
              <a:rPr lang="en-US" altLang="zh-HK" dirty="0">
                <a:sym typeface="Wingdings 3"/>
              </a:rPr>
              <a:t></a:t>
            </a:r>
            <a:r>
              <a:rPr lang="en-US" altLang="zh-TW" dirty="0">
                <a:sym typeface="Wingdings 3"/>
              </a:rPr>
              <a:t>P</a:t>
            </a:r>
            <a:endParaRPr lang="en-US" altLang="zh-HK" dirty="0"/>
          </a:p>
          <a:p>
            <a:pPr marL="342900" indent="-342900">
              <a:buFont typeface="Arial" panose="020B0604020202020204" pitchFamily="34" charset="0"/>
              <a:buChar char="•"/>
            </a:pPr>
            <a:r>
              <a:rPr lang="zh-HK" altLang="en-US" dirty="0"/>
              <a:t>收入得益</a:t>
            </a:r>
            <a:r>
              <a:rPr lang="en-US" altLang="zh-HK" dirty="0"/>
              <a:t> &gt; </a:t>
            </a:r>
            <a:r>
              <a:rPr lang="zh-HK" altLang="en-US" dirty="0"/>
              <a:t>收入</a:t>
            </a:r>
            <a:r>
              <a:rPr lang="zh-TW" altLang="en-US" dirty="0"/>
              <a:t>損失</a:t>
            </a:r>
            <a:endParaRPr lang="en-US" altLang="zh-HK" dirty="0"/>
          </a:p>
          <a:p>
            <a:pPr marL="342900" indent="-342900">
              <a:buFont typeface="Arial" panose="020B0604020202020204" pitchFamily="34" charset="0"/>
              <a:buChar char="•"/>
            </a:pPr>
            <a:r>
              <a:rPr lang="zh-HK" altLang="en-US" dirty="0"/>
              <a:t>總收入</a:t>
            </a:r>
            <a:r>
              <a:rPr lang="en-US" altLang="zh-HK" dirty="0"/>
              <a:t> </a:t>
            </a:r>
            <a:r>
              <a:rPr lang="en-US" altLang="zh-HK" dirty="0">
                <a:sym typeface="Wingdings 3"/>
              </a:rPr>
              <a:t></a:t>
            </a:r>
            <a:endParaRPr lang="en-US" altLang="zh-HK" dirty="0"/>
          </a:p>
          <a:p>
            <a:endParaRPr lang="zh-HK" altLang="en-US" baseline="-25000"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38</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1.	</a:t>
            </a:r>
            <a:r>
              <a:rPr lang="zh-TW" altLang="en-US" dirty="0"/>
              <a:t>當需求屬於彈性（</a:t>
            </a:r>
            <a:r>
              <a:rPr lang="en-US" altLang="zh-TW" dirty="0"/>
              <a:t>E</a:t>
            </a:r>
            <a:r>
              <a:rPr lang="en-US" altLang="zh-TW" baseline="-25000" dirty="0"/>
              <a:t>d</a:t>
            </a:r>
            <a:r>
              <a:rPr lang="en-US" altLang="zh-TW" dirty="0"/>
              <a:t> &gt; 1</a:t>
            </a:r>
            <a:r>
              <a:rPr lang="zh-TW" altLang="en-US" dirty="0"/>
              <a:t>）時</a:t>
            </a:r>
            <a:endParaRPr lang="zh-HK" altLang="en-US" dirty="0"/>
          </a:p>
        </p:txBody>
      </p:sp>
      <p:grpSp>
        <p:nvGrpSpPr>
          <p:cNvPr id="6" name="群組 5"/>
          <p:cNvGrpSpPr/>
          <p:nvPr/>
        </p:nvGrpSpPr>
        <p:grpSpPr>
          <a:xfrm>
            <a:off x="2123728"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059832"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&gt; 1</a:t>
            </a:r>
            <a:endParaRPr lang="en-US" altLang="zh-HK" kern="0" dirty="0">
              <a:latin typeface="Arial" panose="020B0604020202020204" pitchFamily="34" charset="0"/>
              <a:cs typeface="Arial" panose="020B0604020202020204" pitchFamily="34" charset="0"/>
            </a:endParaRPr>
          </a:p>
        </p:txBody>
      </p:sp>
      <p:grpSp>
        <p:nvGrpSpPr>
          <p:cNvPr id="7" name="群組 6"/>
          <p:cNvGrpSpPr/>
          <p:nvPr/>
        </p:nvGrpSpPr>
        <p:grpSpPr>
          <a:xfrm>
            <a:off x="2581800" y="3766640"/>
            <a:ext cx="4438649" cy="2702956"/>
            <a:chOff x="2581800" y="3766640"/>
            <a:chExt cx="4438649" cy="2702956"/>
          </a:xfrm>
        </p:grpSpPr>
        <p:grpSp>
          <p:nvGrpSpPr>
            <p:cNvPr id="12" name="群組 7"/>
            <p:cNvGrpSpPr>
              <a:grpSpLocks/>
            </p:cNvGrpSpPr>
            <p:nvPr/>
          </p:nvGrpSpPr>
          <p:grpSpPr bwMode="auto">
            <a:xfrm>
              <a:off x="2581800" y="3766640"/>
              <a:ext cx="4438649" cy="2702956"/>
              <a:chOff x="4438651" y="2336799"/>
              <a:chExt cx="4439079" cy="2702956"/>
            </a:xfrm>
          </p:grpSpPr>
          <p:grpSp>
            <p:nvGrpSpPr>
              <p:cNvPr id="13" name="群組 6"/>
              <p:cNvGrpSpPr>
                <a:grpSpLocks/>
              </p:cNvGrpSpPr>
              <p:nvPr/>
            </p:nvGrpSpPr>
            <p:grpSpPr bwMode="auto">
              <a:xfrm>
                <a:off x="4806987" y="3106159"/>
                <a:ext cx="1403486" cy="1529341"/>
                <a:chOff x="4806987" y="3106159"/>
                <a:chExt cx="1403486" cy="1529341"/>
              </a:xfrm>
            </p:grpSpPr>
            <p:grpSp>
              <p:nvGrpSpPr>
                <p:cNvPr id="48" name="群組 5"/>
                <p:cNvGrpSpPr>
                  <a:grpSpLocks/>
                </p:cNvGrpSpPr>
                <p:nvPr/>
              </p:nvGrpSpPr>
              <p:grpSpPr bwMode="auto">
                <a:xfrm>
                  <a:off x="4959402" y="3167063"/>
                  <a:ext cx="1131173" cy="1468437"/>
                  <a:chOff x="4959402" y="3167063"/>
                  <a:chExt cx="1131173" cy="1468437"/>
                </a:xfrm>
              </p:grpSpPr>
              <p:sp>
                <p:nvSpPr>
                  <p:cNvPr id="51" name="矩形 50"/>
                  <p:cNvSpPr/>
                  <p:nvPr/>
                </p:nvSpPr>
                <p:spPr>
                  <a:xfrm>
                    <a:off x="5586526" y="3416300"/>
                    <a:ext cx="504049" cy="1219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2" name="矩形 51"/>
                  <p:cNvSpPr/>
                  <p:nvPr/>
                </p:nvSpPr>
                <p:spPr>
                  <a:xfrm>
                    <a:off x="4959402" y="3167063"/>
                    <a:ext cx="619185" cy="23653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9" name="文字方塊 48"/>
                <p:cNvSpPr txBox="1"/>
                <p:nvPr/>
              </p:nvSpPr>
              <p:spPr bwMode="auto">
                <a:xfrm>
                  <a:off x="4806987" y="3106159"/>
                  <a:ext cx="928778" cy="369332"/>
                </a:xfrm>
                <a:prstGeom prst="rect">
                  <a:avLst/>
                </a:prstGeom>
                <a:noFill/>
              </p:spPr>
              <p:txBody>
                <a:bodyPr>
                  <a:spAutoFit/>
                </a:bodyPr>
                <a:lstStyle/>
                <a:p>
                  <a:pPr algn="ctr">
                    <a:defRPr/>
                  </a:pPr>
                  <a:r>
                    <a:rPr lang="zh-TW" altLang="en-US" b="1" dirty="0"/>
                    <a:t>損失</a:t>
                  </a:r>
                  <a:endParaRPr lang="zh-HK" altLang="en-US" b="1" dirty="0"/>
                </a:p>
              </p:txBody>
            </p:sp>
            <p:sp>
              <p:nvSpPr>
                <p:cNvPr id="50" name="文字方塊 49"/>
                <p:cNvSpPr txBox="1"/>
                <p:nvPr/>
              </p:nvSpPr>
              <p:spPr bwMode="auto">
                <a:xfrm>
                  <a:off x="5459513" y="3799359"/>
                  <a:ext cx="750960" cy="369332"/>
                </a:xfrm>
                <a:prstGeom prst="rect">
                  <a:avLst/>
                </a:prstGeom>
                <a:noFill/>
              </p:spPr>
              <p:txBody>
                <a:bodyPr>
                  <a:spAutoFit/>
                </a:bodyPr>
                <a:lstStyle/>
                <a:p>
                  <a:pPr algn="ctr">
                    <a:defRPr/>
                  </a:pPr>
                  <a:r>
                    <a:rPr lang="zh-TW" altLang="en-US" b="1" dirty="0"/>
                    <a:t>得益</a:t>
                  </a:r>
                  <a:endParaRPr lang="zh-HK" altLang="en-US" b="1" dirty="0"/>
                </a:p>
              </p:txBody>
            </p:sp>
          </p:grpSp>
          <p:grpSp>
            <p:nvGrpSpPr>
              <p:cNvPr id="16" name="群組 9"/>
              <p:cNvGrpSpPr>
                <a:grpSpLocks/>
              </p:cNvGrpSpPr>
              <p:nvPr/>
            </p:nvGrpSpPr>
            <p:grpSpPr bwMode="auto">
              <a:xfrm>
                <a:off x="4438651" y="2336799"/>
                <a:ext cx="4439079" cy="2702956"/>
                <a:chOff x="4439095" y="2831155"/>
                <a:chExt cx="4438173" cy="2702465"/>
              </a:xfrm>
            </p:grpSpPr>
            <p:grpSp>
              <p:nvGrpSpPr>
                <p:cNvPr id="17" name="群組 10"/>
                <p:cNvGrpSpPr>
                  <a:grpSpLocks/>
                </p:cNvGrpSpPr>
                <p:nvPr/>
              </p:nvGrpSpPr>
              <p:grpSpPr bwMode="auto">
                <a:xfrm>
                  <a:off x="4439095" y="2831155"/>
                  <a:ext cx="4438173" cy="2702465"/>
                  <a:chOff x="1147119" y="3551236"/>
                  <a:chExt cx="4438173" cy="2702465"/>
                </a:xfrm>
              </p:grpSpPr>
              <p:cxnSp>
                <p:nvCxnSpPr>
                  <p:cNvPr id="22" name="直線接點 21"/>
                  <p:cNvCxnSpPr/>
                  <p:nvPr/>
                </p:nvCxnSpPr>
                <p:spPr>
                  <a:xfrm>
                    <a:off x="1794749" y="4100412"/>
                    <a:ext cx="2293691" cy="119040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23" name="群組 68"/>
                  <p:cNvGrpSpPr>
                    <a:grpSpLocks/>
                  </p:cNvGrpSpPr>
                  <p:nvPr/>
                </p:nvGrpSpPr>
                <p:grpSpPr bwMode="auto">
                  <a:xfrm>
                    <a:off x="1147119" y="3551236"/>
                    <a:ext cx="4438173" cy="2702465"/>
                    <a:chOff x="686736" y="2166142"/>
                    <a:chExt cx="4438173" cy="2702465"/>
                  </a:xfrm>
                </p:grpSpPr>
                <p:grpSp>
                  <p:nvGrpSpPr>
                    <p:cNvPr id="24" name="群組 6"/>
                    <p:cNvGrpSpPr>
                      <a:grpSpLocks/>
                    </p:cNvGrpSpPr>
                    <p:nvPr/>
                  </p:nvGrpSpPr>
                  <p:grpSpPr bwMode="auto">
                    <a:xfrm>
                      <a:off x="686736" y="2166142"/>
                      <a:ext cx="4438173" cy="2702465"/>
                      <a:chOff x="2607622" y="3141658"/>
                      <a:chExt cx="4437355" cy="2701816"/>
                    </a:xfrm>
                  </p:grpSpPr>
                  <p:grpSp>
                    <p:nvGrpSpPr>
                      <p:cNvPr id="35" name="群組 1"/>
                      <p:cNvGrpSpPr>
                        <a:grpSpLocks/>
                      </p:cNvGrpSpPr>
                      <p:nvPr/>
                    </p:nvGrpSpPr>
                    <p:grpSpPr bwMode="auto">
                      <a:xfrm>
                        <a:off x="2607622" y="3141658"/>
                        <a:ext cx="3445458" cy="2696025"/>
                        <a:chOff x="2607622" y="3141658"/>
                        <a:chExt cx="3445458" cy="2696025"/>
                      </a:xfrm>
                    </p:grpSpPr>
                    <p:cxnSp>
                      <p:nvCxnSpPr>
                        <p:cNvPr id="37" name="直線接點 36"/>
                        <p:cNvCxnSpPr/>
                        <p:nvPr/>
                      </p:nvCxnSpPr>
                      <p:spPr bwMode="auto">
                        <a:xfrm>
                          <a:off x="3123410"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bwMode="auto">
                        <a:xfrm>
                          <a:off x="2880593" y="5290226"/>
                          <a:ext cx="526896" cy="369732"/>
                        </a:xfrm>
                        <a:prstGeom prst="rect">
                          <a:avLst/>
                        </a:prstGeom>
                        <a:noFill/>
                      </p:spPr>
                      <p:txBody>
                        <a:bodyPr>
                          <a:spAutoFit/>
                        </a:bodyPr>
                        <a:lstStyle/>
                        <a:p>
                          <a:pPr>
                            <a:defRPr/>
                          </a:pPr>
                          <a:r>
                            <a:rPr lang="en-US" altLang="zh-HK" dirty="0"/>
                            <a:t>0</a:t>
                          </a:r>
                          <a:endParaRPr lang="zh-HK" altLang="en-US" dirty="0"/>
                        </a:p>
                      </p:txBody>
                    </p:sp>
                    <p:sp>
                      <p:nvSpPr>
                        <p:cNvPr id="40" name="文字方塊 39"/>
                        <p:cNvSpPr txBox="1"/>
                        <p:nvPr/>
                      </p:nvSpPr>
                      <p:spPr bwMode="auto">
                        <a:xfrm>
                          <a:off x="2607622" y="3141658"/>
                          <a:ext cx="1771133"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41" name="直線接點 40"/>
                        <p:cNvCxnSpPr/>
                        <p:nvPr/>
                      </p:nvCxnSpPr>
                      <p:spPr bwMode="auto">
                        <a:xfrm flipH="1">
                          <a:off x="3050406" y="3966810"/>
                          <a:ext cx="7300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bwMode="auto">
                        <a:xfrm>
                          <a:off x="2746013" y="3739894"/>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43" name="文字方塊 42"/>
                        <p:cNvSpPr txBox="1"/>
                        <p:nvPr/>
                      </p:nvSpPr>
                      <p:spPr bwMode="auto">
                        <a:xfrm>
                          <a:off x="5533073" y="4718967"/>
                          <a:ext cx="452305" cy="368145"/>
                        </a:xfrm>
                        <a:prstGeom prst="rect">
                          <a:avLst/>
                        </a:prstGeom>
                        <a:noFill/>
                      </p:spPr>
                      <p:txBody>
                        <a:bodyPr>
                          <a:spAutoFit/>
                        </a:bodyPr>
                        <a:lstStyle/>
                        <a:p>
                          <a:pPr>
                            <a:defRPr/>
                          </a:pPr>
                          <a:r>
                            <a:rPr lang="en-US" altLang="zh-HK" dirty="0"/>
                            <a:t>D</a:t>
                          </a:r>
                          <a:endParaRPr lang="zh-HK" altLang="en-US" dirty="0"/>
                        </a:p>
                      </p:txBody>
                    </p:sp>
                    <p:sp>
                      <p:nvSpPr>
                        <p:cNvPr id="44" name="文字方塊 43"/>
                        <p:cNvSpPr txBox="1"/>
                        <p:nvPr/>
                      </p:nvSpPr>
                      <p:spPr bwMode="auto">
                        <a:xfrm>
                          <a:off x="2746013" y="4027779"/>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45" name="文字方塊 44"/>
                        <p:cNvSpPr txBox="1"/>
                        <p:nvPr/>
                      </p:nvSpPr>
                      <p:spPr bwMode="auto">
                        <a:xfrm>
                          <a:off x="3563018"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46" name="文字方塊 45"/>
                        <p:cNvSpPr txBox="1"/>
                        <p:nvPr/>
                      </p:nvSpPr>
                      <p:spPr bwMode="auto">
                        <a:xfrm>
                          <a:off x="4048652"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cxnSp>
                      <p:nvCxnSpPr>
                        <p:cNvPr id="47" name="直線接點 46"/>
                        <p:cNvCxnSpPr/>
                        <p:nvPr/>
                      </p:nvCxnSpPr>
                      <p:spPr bwMode="auto">
                        <a:xfrm flipH="1">
                          <a:off x="3123410"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25" name="直線接點 24"/>
                    <p:cNvCxnSpPr/>
                    <p:nvPr/>
                  </p:nvCxnSpPr>
                  <p:spPr>
                    <a:xfrm flipV="1">
                      <a:off x="1218492" y="2983558"/>
                      <a:ext cx="609534"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331209" y="3240686"/>
                      <a:ext cx="0" cy="12792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V="1">
                      <a:off x="1202619" y="3240686"/>
                      <a:ext cx="10762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828026" y="3035935"/>
                      <a:ext cx="0" cy="14062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002633" y="4710444"/>
                      <a:ext cx="18730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804715" y="2980482"/>
                      <a:ext cx="0" cy="23649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2029617" y="2923244"/>
                      <a:ext cx="265085" cy="14443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2" name="橢圓 31"/>
                    <p:cNvSpPr/>
                    <p:nvPr/>
                  </p:nvSpPr>
                  <p:spPr bwMode="auto">
                    <a:xfrm>
                      <a:off x="1150236" y="2932767"/>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3" name="橢圓 32"/>
                    <p:cNvSpPr/>
                    <p:nvPr/>
                  </p:nvSpPr>
                  <p:spPr bwMode="auto">
                    <a:xfrm>
                      <a:off x="1799454" y="2923244"/>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4" name="橢圓 33"/>
                    <p:cNvSpPr/>
                    <p:nvPr/>
                  </p:nvSpPr>
                  <p:spPr bwMode="auto">
                    <a:xfrm>
                      <a:off x="1799454" y="4400937"/>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9" name="橢圓 18"/>
                <p:cNvSpPr/>
                <p:nvPr/>
              </p:nvSpPr>
              <p:spPr bwMode="auto">
                <a:xfrm>
                  <a:off x="4904183" y="3858082"/>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0" name="橢圓 19"/>
                <p:cNvSpPr/>
                <p:nvPr/>
              </p:nvSpPr>
              <p:spPr bwMode="auto">
                <a:xfrm>
                  <a:off x="6028012" y="3848559"/>
                  <a:ext cx="103176"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1" name="橢圓 20"/>
                <p:cNvSpPr/>
                <p:nvPr/>
              </p:nvSpPr>
              <p:spPr bwMode="auto">
                <a:xfrm>
                  <a:off x="6040711" y="5077061"/>
                  <a:ext cx="103176"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53" name="文字方塊 52"/>
            <p:cNvSpPr txBox="1"/>
            <p:nvPr/>
          </p:nvSpPr>
          <p:spPr bwMode="auto">
            <a:xfrm>
              <a:off x="5992830" y="5805264"/>
              <a:ext cx="847602" cy="369332"/>
            </a:xfrm>
            <a:prstGeom prst="rect">
              <a:avLst/>
            </a:prstGeom>
            <a:noFill/>
          </p:spPr>
          <p:txBody>
            <a:bodyPr wrap="square">
              <a:spAutoFit/>
            </a:bodyPr>
            <a:lstStyle/>
            <a:p>
              <a:pPr>
                <a:defRPr/>
              </a:pPr>
              <a:r>
                <a:rPr lang="zh-TW" altLang="en-US" dirty="0"/>
                <a:t>數量</a:t>
              </a:r>
              <a:endParaRPr lang="zh-HK" altLang="en-US" dirty="0"/>
            </a:p>
          </p:txBody>
        </p:sp>
      </p:grpSp>
    </p:spTree>
    <p:extLst>
      <p:ext uri="{BB962C8B-B14F-4D97-AF65-F5344CB8AC3E}">
        <p14:creationId xmlns:p14="http://schemas.microsoft.com/office/powerpoint/2010/main" val="41202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911566"/>
          </a:xfrm>
        </p:spPr>
        <p:txBody>
          <a:bodyPr/>
          <a:lstStyle/>
          <a:p>
            <a:r>
              <a:rPr lang="zh-TW" altLang="en-US" dirty="0"/>
              <a:t>當</a:t>
            </a:r>
            <a:r>
              <a:rPr lang="en-GB" altLang="zh-HK" dirty="0"/>
              <a:t> E</a:t>
            </a:r>
            <a:r>
              <a:rPr lang="en-GB" altLang="zh-HK" baseline="-25000" dirty="0"/>
              <a:t>d</a:t>
            </a:r>
            <a:r>
              <a:rPr lang="en-GB" altLang="zh-HK" dirty="0"/>
              <a:t> &gt; 1</a:t>
            </a:r>
            <a:r>
              <a:rPr lang="zh-TW" altLang="en-US" dirty="0"/>
              <a:t>，</a:t>
            </a:r>
            <a:endParaRPr lang="en-GB" altLang="zh-HK" dirty="0"/>
          </a:p>
          <a:p>
            <a:pPr lvl="0">
              <a:spcBef>
                <a:spcPts val="2400"/>
              </a:spcBef>
            </a:pPr>
            <a:r>
              <a:rPr lang="zh-TW" altLang="en-US" dirty="0">
                <a:solidFill>
                  <a:prstClr val="black"/>
                </a:solidFill>
              </a:rPr>
              <a:t>如果某物品的價格</a:t>
            </a:r>
            <a:r>
              <a:rPr lang="en-US" altLang="zh-HK" dirty="0">
                <a:solidFill>
                  <a:prstClr val="black"/>
                </a:solidFill>
              </a:rPr>
              <a:t> </a:t>
            </a:r>
            <a:r>
              <a:rPr lang="en-US" altLang="zh-HK" dirty="0">
                <a:sym typeface="Wingdings 3"/>
              </a:rPr>
              <a:t></a:t>
            </a:r>
            <a:r>
              <a:rPr lang="zh-TW" altLang="en-US" dirty="0">
                <a:sym typeface="Wingdings 3"/>
              </a:rPr>
              <a:t>：</a:t>
            </a:r>
            <a:endParaRPr lang="en-US" altLang="zh-HK" dirty="0"/>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dirty="0" err="1"/>
              <a:t>Q</a:t>
            </a:r>
            <a:r>
              <a:rPr lang="en-US" altLang="zh-HK" baseline="-25000" dirty="0" err="1"/>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&gt;</a:t>
            </a:r>
            <a:r>
              <a:rPr lang="en-US" altLang="zh-HK" kern="0" dirty="0">
                <a:cs typeface="Arial"/>
                <a:sym typeface="Wingdings 2" pitchFamily="18" charset="2"/>
              </a:rPr>
              <a:t> </a:t>
            </a:r>
            <a:r>
              <a:rPr lang="en-US" altLang="zh-TW" dirty="0">
                <a:sym typeface="Wingdings 3"/>
              </a:rPr>
              <a:t>%</a:t>
            </a:r>
            <a:r>
              <a:rPr lang="en-US" altLang="zh-HK" dirty="0">
                <a:sym typeface="Wingdings 3"/>
              </a:rPr>
              <a:t></a:t>
            </a:r>
            <a:r>
              <a:rPr lang="en-US" altLang="zh-TW" dirty="0">
                <a:sym typeface="Wingdings 3"/>
              </a:rPr>
              <a:t>P</a:t>
            </a:r>
            <a:endParaRPr lang="en-US" altLang="zh-HK" dirty="0"/>
          </a:p>
          <a:p>
            <a:pPr marL="342900" indent="-342900">
              <a:buFont typeface="Arial" panose="020B0604020202020204" pitchFamily="34" charset="0"/>
              <a:buChar char="•"/>
            </a:pPr>
            <a:r>
              <a:rPr lang="zh-HK" altLang="en-US" dirty="0"/>
              <a:t>收入損失</a:t>
            </a:r>
            <a:r>
              <a:rPr lang="en-US" altLang="zh-HK" dirty="0"/>
              <a:t> &gt; </a:t>
            </a:r>
            <a:r>
              <a:rPr lang="zh-HK" altLang="en-US" dirty="0"/>
              <a:t>收入得益</a:t>
            </a:r>
            <a:endParaRPr lang="en-US" altLang="zh-HK" dirty="0"/>
          </a:p>
          <a:p>
            <a:pPr marL="342900" indent="-342900">
              <a:buFont typeface="Arial" panose="020B0604020202020204" pitchFamily="34" charset="0"/>
              <a:buChar char="•"/>
            </a:pPr>
            <a:r>
              <a:rPr lang="zh-HK" altLang="en-US" dirty="0">
                <a:solidFill>
                  <a:prstClr val="black"/>
                </a:solidFill>
              </a:rPr>
              <a:t>總收入</a:t>
            </a:r>
            <a:r>
              <a:rPr lang="en-US" altLang="zh-HK" dirty="0"/>
              <a:t> </a:t>
            </a:r>
            <a:r>
              <a:rPr lang="en-US" altLang="zh-HK" dirty="0">
                <a:sym typeface="Wingdings 3"/>
              </a:rPr>
              <a:t></a:t>
            </a:r>
            <a:endParaRPr lang="zh-HK" altLang="en-US" baseline="-25000" dirty="0"/>
          </a:p>
          <a:p>
            <a:r>
              <a:rPr lang="en-GB" altLang="zh-HK" dirty="0"/>
              <a:t> </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39</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1.	</a:t>
            </a:r>
            <a:r>
              <a:rPr lang="zh-TW" altLang="en-US" dirty="0">
                <a:solidFill>
                  <a:srgbClr val="C0504D"/>
                </a:solidFill>
              </a:rPr>
              <a:t>當需求屬於彈性（</a:t>
            </a:r>
            <a:r>
              <a:rPr lang="en-US" altLang="zh-TW" dirty="0">
                <a:solidFill>
                  <a:srgbClr val="C0504D"/>
                </a:solidFill>
              </a:rPr>
              <a:t>E</a:t>
            </a:r>
            <a:r>
              <a:rPr lang="en-US" altLang="zh-TW" baseline="-25000" dirty="0">
                <a:solidFill>
                  <a:srgbClr val="C0504D"/>
                </a:solidFill>
              </a:rPr>
              <a:t>d</a:t>
            </a:r>
            <a:r>
              <a:rPr lang="en-US" altLang="zh-TW" dirty="0">
                <a:solidFill>
                  <a:srgbClr val="C0504D"/>
                </a:solidFill>
              </a:rPr>
              <a:t> &gt; 1</a:t>
            </a:r>
            <a:r>
              <a:rPr lang="zh-TW" altLang="en-US" dirty="0">
                <a:solidFill>
                  <a:srgbClr val="C0504D"/>
                </a:solidFill>
              </a:rPr>
              <a:t>）時</a:t>
            </a:r>
            <a:endParaRPr lang="zh-HK" altLang="en-US" dirty="0"/>
          </a:p>
        </p:txBody>
      </p:sp>
      <p:grpSp>
        <p:nvGrpSpPr>
          <p:cNvPr id="6" name="群組 5"/>
          <p:cNvGrpSpPr/>
          <p:nvPr/>
        </p:nvGrpSpPr>
        <p:grpSpPr>
          <a:xfrm>
            <a:off x="2123728"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059832"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&gt; 1</a:t>
            </a:r>
            <a:endParaRPr lang="en-US" altLang="zh-HK" kern="0" dirty="0">
              <a:latin typeface="Arial" panose="020B0604020202020204" pitchFamily="34" charset="0"/>
              <a:cs typeface="Arial" panose="020B0604020202020204" pitchFamily="34" charset="0"/>
            </a:endParaRPr>
          </a:p>
        </p:txBody>
      </p:sp>
      <p:grpSp>
        <p:nvGrpSpPr>
          <p:cNvPr id="7" name="群組 6"/>
          <p:cNvGrpSpPr/>
          <p:nvPr/>
        </p:nvGrpSpPr>
        <p:grpSpPr>
          <a:xfrm>
            <a:off x="2581799" y="3766640"/>
            <a:ext cx="4438650" cy="2702956"/>
            <a:chOff x="2581799" y="3766640"/>
            <a:chExt cx="4438650" cy="2702956"/>
          </a:xfrm>
        </p:grpSpPr>
        <p:grpSp>
          <p:nvGrpSpPr>
            <p:cNvPr id="12" name="群組 7"/>
            <p:cNvGrpSpPr>
              <a:grpSpLocks/>
            </p:cNvGrpSpPr>
            <p:nvPr/>
          </p:nvGrpSpPr>
          <p:grpSpPr bwMode="auto">
            <a:xfrm>
              <a:off x="2581799" y="3766640"/>
              <a:ext cx="4438650" cy="2702956"/>
              <a:chOff x="4438650" y="2336799"/>
              <a:chExt cx="4439080" cy="2702956"/>
            </a:xfrm>
          </p:grpSpPr>
          <p:grpSp>
            <p:nvGrpSpPr>
              <p:cNvPr id="13" name="群組 6"/>
              <p:cNvGrpSpPr>
                <a:grpSpLocks/>
              </p:cNvGrpSpPr>
              <p:nvPr/>
            </p:nvGrpSpPr>
            <p:grpSpPr bwMode="auto">
              <a:xfrm>
                <a:off x="4806987" y="3106159"/>
                <a:ext cx="1403486" cy="1529341"/>
                <a:chOff x="4806987" y="3106159"/>
                <a:chExt cx="1403486" cy="1529341"/>
              </a:xfrm>
            </p:grpSpPr>
            <p:grpSp>
              <p:nvGrpSpPr>
                <p:cNvPr id="48" name="群組 5"/>
                <p:cNvGrpSpPr>
                  <a:grpSpLocks/>
                </p:cNvGrpSpPr>
                <p:nvPr/>
              </p:nvGrpSpPr>
              <p:grpSpPr bwMode="auto">
                <a:xfrm>
                  <a:off x="4959402" y="3167063"/>
                  <a:ext cx="1131173" cy="1468437"/>
                  <a:chOff x="4959402" y="3167063"/>
                  <a:chExt cx="1131173" cy="1468437"/>
                </a:xfrm>
              </p:grpSpPr>
              <p:sp>
                <p:nvSpPr>
                  <p:cNvPr id="51" name="矩形 50"/>
                  <p:cNvSpPr/>
                  <p:nvPr/>
                </p:nvSpPr>
                <p:spPr>
                  <a:xfrm>
                    <a:off x="5586526" y="3416300"/>
                    <a:ext cx="504049" cy="12192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2" name="矩形 51"/>
                  <p:cNvSpPr/>
                  <p:nvPr/>
                </p:nvSpPr>
                <p:spPr>
                  <a:xfrm>
                    <a:off x="4959402" y="3167063"/>
                    <a:ext cx="619185" cy="23653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9" name="文字方塊 48"/>
                <p:cNvSpPr txBox="1"/>
                <p:nvPr/>
              </p:nvSpPr>
              <p:spPr bwMode="auto">
                <a:xfrm>
                  <a:off x="4806987" y="3106159"/>
                  <a:ext cx="928778" cy="369332"/>
                </a:xfrm>
                <a:prstGeom prst="rect">
                  <a:avLst/>
                </a:prstGeom>
                <a:noFill/>
              </p:spPr>
              <p:txBody>
                <a:bodyPr>
                  <a:spAutoFit/>
                </a:bodyPr>
                <a:lstStyle/>
                <a:p>
                  <a:pPr algn="ctr">
                    <a:defRPr/>
                  </a:pPr>
                  <a:r>
                    <a:rPr lang="zh-TW" altLang="en-US" b="1" dirty="0"/>
                    <a:t>得益</a:t>
                  </a:r>
                  <a:endParaRPr lang="zh-HK" altLang="en-US" b="1" dirty="0"/>
                </a:p>
              </p:txBody>
            </p:sp>
            <p:sp>
              <p:nvSpPr>
                <p:cNvPr id="50" name="文字方塊 49"/>
                <p:cNvSpPr txBox="1"/>
                <p:nvPr/>
              </p:nvSpPr>
              <p:spPr bwMode="auto">
                <a:xfrm>
                  <a:off x="5459513" y="3799359"/>
                  <a:ext cx="750960" cy="369332"/>
                </a:xfrm>
                <a:prstGeom prst="rect">
                  <a:avLst/>
                </a:prstGeom>
                <a:noFill/>
              </p:spPr>
              <p:txBody>
                <a:bodyPr>
                  <a:spAutoFit/>
                </a:bodyPr>
                <a:lstStyle/>
                <a:p>
                  <a:pPr algn="ctr">
                    <a:defRPr/>
                  </a:pPr>
                  <a:r>
                    <a:rPr lang="zh-TW" altLang="en-US" b="1" dirty="0"/>
                    <a:t>損失</a:t>
                  </a:r>
                  <a:endParaRPr lang="zh-HK" altLang="en-US" b="1" dirty="0"/>
                </a:p>
              </p:txBody>
            </p:sp>
          </p:grpSp>
          <p:grpSp>
            <p:nvGrpSpPr>
              <p:cNvPr id="16" name="群組 9"/>
              <p:cNvGrpSpPr>
                <a:grpSpLocks/>
              </p:cNvGrpSpPr>
              <p:nvPr/>
            </p:nvGrpSpPr>
            <p:grpSpPr bwMode="auto">
              <a:xfrm>
                <a:off x="4438650" y="2336799"/>
                <a:ext cx="4439080" cy="2702956"/>
                <a:chOff x="4439094" y="2831155"/>
                <a:chExt cx="4438174" cy="2702465"/>
              </a:xfrm>
            </p:grpSpPr>
            <p:grpSp>
              <p:nvGrpSpPr>
                <p:cNvPr id="17" name="群組 10"/>
                <p:cNvGrpSpPr>
                  <a:grpSpLocks/>
                </p:cNvGrpSpPr>
                <p:nvPr/>
              </p:nvGrpSpPr>
              <p:grpSpPr bwMode="auto">
                <a:xfrm>
                  <a:off x="4439094" y="2831155"/>
                  <a:ext cx="4438174" cy="2702465"/>
                  <a:chOff x="1147118" y="3551236"/>
                  <a:chExt cx="4438174" cy="2702465"/>
                </a:xfrm>
              </p:grpSpPr>
              <p:cxnSp>
                <p:nvCxnSpPr>
                  <p:cNvPr id="22" name="直線接點 21"/>
                  <p:cNvCxnSpPr/>
                  <p:nvPr/>
                </p:nvCxnSpPr>
                <p:spPr>
                  <a:xfrm>
                    <a:off x="1794749" y="4100412"/>
                    <a:ext cx="2293691" cy="119040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23" name="群組 68"/>
                  <p:cNvGrpSpPr>
                    <a:grpSpLocks/>
                  </p:cNvGrpSpPr>
                  <p:nvPr/>
                </p:nvGrpSpPr>
                <p:grpSpPr bwMode="auto">
                  <a:xfrm>
                    <a:off x="1147118" y="3551236"/>
                    <a:ext cx="4438174" cy="2702465"/>
                    <a:chOff x="686735" y="2166142"/>
                    <a:chExt cx="4438174" cy="2702465"/>
                  </a:xfrm>
                </p:grpSpPr>
                <p:grpSp>
                  <p:nvGrpSpPr>
                    <p:cNvPr id="24" name="群組 6"/>
                    <p:cNvGrpSpPr>
                      <a:grpSpLocks/>
                    </p:cNvGrpSpPr>
                    <p:nvPr/>
                  </p:nvGrpSpPr>
                  <p:grpSpPr bwMode="auto">
                    <a:xfrm>
                      <a:off x="686735" y="2166142"/>
                      <a:ext cx="4438174" cy="2702465"/>
                      <a:chOff x="2607621" y="3141658"/>
                      <a:chExt cx="4437356" cy="2701816"/>
                    </a:xfrm>
                  </p:grpSpPr>
                  <p:grpSp>
                    <p:nvGrpSpPr>
                      <p:cNvPr id="35" name="群組 1"/>
                      <p:cNvGrpSpPr>
                        <a:grpSpLocks/>
                      </p:cNvGrpSpPr>
                      <p:nvPr/>
                    </p:nvGrpSpPr>
                    <p:grpSpPr bwMode="auto">
                      <a:xfrm>
                        <a:off x="2607621" y="3141658"/>
                        <a:ext cx="3445459" cy="2696025"/>
                        <a:chOff x="2607621" y="3141658"/>
                        <a:chExt cx="3445459" cy="2696025"/>
                      </a:xfrm>
                    </p:grpSpPr>
                    <p:cxnSp>
                      <p:nvCxnSpPr>
                        <p:cNvPr id="37" name="直線接點 36"/>
                        <p:cNvCxnSpPr/>
                        <p:nvPr/>
                      </p:nvCxnSpPr>
                      <p:spPr bwMode="auto">
                        <a:xfrm>
                          <a:off x="3123410"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bwMode="auto">
                        <a:xfrm>
                          <a:off x="2880593" y="5290226"/>
                          <a:ext cx="526896" cy="369732"/>
                        </a:xfrm>
                        <a:prstGeom prst="rect">
                          <a:avLst/>
                        </a:prstGeom>
                        <a:noFill/>
                      </p:spPr>
                      <p:txBody>
                        <a:bodyPr>
                          <a:spAutoFit/>
                        </a:bodyPr>
                        <a:lstStyle/>
                        <a:p>
                          <a:pPr>
                            <a:defRPr/>
                          </a:pPr>
                          <a:r>
                            <a:rPr lang="en-US" altLang="zh-HK" dirty="0"/>
                            <a:t>0</a:t>
                          </a:r>
                          <a:endParaRPr lang="zh-HK" altLang="en-US" dirty="0"/>
                        </a:p>
                      </p:txBody>
                    </p:sp>
                    <p:sp>
                      <p:nvSpPr>
                        <p:cNvPr id="40" name="文字方塊 39"/>
                        <p:cNvSpPr txBox="1"/>
                        <p:nvPr/>
                      </p:nvSpPr>
                      <p:spPr bwMode="auto">
                        <a:xfrm>
                          <a:off x="2607621" y="3141658"/>
                          <a:ext cx="1588624"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41" name="直線接點 40"/>
                        <p:cNvCxnSpPr/>
                        <p:nvPr/>
                      </p:nvCxnSpPr>
                      <p:spPr bwMode="auto">
                        <a:xfrm flipH="1">
                          <a:off x="3050406" y="3966810"/>
                          <a:ext cx="7300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bwMode="auto">
                        <a:xfrm>
                          <a:off x="2746013" y="3739894"/>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43" name="文字方塊 42"/>
                        <p:cNvSpPr txBox="1"/>
                        <p:nvPr/>
                      </p:nvSpPr>
                      <p:spPr bwMode="auto">
                        <a:xfrm>
                          <a:off x="5533073" y="4718967"/>
                          <a:ext cx="452305" cy="368145"/>
                        </a:xfrm>
                        <a:prstGeom prst="rect">
                          <a:avLst/>
                        </a:prstGeom>
                        <a:noFill/>
                      </p:spPr>
                      <p:txBody>
                        <a:bodyPr>
                          <a:spAutoFit/>
                        </a:bodyPr>
                        <a:lstStyle/>
                        <a:p>
                          <a:pPr>
                            <a:defRPr/>
                          </a:pPr>
                          <a:r>
                            <a:rPr lang="en-US" altLang="zh-HK" dirty="0"/>
                            <a:t>D</a:t>
                          </a:r>
                          <a:endParaRPr lang="zh-HK" altLang="en-US" dirty="0"/>
                        </a:p>
                      </p:txBody>
                    </p:sp>
                    <p:sp>
                      <p:nvSpPr>
                        <p:cNvPr id="44" name="文字方塊 43"/>
                        <p:cNvSpPr txBox="1"/>
                        <p:nvPr/>
                      </p:nvSpPr>
                      <p:spPr bwMode="auto">
                        <a:xfrm>
                          <a:off x="2746013" y="4027779"/>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45" name="文字方塊 44"/>
                        <p:cNvSpPr txBox="1"/>
                        <p:nvPr/>
                      </p:nvSpPr>
                      <p:spPr bwMode="auto">
                        <a:xfrm>
                          <a:off x="3563018" y="5456844"/>
                          <a:ext cx="555463" cy="36814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46" name="文字方塊 45"/>
                        <p:cNvSpPr txBox="1"/>
                        <p:nvPr/>
                      </p:nvSpPr>
                      <p:spPr bwMode="auto">
                        <a:xfrm>
                          <a:off x="4048652" y="5467951"/>
                          <a:ext cx="555463" cy="369732"/>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cxnSp>
                      <p:nvCxnSpPr>
                        <p:cNvPr id="47" name="直線接點 46"/>
                        <p:cNvCxnSpPr/>
                        <p:nvPr/>
                      </p:nvCxnSpPr>
                      <p:spPr bwMode="auto">
                        <a:xfrm flipH="1">
                          <a:off x="3123410"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25" name="直線接點 24"/>
                    <p:cNvCxnSpPr/>
                    <p:nvPr/>
                  </p:nvCxnSpPr>
                  <p:spPr>
                    <a:xfrm flipV="1">
                      <a:off x="1218492" y="2983558"/>
                      <a:ext cx="609534"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331209" y="3240686"/>
                      <a:ext cx="0" cy="12792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V="1">
                      <a:off x="1202619" y="3240686"/>
                      <a:ext cx="10762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828026" y="3035935"/>
                      <a:ext cx="0" cy="14062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002633" y="4710444"/>
                      <a:ext cx="187305"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804715" y="2980482"/>
                      <a:ext cx="0" cy="23649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2029617" y="2923244"/>
                      <a:ext cx="265085" cy="14443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32" name="橢圓 31"/>
                    <p:cNvSpPr/>
                    <p:nvPr/>
                  </p:nvSpPr>
                  <p:spPr bwMode="auto">
                    <a:xfrm>
                      <a:off x="1150236" y="2932767"/>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3" name="橢圓 32"/>
                    <p:cNvSpPr/>
                    <p:nvPr/>
                  </p:nvSpPr>
                  <p:spPr bwMode="auto">
                    <a:xfrm>
                      <a:off x="1799454" y="2923244"/>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34" name="橢圓 33"/>
                    <p:cNvSpPr/>
                    <p:nvPr/>
                  </p:nvSpPr>
                  <p:spPr bwMode="auto">
                    <a:xfrm>
                      <a:off x="1799454" y="4400937"/>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9" name="橢圓 18"/>
                <p:cNvSpPr/>
                <p:nvPr/>
              </p:nvSpPr>
              <p:spPr bwMode="auto">
                <a:xfrm>
                  <a:off x="4904183" y="3858082"/>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0" name="橢圓 19"/>
                <p:cNvSpPr/>
                <p:nvPr/>
              </p:nvSpPr>
              <p:spPr bwMode="auto">
                <a:xfrm>
                  <a:off x="6028012" y="3848559"/>
                  <a:ext cx="103176"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1" name="橢圓 20"/>
                <p:cNvSpPr/>
                <p:nvPr/>
              </p:nvSpPr>
              <p:spPr bwMode="auto">
                <a:xfrm>
                  <a:off x="6040711" y="5077061"/>
                  <a:ext cx="103176"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53" name="文字方塊 52"/>
            <p:cNvSpPr txBox="1"/>
            <p:nvPr/>
          </p:nvSpPr>
          <p:spPr bwMode="auto">
            <a:xfrm>
              <a:off x="5992830" y="5805264"/>
              <a:ext cx="847602" cy="369332"/>
            </a:xfrm>
            <a:prstGeom prst="rect">
              <a:avLst/>
            </a:prstGeom>
            <a:noFill/>
          </p:spPr>
          <p:txBody>
            <a:bodyPr wrap="square">
              <a:spAutoFit/>
            </a:bodyPr>
            <a:lstStyle/>
            <a:p>
              <a:pPr>
                <a:defRPr/>
              </a:pPr>
              <a:r>
                <a:rPr lang="zh-TW" altLang="en-US" dirty="0"/>
                <a:t>數量</a:t>
              </a:r>
              <a:endParaRPr lang="zh-HK" altLang="en-US" dirty="0"/>
            </a:p>
          </p:txBody>
        </p:sp>
      </p:grpSp>
    </p:spTree>
    <p:extLst>
      <p:ext uri="{BB962C8B-B14F-4D97-AF65-F5344CB8AC3E}">
        <p14:creationId xmlns:p14="http://schemas.microsoft.com/office/powerpoint/2010/main" val="216534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5.1</a:t>
            </a:r>
            <a:r>
              <a:rPr lang="zh-TW" altLang="en-US" dirty="0">
                <a:solidFill>
                  <a:srgbClr val="F79646">
                    <a:lumMod val="75000"/>
                  </a:srgbClr>
                </a:solidFill>
                <a:latin typeface="Times New Roman" panose="02020603050405020304" pitchFamily="18" charset="0"/>
                <a:ea typeface="標楷體" panose="03000509000000000000" pitchFamily="65" charset="-120"/>
              </a:rPr>
              <a:t>（續） </a:t>
            </a:r>
            <a:r>
              <a:rPr lang="en-US" altLang="zh-HK" dirty="0"/>
              <a:t>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4</a:t>
            </a:fld>
            <a:endParaRPr lang="zh-HK" altLang="en-US" dirty="0"/>
          </a:p>
        </p:txBody>
      </p:sp>
      <p:sp>
        <p:nvSpPr>
          <p:cNvPr id="13" name="內容版面配置區 2"/>
          <p:cNvSpPr txBox="1">
            <a:spLocks/>
          </p:cNvSpPr>
          <p:nvPr/>
        </p:nvSpPr>
        <p:spPr>
          <a:xfrm>
            <a:off x="457200" y="1196752"/>
            <a:ext cx="8229600" cy="83099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361950" algn="l"/>
              </a:tabLst>
            </a:pPr>
            <a:r>
              <a:rPr lang="en-US" altLang="zh-HK" dirty="0"/>
              <a:t>1.	</a:t>
            </a:r>
            <a:r>
              <a:rPr lang="zh-TW" altLang="en-US" dirty="0"/>
              <a:t>需求定律指出了甚麼？保羅的行為符合需求定律嗎？秀宜</a:t>
            </a:r>
            <a:r>
              <a:rPr lang="en-US" altLang="zh-TW" dirty="0"/>
              <a:t>	</a:t>
            </a:r>
            <a:r>
              <a:rPr lang="zh-TW" altLang="en-US" dirty="0"/>
              <a:t>的行為又如何？</a:t>
            </a:r>
            <a:endParaRPr lang="en-US" altLang="zh-HK" dirty="0"/>
          </a:p>
        </p:txBody>
      </p:sp>
      <p:sp>
        <p:nvSpPr>
          <p:cNvPr id="17" name="文字方塊 16"/>
          <p:cNvSpPr txBox="1"/>
          <p:nvPr/>
        </p:nvSpPr>
        <p:spPr>
          <a:xfrm>
            <a:off x="827584" y="2156400"/>
            <a:ext cx="7848872" cy="830997"/>
          </a:xfrm>
          <a:prstGeom prst="rect">
            <a:avLst/>
          </a:prstGeom>
          <a:noFill/>
        </p:spPr>
        <p:txBody>
          <a:bodyPr wrap="square" rtlCol="0">
            <a:spAutoFit/>
          </a:bodyPr>
          <a:lstStyle/>
          <a:p>
            <a:pPr>
              <a:spcBef>
                <a:spcPts val="564"/>
              </a:spcBef>
            </a:pPr>
            <a:r>
              <a:rPr lang="zh-TW" altLang="en-US" sz="2400" dirty="0">
                <a:solidFill>
                  <a:srgbClr val="FF0000"/>
                </a:solidFill>
                <a:latin typeface="+mn-ea"/>
                <a:cs typeface="Arial Unicode MS" panose="020B0604020202020204" pitchFamily="34" charset="-120"/>
              </a:rPr>
              <a:t>需求定律指出，假設其他因素不變，物品的價格越低（越高），其需求量就越大（越小）。</a:t>
            </a:r>
            <a:endParaRPr lang="zh-HK" altLang="en-US" sz="2400" dirty="0">
              <a:solidFill>
                <a:srgbClr val="FF0000"/>
              </a:solidFill>
              <a:latin typeface="+mn-ea"/>
              <a:cs typeface="Arial Unicode MS" panose="020B060402020202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811062476"/>
              </p:ext>
            </p:extLst>
          </p:nvPr>
        </p:nvGraphicFramePr>
        <p:xfrm>
          <a:off x="1331640" y="3137520"/>
          <a:ext cx="6096000" cy="1371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400" b="0" dirty="0">
                          <a:ln>
                            <a:noFill/>
                          </a:ln>
                          <a:solidFill>
                            <a:srgbClr val="FF0000"/>
                          </a:solidFill>
                        </a:rPr>
                        <a:t>可樂</a:t>
                      </a:r>
                      <a:endParaRPr lang="zh-HK" altLang="en-US" sz="2400" b="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400" b="0" dirty="0">
                          <a:ln>
                            <a:noFill/>
                          </a:ln>
                          <a:solidFill>
                            <a:srgbClr val="FF0000"/>
                          </a:solidFill>
                        </a:rPr>
                        <a:t>薯片</a:t>
                      </a:r>
                      <a:endParaRPr lang="zh-HK" altLang="en-US" sz="2400" b="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zh-HK" altLang="en-US" sz="2400" dirty="0">
                          <a:ln>
                            <a:noFill/>
                          </a:ln>
                          <a:solidFill>
                            <a:srgbClr val="FF0000"/>
                          </a:solidFill>
                        </a:rPr>
                        <a:t>保羅</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400" dirty="0">
                          <a:ln>
                            <a:noFill/>
                          </a:ln>
                          <a:solidFill>
                            <a:srgbClr val="FF0000"/>
                          </a:solidFill>
                        </a:rPr>
                        <a:t>符合</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400" dirty="0">
                          <a:ln>
                            <a:noFill/>
                          </a:ln>
                          <a:solidFill>
                            <a:srgbClr val="FF0000"/>
                          </a:solidFill>
                        </a:rPr>
                        <a:t>符合</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zh-TW" altLang="en-US" sz="2400" dirty="0">
                          <a:ln>
                            <a:noFill/>
                          </a:ln>
                          <a:solidFill>
                            <a:srgbClr val="FF0000"/>
                          </a:solidFill>
                        </a:rPr>
                        <a:t>秀宜</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2400" dirty="0">
                          <a:ln>
                            <a:noFill/>
                          </a:ln>
                          <a:solidFill>
                            <a:srgbClr val="FF0000"/>
                          </a:solidFill>
                        </a:rPr>
                        <a:t>不符合</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n>
                            <a:noFill/>
                          </a:ln>
                          <a:solidFill>
                            <a:srgbClr val="FF0000"/>
                          </a:solidFill>
                        </a:rPr>
                        <a:t>符合</a:t>
                      </a:r>
                      <a:endParaRPr lang="zh-HK" altLang="en-US" sz="2400" dirty="0">
                        <a:ln>
                          <a:noFill/>
                        </a:ln>
                        <a:solidFill>
                          <a:srgbClr val="FF0000"/>
                        </a:solidFill>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541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1BFC126-6114-4209-A9DD-C226158D7A2E}" type="slidenum">
              <a:rPr lang="zh-HK" altLang="en-US" smtClean="0"/>
              <a:pPr/>
              <a:t>40</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pPr lvl="0"/>
            <a:r>
              <a:rPr lang="en-US" altLang="zh-HK" dirty="0"/>
              <a:t>1.	</a:t>
            </a:r>
            <a:r>
              <a:rPr lang="zh-TW" altLang="en-US" dirty="0">
                <a:solidFill>
                  <a:srgbClr val="C0504D"/>
                </a:solidFill>
              </a:rPr>
              <a:t>當需求屬於彈性（</a:t>
            </a:r>
            <a:r>
              <a:rPr lang="en-US" altLang="zh-TW" dirty="0">
                <a:solidFill>
                  <a:srgbClr val="C0504D"/>
                </a:solidFill>
              </a:rPr>
              <a:t>E</a:t>
            </a:r>
            <a:r>
              <a:rPr lang="en-US" altLang="zh-TW" baseline="-25000" dirty="0">
                <a:solidFill>
                  <a:srgbClr val="C0504D"/>
                </a:solidFill>
              </a:rPr>
              <a:t>d</a:t>
            </a:r>
            <a:r>
              <a:rPr lang="en-US" altLang="zh-TW" dirty="0">
                <a:solidFill>
                  <a:srgbClr val="C0504D"/>
                </a:solidFill>
              </a:rPr>
              <a:t> &gt; 1</a:t>
            </a:r>
            <a:r>
              <a:rPr lang="zh-TW" altLang="en-US" dirty="0">
                <a:solidFill>
                  <a:srgbClr val="C0504D"/>
                </a:solidFill>
              </a:rPr>
              <a:t>）時</a:t>
            </a:r>
            <a:endParaRPr lang="zh-HK" altLang="en-US" dirty="0"/>
          </a:p>
        </p:txBody>
      </p:sp>
      <p:sp>
        <p:nvSpPr>
          <p:cNvPr id="7" name="內容版面配置區 5"/>
          <p:cNvSpPr txBox="1">
            <a:spLocks/>
          </p:cNvSpPr>
          <p:nvPr/>
        </p:nvSpPr>
        <p:spPr>
          <a:xfrm>
            <a:off x="468296" y="1628800"/>
            <a:ext cx="6768000" cy="1989739"/>
          </a:xfrm>
          <a:prstGeom prst="rect">
            <a:avLst/>
          </a:prstGeom>
          <a:solidFill>
            <a:schemeClr val="accent3">
              <a:lumMod val="20000"/>
              <a:lumOff val="80000"/>
            </a:schemeClr>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因此，在</a:t>
            </a:r>
            <a:r>
              <a:rPr lang="zh-TW" altLang="en-US" b="1" dirty="0"/>
              <a:t>彈性需求</a:t>
            </a:r>
            <a:r>
              <a:rPr lang="zh-TW" altLang="en-US" dirty="0"/>
              <a:t>的情況下，</a:t>
            </a:r>
            <a:endParaRPr lang="en-US" altLang="zh-HK" dirty="0"/>
          </a:p>
          <a:p>
            <a:pPr marL="342900" indent="-342900">
              <a:buFont typeface="Arial" panose="020B0604020202020204" pitchFamily="34" charset="0"/>
              <a:buChar char="•"/>
            </a:pPr>
            <a:r>
              <a:rPr lang="zh-TW" altLang="en-US" dirty="0"/>
              <a:t>當某物品的價格</a:t>
            </a:r>
            <a:r>
              <a:rPr lang="en-US" altLang="zh-HK" dirty="0"/>
              <a:t> </a:t>
            </a:r>
            <a:r>
              <a:rPr lang="en-US" altLang="zh-HK" dirty="0">
                <a:sym typeface="Wingdings 3"/>
              </a:rPr>
              <a:t></a:t>
            </a:r>
            <a:r>
              <a:rPr lang="en-US" altLang="zh-HK" b="1" dirty="0">
                <a:sym typeface="Wingdings 3"/>
              </a:rPr>
              <a:t> </a:t>
            </a:r>
            <a:r>
              <a:rPr lang="en-US" altLang="zh-HK" dirty="0">
                <a:sym typeface="Wingdings" panose="05000000000000000000" pitchFamily="2" charset="2"/>
              </a:rPr>
              <a:t> </a:t>
            </a:r>
            <a:r>
              <a:rPr lang="zh-TW" altLang="en-US" dirty="0"/>
              <a:t>總收入</a:t>
            </a:r>
            <a:r>
              <a:rPr lang="en-US" altLang="zh-HK" dirty="0"/>
              <a:t> </a:t>
            </a:r>
            <a:r>
              <a:rPr lang="en-US" altLang="zh-HK" dirty="0">
                <a:sym typeface="Wingdings 3"/>
              </a:rPr>
              <a:t></a:t>
            </a:r>
          </a:p>
          <a:p>
            <a:pPr marL="342900" indent="-342900">
              <a:buFont typeface="Arial" panose="020B0604020202020204" pitchFamily="34" charset="0"/>
              <a:buChar char="•"/>
            </a:pPr>
            <a:r>
              <a:rPr lang="zh-TW" altLang="en-US" dirty="0"/>
              <a:t>當某物品的價格</a:t>
            </a:r>
            <a:r>
              <a:rPr lang="en-US" altLang="zh-HK" dirty="0"/>
              <a:t> </a:t>
            </a:r>
            <a:r>
              <a:rPr lang="en-US" altLang="zh-HK" dirty="0">
                <a:sym typeface="Wingdings 3"/>
              </a:rPr>
              <a:t></a:t>
            </a:r>
            <a:r>
              <a:rPr lang="en-US" altLang="zh-HK" b="1" dirty="0">
                <a:sym typeface="Wingdings 3"/>
              </a:rPr>
              <a:t> </a:t>
            </a:r>
            <a:r>
              <a:rPr lang="en-US" altLang="zh-HK" dirty="0">
                <a:sym typeface="Wingdings" panose="05000000000000000000" pitchFamily="2" charset="2"/>
              </a:rPr>
              <a:t> </a:t>
            </a:r>
            <a:r>
              <a:rPr lang="zh-TW" altLang="en-US" dirty="0"/>
              <a:t>總收入</a:t>
            </a:r>
            <a:r>
              <a:rPr lang="en-US" altLang="zh-HK" dirty="0"/>
              <a:t> </a:t>
            </a:r>
            <a:r>
              <a:rPr lang="en-US" altLang="zh-HK" dirty="0">
                <a:sym typeface="Wingdings 3"/>
              </a:rPr>
              <a:t></a:t>
            </a:r>
          </a:p>
          <a:p>
            <a:r>
              <a:rPr lang="zh-TW" altLang="en-US" dirty="0"/>
              <a:t>價格變動導致總收入作</a:t>
            </a:r>
            <a:r>
              <a:rPr lang="zh-TW" altLang="en-US" b="1" dirty="0"/>
              <a:t>相反方向</a:t>
            </a:r>
            <a:r>
              <a:rPr lang="zh-TW" altLang="en-US" dirty="0"/>
              <a:t>的變動。</a:t>
            </a:r>
            <a:endParaRPr lang="zh-HK" altLang="en-US" dirty="0"/>
          </a:p>
        </p:txBody>
      </p:sp>
    </p:spTree>
    <p:extLst>
      <p:ext uri="{BB962C8B-B14F-4D97-AF65-F5344CB8AC3E}">
        <p14:creationId xmlns:p14="http://schemas.microsoft.com/office/powerpoint/2010/main" val="278329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229600" cy="1274195"/>
          </a:xfrm>
        </p:spPr>
        <p:txBody>
          <a:bodyPr/>
          <a:lstStyle/>
          <a:p>
            <a:r>
              <a:rPr lang="zh-HK" altLang="en-US" b="1" dirty="0">
                <a:solidFill>
                  <a:srgbClr val="0070C0"/>
                </a:solidFill>
              </a:rPr>
              <a:t>數例</a:t>
            </a:r>
            <a:endParaRPr lang="en-GB" altLang="zh-HK" b="1" dirty="0">
              <a:solidFill>
                <a:srgbClr val="0070C0"/>
              </a:solidFill>
            </a:endParaRPr>
          </a:p>
          <a:p>
            <a:r>
              <a:rPr lang="zh-TW" altLang="en-US" dirty="0"/>
              <a:t>假設薯片的需求彈性是 </a:t>
            </a:r>
            <a:r>
              <a:rPr lang="en-US" altLang="zh-TW" dirty="0"/>
              <a:t>2</a:t>
            </a:r>
            <a:r>
              <a:rPr lang="zh-TW" altLang="en-US" dirty="0"/>
              <a:t>。</a:t>
            </a:r>
            <a:r>
              <a:rPr lang="en-US" altLang="zh-TW" dirty="0"/>
              <a:t>10% </a:t>
            </a:r>
            <a:r>
              <a:rPr lang="zh-TW" altLang="en-US" dirty="0"/>
              <a:t>的價格變動對需求量和總收入的影響如下：</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41</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pPr lvl="0"/>
            <a:r>
              <a:rPr lang="en-US" altLang="zh-HK" dirty="0"/>
              <a:t>1.	</a:t>
            </a:r>
            <a:r>
              <a:rPr lang="zh-TW" altLang="en-US" dirty="0">
                <a:solidFill>
                  <a:srgbClr val="C0504D"/>
                </a:solidFill>
              </a:rPr>
              <a:t>當需求屬於彈性（</a:t>
            </a:r>
            <a:r>
              <a:rPr lang="en-US" altLang="zh-TW" dirty="0">
                <a:solidFill>
                  <a:srgbClr val="C0504D"/>
                </a:solidFill>
              </a:rPr>
              <a:t>E</a:t>
            </a:r>
            <a:r>
              <a:rPr lang="en-US" altLang="zh-TW" baseline="-25000" dirty="0">
                <a:solidFill>
                  <a:srgbClr val="C0504D"/>
                </a:solidFill>
              </a:rPr>
              <a:t>d</a:t>
            </a:r>
            <a:r>
              <a:rPr lang="en-US" altLang="zh-TW" dirty="0">
                <a:solidFill>
                  <a:srgbClr val="C0504D"/>
                </a:solidFill>
              </a:rPr>
              <a:t> &gt; 1</a:t>
            </a:r>
            <a:r>
              <a:rPr lang="zh-TW" altLang="en-US" dirty="0">
                <a:solidFill>
                  <a:srgbClr val="C0504D"/>
                </a:solidFill>
              </a:rPr>
              <a:t>）時</a:t>
            </a:r>
            <a:endParaRPr lang="zh-HK" altLang="en-US" dirty="0"/>
          </a:p>
        </p:txBody>
      </p:sp>
      <p:graphicFrame>
        <p:nvGraphicFramePr>
          <p:cNvPr id="6" name="表格 5"/>
          <p:cNvGraphicFramePr>
            <a:graphicFrameLocks noGrp="1"/>
          </p:cNvGraphicFramePr>
          <p:nvPr>
            <p:extLst>
              <p:ext uri="{D42A27DB-BD31-4B8C-83A1-F6EECF244321}">
                <p14:modId xmlns:p14="http://schemas.microsoft.com/office/powerpoint/2010/main" val="747901673"/>
              </p:ext>
            </p:extLst>
          </p:nvPr>
        </p:nvGraphicFramePr>
        <p:xfrm>
          <a:off x="1763688" y="3140968"/>
          <a:ext cx="6120681" cy="1798320"/>
        </p:xfrm>
        <a:graphic>
          <a:graphicData uri="http://schemas.openxmlformats.org/drawingml/2006/table">
            <a:tbl>
              <a:tblPr firstRow="1" bandRow="1">
                <a:tableStyleId>{5C22544A-7EE6-4342-B048-85BDC9FD1C3A}</a:tableStyleId>
              </a:tblPr>
              <a:tblGrid>
                <a:gridCol w="2040227">
                  <a:extLst>
                    <a:ext uri="{9D8B030D-6E8A-4147-A177-3AD203B41FA5}">
                      <a16:colId xmlns:a16="http://schemas.microsoft.com/office/drawing/2014/main" val="20000"/>
                    </a:ext>
                  </a:extLst>
                </a:gridCol>
                <a:gridCol w="2040227">
                  <a:extLst>
                    <a:ext uri="{9D8B030D-6E8A-4147-A177-3AD203B41FA5}">
                      <a16:colId xmlns:a16="http://schemas.microsoft.com/office/drawing/2014/main" val="20001"/>
                    </a:ext>
                  </a:extLst>
                </a:gridCol>
                <a:gridCol w="2040227">
                  <a:extLst>
                    <a:ext uri="{9D8B030D-6E8A-4147-A177-3AD203B41FA5}">
                      <a16:colId xmlns:a16="http://schemas.microsoft.com/office/drawing/2014/main" val="20002"/>
                    </a:ext>
                  </a:extLst>
                </a:gridCol>
              </a:tblGrid>
              <a:tr h="370840">
                <a:tc>
                  <a:txBody>
                    <a:bodyPr/>
                    <a:lstStyle/>
                    <a:p>
                      <a:pPr algn="ctr"/>
                      <a:r>
                        <a:rPr lang="en-GB" altLang="zh-HK" sz="2000" dirty="0">
                          <a:solidFill>
                            <a:schemeClr val="tx1"/>
                          </a:solidFill>
                          <a:latin typeface="+mn-lt"/>
                          <a:cs typeface="Arial" panose="020B0604020202020204" pitchFamily="34" charset="0"/>
                        </a:rPr>
                        <a:t>%</a:t>
                      </a:r>
                      <a:r>
                        <a:rPr lang="el-GR" altLang="zh-HK" sz="2000" dirty="0">
                          <a:solidFill>
                            <a:schemeClr val="tx1"/>
                          </a:solidFill>
                          <a:latin typeface="+mn-lt"/>
                          <a:cs typeface="Arial" panose="020B0604020202020204" pitchFamily="34" charset="0"/>
                        </a:rPr>
                        <a:t>Δ</a:t>
                      </a:r>
                      <a:r>
                        <a:rPr lang="en-GB" altLang="zh-HK" sz="2000" dirty="0">
                          <a:solidFill>
                            <a:schemeClr val="tx1"/>
                          </a:solidFill>
                          <a:latin typeface="+mn-lt"/>
                          <a:cs typeface="Arial" panose="020B0604020202020204" pitchFamily="34" charset="0"/>
                        </a:rPr>
                        <a:t>P</a:t>
                      </a:r>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000" dirty="0">
                          <a:solidFill>
                            <a:schemeClr val="tx1"/>
                          </a:solidFill>
                          <a:latin typeface="+mn-lt"/>
                          <a:cs typeface="Arial" panose="020B0604020202020204" pitchFamily="34" charset="0"/>
                        </a:rPr>
                        <a:t>%</a:t>
                      </a:r>
                      <a:r>
                        <a:rPr lang="en-US" altLang="zh-HK" sz="2000" dirty="0" err="1">
                          <a:solidFill>
                            <a:schemeClr val="tx1"/>
                          </a:solidFill>
                          <a:latin typeface="+mn-lt"/>
                          <a:cs typeface="Arial" panose="020B0604020202020204" pitchFamily="34" charset="0"/>
                        </a:rPr>
                        <a:t>Q</a:t>
                      </a:r>
                      <a:r>
                        <a:rPr lang="en-US" altLang="zh-HK" sz="2000" baseline="-25000" dirty="0" err="1">
                          <a:solidFill>
                            <a:schemeClr val="tx1"/>
                          </a:solidFill>
                          <a:latin typeface="+mn-lt"/>
                          <a:cs typeface="Arial" panose="020B0604020202020204" pitchFamily="34" charset="0"/>
                        </a:rPr>
                        <a:t>d</a:t>
                      </a:r>
                      <a:endParaRPr lang="zh-HK" altLang="en-US" sz="2000" baseline="-25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lt"/>
                          <a:cs typeface="Arial" panose="020B0604020202020204" pitchFamily="34" charset="0"/>
                        </a:rPr>
                        <a:t>總收入的變動</a:t>
                      </a:r>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altLang="zh-HK" sz="2000" b="0" dirty="0">
                          <a:solidFill>
                            <a:schemeClr val="tx1"/>
                          </a:solidFill>
                          <a:latin typeface="+mn-lt"/>
                          <a:cs typeface="Arial" panose="020B0604020202020204" pitchFamily="34" charset="0"/>
                        </a:rPr>
                        <a:t>+10% (</a:t>
                      </a:r>
                      <a:r>
                        <a:rPr lang="zh-HK" altLang="en-US" sz="2000" dirty="0"/>
                        <a:t>增加</a:t>
                      </a:r>
                      <a:r>
                        <a:rPr lang="en-US" altLang="zh-HK" sz="2000" b="0" dirty="0">
                          <a:solidFill>
                            <a:schemeClr val="tx1"/>
                          </a:solidFill>
                          <a:latin typeface="+mn-lt"/>
                          <a:cs typeface="Arial" panose="020B0604020202020204" pitchFamily="34" charset="0"/>
                        </a:rPr>
                        <a:t>)</a:t>
                      </a:r>
                    </a:p>
                    <a:p>
                      <a:pPr algn="ct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收入得益 </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2000" b="0" dirty="0">
                          <a:solidFill>
                            <a:schemeClr val="tx1"/>
                          </a:solidFill>
                          <a:latin typeface="+mn-lt"/>
                          <a:cs typeface="Arial" panose="020B0604020202020204" pitchFamily="34" charset="0"/>
                        </a:rPr>
                        <a:t>–20% (</a:t>
                      </a:r>
                      <a:r>
                        <a:rPr lang="zh-HK" altLang="en-US" sz="2000" dirty="0"/>
                        <a:t>減少</a:t>
                      </a:r>
                      <a:r>
                        <a:rPr lang="en-US" altLang="zh-HK" sz="2000" b="0" dirty="0">
                          <a:solidFill>
                            <a:schemeClr val="tx1"/>
                          </a:solidFill>
                          <a:latin typeface="+mn-lt"/>
                          <a:cs typeface="Arial" panose="020B0604020202020204" pitchFamily="34" charset="0"/>
                        </a:rPr>
                        <a:t>)</a:t>
                      </a:r>
                    </a:p>
                    <a:p>
                      <a:pPr algn="ct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收入損失 </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zh-HK" altLang="en-US" sz="2000" dirty="0"/>
                        <a:t>總收入</a:t>
                      </a:r>
                      <a:r>
                        <a:rPr lang="en-GB" altLang="zh-HK" sz="2000" b="0" i="0" u="none" strike="noStrike" kern="1200" baseline="0" dirty="0">
                          <a:solidFill>
                            <a:schemeClr val="dk1"/>
                          </a:solidFill>
                          <a:latin typeface="+mn-lt"/>
                          <a:ea typeface="+mn-ea"/>
                          <a:cs typeface="+mn-cs"/>
                        </a:rPr>
                        <a:t> </a:t>
                      </a:r>
                      <a:r>
                        <a:rPr lang="en-US" altLang="zh-HK" sz="2000" dirty="0">
                          <a:latin typeface="+mn-lt"/>
                          <a:sym typeface="Wingdings 3"/>
                        </a:rPr>
                        <a:t></a:t>
                      </a:r>
                      <a:endParaRPr lang="en-GB" altLang="zh-HK" sz="2000" b="0" i="0" u="none" strike="noStrike" kern="1200" baseline="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HK" sz="2000" b="0" i="0" u="none" strike="noStrike" kern="1200" baseline="0" dirty="0">
                          <a:solidFill>
                            <a:schemeClr val="dk1"/>
                          </a:solidFill>
                          <a:latin typeface="+mn-lt"/>
                          <a:ea typeface="+mn-ea"/>
                          <a:cs typeface="+mn-cs"/>
                        </a:rPr>
                        <a:t>(</a:t>
                      </a:r>
                      <a:r>
                        <a:rPr lang="zh-HK" altLang="en-US" sz="2000" b="1" i="0" kern="1200" dirty="0">
                          <a:solidFill>
                            <a:schemeClr val="dk1"/>
                          </a:solidFill>
                          <a:effectLst/>
                          <a:latin typeface="+mn-lt"/>
                          <a:ea typeface="+mn-ea"/>
                          <a:cs typeface="+mn-cs"/>
                        </a:rPr>
                        <a:t>∵ </a:t>
                      </a:r>
                      <a:r>
                        <a:rPr lang="zh-HK" altLang="en-US" sz="2000" dirty="0"/>
                        <a:t>得益</a:t>
                      </a:r>
                      <a:r>
                        <a:rPr lang="en-GB" altLang="zh-HK" sz="2000" b="0" i="0" u="none" strike="noStrike" kern="1200" baseline="0" dirty="0">
                          <a:solidFill>
                            <a:schemeClr val="dk1"/>
                          </a:solidFill>
                          <a:latin typeface="+mn-lt"/>
                          <a:ea typeface="+mn-ea"/>
                          <a:cs typeface="+mn-cs"/>
                        </a:rPr>
                        <a:t> &lt; </a:t>
                      </a:r>
                      <a:r>
                        <a:rPr lang="zh-HK" altLang="en-US" sz="2000" dirty="0"/>
                        <a:t>損失</a:t>
                      </a:r>
                      <a:r>
                        <a:rPr lang="en-GB" altLang="zh-HK" sz="2000" b="0" i="0" u="none" strike="noStrike" kern="1200" baseline="0" dirty="0">
                          <a:solidFill>
                            <a:schemeClr val="dk1"/>
                          </a:solidFill>
                          <a:latin typeface="+mn-lt"/>
                          <a:ea typeface="+mn-ea"/>
                          <a:cs typeface="+mn-cs"/>
                        </a:rPr>
                        <a:t>)</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n-GB" altLang="zh-HK" sz="2000" b="0" i="0" u="none" strike="noStrike" kern="1200" baseline="0" dirty="0">
                          <a:solidFill>
                            <a:schemeClr val="dk1"/>
                          </a:solidFill>
                          <a:latin typeface="+mn-lt"/>
                          <a:ea typeface="+mn-ea"/>
                          <a:cs typeface="+mn-cs"/>
                        </a:rPr>
                        <a:t>–10% (</a:t>
                      </a:r>
                      <a:r>
                        <a:rPr lang="zh-HK" altLang="en-US" sz="2000" dirty="0"/>
                        <a:t>減少</a:t>
                      </a:r>
                      <a:r>
                        <a:rPr lang="en-GB" altLang="zh-HK" sz="2000" b="0" i="0" u="none" strike="noStrike" kern="1200" baseline="0" dirty="0">
                          <a:solidFill>
                            <a:schemeClr val="dk1"/>
                          </a:solidFill>
                          <a:latin typeface="+mn-lt"/>
                          <a:ea typeface="+mn-ea"/>
                          <a:cs typeface="+mn-cs"/>
                        </a:rPr>
                        <a:t>)</a:t>
                      </a:r>
                    </a:p>
                    <a:p>
                      <a:pPr algn="ctr"/>
                      <a:r>
                        <a:rPr lang="en-US" altLang="zh-HK" sz="2000" dirty="0">
                          <a:latin typeface="+mn-lt"/>
                          <a:sym typeface="Wingdings" panose="05000000000000000000" pitchFamily="2" charset="2"/>
                        </a:rPr>
                        <a:t></a:t>
                      </a:r>
                      <a:r>
                        <a:rPr lang="en-GB" altLang="zh-HK" sz="2000" b="0" i="0" u="none" strike="noStrike" kern="1200" baseline="0" dirty="0">
                          <a:solidFill>
                            <a:schemeClr val="dk1"/>
                          </a:solidFill>
                          <a:latin typeface="+mn-lt"/>
                          <a:ea typeface="+mn-ea"/>
                          <a:cs typeface="+mn-cs"/>
                        </a:rPr>
                        <a:t> </a:t>
                      </a:r>
                      <a:r>
                        <a:rPr lang="zh-HK" altLang="en-US" sz="2000" dirty="0"/>
                        <a:t>收入損失 </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GB" altLang="zh-HK" sz="2000" b="0" i="0" u="none" strike="noStrike" kern="1200" baseline="0" dirty="0">
                          <a:solidFill>
                            <a:schemeClr val="dk1"/>
                          </a:solidFill>
                          <a:latin typeface="+mn-lt"/>
                          <a:ea typeface="+mn-ea"/>
                          <a:cs typeface="+mn-cs"/>
                        </a:rPr>
                        <a:t>+20% (</a:t>
                      </a:r>
                      <a:r>
                        <a:rPr lang="zh-HK" altLang="en-US" sz="2000" dirty="0"/>
                        <a:t>增加</a:t>
                      </a:r>
                      <a:r>
                        <a:rPr lang="en-GB" altLang="zh-HK" sz="2000" b="0" i="0" u="none" strike="noStrike" kern="1200" baseline="0" dirty="0">
                          <a:solidFill>
                            <a:schemeClr val="dk1"/>
                          </a:solidFill>
                          <a:latin typeface="+mn-lt"/>
                          <a:ea typeface="+mn-ea"/>
                          <a:cs typeface="+mn-cs"/>
                        </a:rPr>
                        <a:t>)</a:t>
                      </a:r>
                    </a:p>
                    <a:p>
                      <a:pPr algn="ctr"/>
                      <a:r>
                        <a:rPr lang="en-US" altLang="zh-HK" sz="2000" dirty="0">
                          <a:latin typeface="+mn-lt"/>
                          <a:sym typeface="Wingdings" panose="05000000000000000000" pitchFamily="2" charset="2"/>
                        </a:rPr>
                        <a:t></a:t>
                      </a:r>
                      <a:r>
                        <a:rPr lang="en-GB" altLang="zh-HK" sz="2000" b="0" i="0" u="none" strike="noStrike" kern="1200" baseline="0" dirty="0">
                          <a:solidFill>
                            <a:schemeClr val="dk1"/>
                          </a:solidFill>
                          <a:latin typeface="+mn-lt"/>
                          <a:ea typeface="+mn-ea"/>
                          <a:cs typeface="+mn-cs"/>
                        </a:rPr>
                        <a:t> </a:t>
                      </a:r>
                      <a:r>
                        <a:rPr lang="zh-HK" altLang="en-US" sz="2000" dirty="0"/>
                        <a:t>收入得益 </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zh-HK" altLang="en-US" sz="2000" dirty="0"/>
                        <a:t>總收入</a:t>
                      </a:r>
                      <a:r>
                        <a:rPr lang="en-GB" altLang="zh-HK" sz="2000" b="0" i="0" u="none" strike="noStrike" kern="1200" baseline="0" dirty="0">
                          <a:solidFill>
                            <a:schemeClr val="dk1"/>
                          </a:solidFill>
                          <a:latin typeface="+mn-lt"/>
                          <a:ea typeface="+mn-ea"/>
                          <a:cs typeface="+mn-cs"/>
                        </a:rPr>
                        <a:t> </a:t>
                      </a:r>
                      <a:r>
                        <a:rPr lang="en-US" altLang="zh-HK" sz="2000" dirty="0">
                          <a:latin typeface="+mn-lt"/>
                          <a:sym typeface="Wingdings 3"/>
                        </a:rPr>
                        <a:t></a:t>
                      </a:r>
                      <a:endParaRPr lang="en-GB" altLang="zh-HK" sz="2000" b="0" i="0" u="none" strike="noStrike" kern="1200" baseline="0" dirty="0">
                        <a:solidFill>
                          <a:schemeClr val="dk1"/>
                        </a:solidFill>
                        <a:latin typeface="+mn-lt"/>
                        <a:ea typeface="+mn-ea"/>
                        <a:cs typeface="+mn-cs"/>
                      </a:endParaRPr>
                    </a:p>
                    <a:p>
                      <a:pPr algn="ctr"/>
                      <a:r>
                        <a:rPr lang="en-GB" altLang="zh-HK" sz="2000" b="0" i="0" u="none" strike="noStrike" kern="1200" baseline="0" dirty="0">
                          <a:solidFill>
                            <a:schemeClr val="dk1"/>
                          </a:solidFill>
                          <a:latin typeface="+mn-lt"/>
                          <a:ea typeface="+mn-ea"/>
                          <a:cs typeface="+mn-cs"/>
                        </a:rPr>
                        <a:t>(</a:t>
                      </a:r>
                      <a:r>
                        <a:rPr lang="zh-HK" altLang="en-US" sz="2000" b="1" i="0" kern="1200" dirty="0">
                          <a:solidFill>
                            <a:schemeClr val="dk1"/>
                          </a:solidFill>
                          <a:effectLst/>
                          <a:latin typeface="+mn-lt"/>
                          <a:ea typeface="+mn-ea"/>
                          <a:cs typeface="+mn-cs"/>
                        </a:rPr>
                        <a:t>∵ </a:t>
                      </a:r>
                      <a:r>
                        <a:rPr lang="zh-HK" altLang="en-US" sz="2000" dirty="0"/>
                        <a:t>損失</a:t>
                      </a:r>
                      <a:r>
                        <a:rPr lang="en-GB" altLang="zh-HK" sz="2000" b="0" i="0" u="none" strike="noStrike" kern="1200" baseline="0" dirty="0">
                          <a:solidFill>
                            <a:schemeClr val="dk1"/>
                          </a:solidFill>
                          <a:latin typeface="+mn-lt"/>
                          <a:ea typeface="+mn-ea"/>
                          <a:cs typeface="+mn-cs"/>
                        </a:rPr>
                        <a:t> &lt; </a:t>
                      </a:r>
                      <a:r>
                        <a:rPr lang="zh-HK" altLang="en-US" sz="2000" dirty="0"/>
                        <a:t>得益</a:t>
                      </a:r>
                      <a:r>
                        <a:rPr lang="en-GB" altLang="zh-HK" sz="2000" b="0" i="0" u="none" strike="noStrike" kern="1200" baseline="0" dirty="0">
                          <a:solidFill>
                            <a:schemeClr val="dk1"/>
                          </a:solidFill>
                          <a:latin typeface="+mn-lt"/>
                          <a:ea typeface="+mn-ea"/>
                          <a:cs typeface="+mn-cs"/>
                        </a:rPr>
                        <a:t>)</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7" name="內容版面配置區 1"/>
          <p:cNvSpPr txBox="1">
            <a:spLocks/>
          </p:cNvSpPr>
          <p:nvPr/>
        </p:nvSpPr>
        <p:spPr>
          <a:xfrm>
            <a:off x="457200" y="5260441"/>
            <a:ext cx="8229600" cy="90486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當價格 </a:t>
            </a:r>
            <a:r>
              <a:rPr lang="en-US" altLang="zh-HK" dirty="0">
                <a:sym typeface="Wingdings 3"/>
              </a:rPr>
              <a:t></a:t>
            </a:r>
            <a:r>
              <a:rPr lang="en-US" altLang="zh-TW" dirty="0"/>
              <a:t>10% </a:t>
            </a:r>
            <a:r>
              <a:rPr lang="zh-TW" altLang="en-US" dirty="0"/>
              <a:t>時，需求量 </a:t>
            </a:r>
            <a:r>
              <a:rPr lang="en-US" altLang="zh-HK" dirty="0">
                <a:sym typeface="Wingdings 3"/>
              </a:rPr>
              <a:t></a:t>
            </a:r>
            <a:r>
              <a:rPr lang="en-US" altLang="zh-TW" dirty="0"/>
              <a:t>20%</a:t>
            </a:r>
            <a:r>
              <a:rPr lang="zh-TW" altLang="en-US" dirty="0"/>
              <a:t>。結果，總收入 </a:t>
            </a:r>
            <a:r>
              <a:rPr lang="en-US" altLang="zh-HK" dirty="0">
                <a:sym typeface="Wingdings 3"/>
              </a:rPr>
              <a:t></a:t>
            </a:r>
            <a:r>
              <a:rPr lang="zh-TW" altLang="en-US" dirty="0"/>
              <a:t>。</a:t>
            </a:r>
            <a:endParaRPr lang="en-US" altLang="zh-HK" dirty="0"/>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總收入會隨價格上升而減少。</a:t>
            </a:r>
            <a:endParaRPr lang="zh-HK" altLang="en-US" dirty="0"/>
          </a:p>
        </p:txBody>
      </p:sp>
    </p:spTree>
    <p:extLst>
      <p:ext uri="{BB962C8B-B14F-4D97-AF65-F5344CB8AC3E}">
        <p14:creationId xmlns:p14="http://schemas.microsoft.com/office/powerpoint/2010/main" val="21468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468368"/>
          </a:xfrm>
        </p:spPr>
        <p:txBody>
          <a:bodyPr/>
          <a:lstStyle/>
          <a:p>
            <a:r>
              <a:rPr lang="zh-TW" altLang="en-US" dirty="0"/>
              <a:t>當</a:t>
            </a:r>
            <a:r>
              <a:rPr lang="en-GB" altLang="zh-HK" dirty="0"/>
              <a:t> E</a:t>
            </a:r>
            <a:r>
              <a:rPr lang="en-GB" altLang="zh-HK" baseline="-25000" dirty="0"/>
              <a:t>d</a:t>
            </a:r>
            <a:r>
              <a:rPr lang="en-GB" altLang="zh-HK" dirty="0"/>
              <a:t> &lt; 1</a:t>
            </a:r>
            <a:r>
              <a:rPr lang="zh-TW" altLang="en-US" dirty="0"/>
              <a:t>，</a:t>
            </a:r>
            <a:endParaRPr lang="en-GB" altLang="zh-HK" dirty="0"/>
          </a:p>
          <a:p>
            <a:pPr>
              <a:spcBef>
                <a:spcPts val="2400"/>
              </a:spcBef>
            </a:pPr>
            <a:r>
              <a:rPr lang="zh-TW" altLang="en-US" dirty="0"/>
              <a:t>如果某物品的價格</a:t>
            </a:r>
            <a:r>
              <a:rPr lang="en-US" altLang="zh-HK" dirty="0"/>
              <a:t> </a:t>
            </a:r>
            <a:r>
              <a:rPr lang="en-US" altLang="zh-HK" dirty="0">
                <a:sym typeface="Wingdings 3"/>
              </a:rPr>
              <a:t></a:t>
            </a:r>
            <a:r>
              <a:rPr lang="zh-TW" altLang="en-US" dirty="0">
                <a:sym typeface="Wingdings 3"/>
              </a:rPr>
              <a:t>：</a:t>
            </a:r>
            <a:endParaRPr lang="en-US" altLang="zh-HK" dirty="0"/>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dirty="0" err="1"/>
              <a:t>Q</a:t>
            </a:r>
            <a:r>
              <a:rPr lang="en-US" altLang="zh-HK" baseline="-25000" dirty="0" err="1"/>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&lt;</a:t>
            </a:r>
            <a:r>
              <a:rPr lang="en-US" altLang="zh-HK" kern="0" dirty="0">
                <a:cs typeface="Arial"/>
                <a:sym typeface="Wingdings 2" pitchFamily="18" charset="2"/>
              </a:rPr>
              <a:t> </a:t>
            </a:r>
            <a:r>
              <a:rPr lang="en-US" altLang="zh-TW" dirty="0">
                <a:sym typeface="Wingdings 3"/>
              </a:rPr>
              <a:t>%</a:t>
            </a:r>
            <a:r>
              <a:rPr lang="en-US" altLang="zh-HK" dirty="0">
                <a:sym typeface="Wingdings 3"/>
              </a:rPr>
              <a:t></a:t>
            </a:r>
            <a:r>
              <a:rPr lang="en-US" altLang="zh-TW" dirty="0">
                <a:sym typeface="Wingdings 3"/>
              </a:rPr>
              <a:t>P</a:t>
            </a:r>
            <a:endParaRPr lang="en-US" altLang="zh-HK" dirty="0"/>
          </a:p>
          <a:p>
            <a:pPr marL="342900" indent="-342900">
              <a:buFont typeface="Arial" panose="020B0604020202020204" pitchFamily="34" charset="0"/>
              <a:buChar char="•"/>
            </a:pPr>
            <a:r>
              <a:rPr lang="zh-HK" altLang="en-US" dirty="0"/>
              <a:t>收入得益</a:t>
            </a:r>
            <a:r>
              <a:rPr lang="en-US" altLang="zh-HK" dirty="0"/>
              <a:t> &lt; </a:t>
            </a:r>
            <a:r>
              <a:rPr lang="zh-HK" altLang="en-US" dirty="0"/>
              <a:t>收入</a:t>
            </a:r>
            <a:r>
              <a:rPr lang="zh-TW" altLang="en-US" dirty="0"/>
              <a:t>損失</a:t>
            </a:r>
            <a:endParaRPr lang="en-US" altLang="zh-HK" dirty="0"/>
          </a:p>
          <a:p>
            <a:pPr marL="342900" indent="-342900">
              <a:buFont typeface="Arial" panose="020B0604020202020204" pitchFamily="34" charset="0"/>
              <a:buChar char="•"/>
            </a:pPr>
            <a:r>
              <a:rPr lang="zh-TW" altLang="en-US" dirty="0"/>
              <a:t>總收入</a:t>
            </a:r>
            <a:r>
              <a:rPr lang="en-US" altLang="zh-HK" dirty="0"/>
              <a:t> </a:t>
            </a:r>
            <a:r>
              <a:rPr lang="en-US" altLang="zh-HK" dirty="0">
                <a:sym typeface="Wingdings 3"/>
              </a:rPr>
              <a:t></a:t>
            </a:r>
            <a:endParaRPr lang="en-US" altLang="zh-HK"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42</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2.	</a:t>
            </a:r>
            <a:r>
              <a:rPr lang="zh-TW" altLang="en-US" dirty="0"/>
              <a:t>當需求屬於低彈性（</a:t>
            </a:r>
            <a:r>
              <a:rPr lang="en-US" altLang="zh-TW" dirty="0"/>
              <a:t>E</a:t>
            </a:r>
            <a:r>
              <a:rPr lang="en-US" altLang="zh-TW" baseline="-25000" dirty="0"/>
              <a:t>d</a:t>
            </a:r>
            <a:r>
              <a:rPr lang="en-US" altLang="zh-TW" dirty="0"/>
              <a:t> &lt; 1</a:t>
            </a:r>
            <a:r>
              <a:rPr lang="zh-TW" altLang="en-US" dirty="0"/>
              <a:t>）時</a:t>
            </a:r>
            <a:endParaRPr lang="zh-HK" altLang="en-US" dirty="0"/>
          </a:p>
        </p:txBody>
      </p:sp>
      <p:grpSp>
        <p:nvGrpSpPr>
          <p:cNvPr id="6" name="群組 5"/>
          <p:cNvGrpSpPr/>
          <p:nvPr/>
        </p:nvGrpSpPr>
        <p:grpSpPr>
          <a:xfrm>
            <a:off x="2195736"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131840"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&lt; 1</a:t>
            </a:r>
            <a:endParaRPr lang="en-US" altLang="zh-HK" kern="0" dirty="0">
              <a:latin typeface="Arial" panose="020B0604020202020204" pitchFamily="34" charset="0"/>
              <a:cs typeface="Arial" panose="020B0604020202020204" pitchFamily="34" charset="0"/>
            </a:endParaRPr>
          </a:p>
        </p:txBody>
      </p:sp>
      <p:grpSp>
        <p:nvGrpSpPr>
          <p:cNvPr id="55" name="群組 1"/>
          <p:cNvGrpSpPr>
            <a:grpSpLocks/>
          </p:cNvGrpSpPr>
          <p:nvPr/>
        </p:nvGrpSpPr>
        <p:grpSpPr bwMode="auto">
          <a:xfrm>
            <a:off x="2494880" y="3717031"/>
            <a:ext cx="4438650" cy="2702956"/>
            <a:chOff x="4438651" y="2336799"/>
            <a:chExt cx="4439079" cy="2702956"/>
          </a:xfrm>
        </p:grpSpPr>
        <p:sp>
          <p:nvSpPr>
            <p:cNvPr id="56" name="矩形 55"/>
            <p:cNvSpPr/>
            <p:nvPr/>
          </p:nvSpPr>
          <p:spPr>
            <a:xfrm>
              <a:off x="4967340" y="3757613"/>
              <a:ext cx="1549550" cy="31908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7" name="矩形 56"/>
            <p:cNvSpPr/>
            <p:nvPr/>
          </p:nvSpPr>
          <p:spPr>
            <a:xfrm>
              <a:off x="6529591" y="4084638"/>
              <a:ext cx="498523" cy="550862"/>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58" name="群組 9"/>
            <p:cNvGrpSpPr>
              <a:grpSpLocks/>
            </p:cNvGrpSpPr>
            <p:nvPr/>
          </p:nvGrpSpPr>
          <p:grpSpPr bwMode="auto">
            <a:xfrm>
              <a:off x="4438651" y="2336799"/>
              <a:ext cx="4439079" cy="2702956"/>
              <a:chOff x="4439095" y="2831155"/>
              <a:chExt cx="4438173" cy="2702465"/>
            </a:xfrm>
          </p:grpSpPr>
          <p:grpSp>
            <p:nvGrpSpPr>
              <p:cNvPr id="61" name="群組 10"/>
              <p:cNvGrpSpPr>
                <a:grpSpLocks/>
              </p:cNvGrpSpPr>
              <p:nvPr/>
            </p:nvGrpSpPr>
            <p:grpSpPr bwMode="auto">
              <a:xfrm>
                <a:off x="4439095" y="2831155"/>
                <a:ext cx="4438173" cy="2702465"/>
                <a:chOff x="1147119" y="3551236"/>
                <a:chExt cx="4438173" cy="2702465"/>
              </a:xfrm>
            </p:grpSpPr>
            <p:cxnSp>
              <p:nvCxnSpPr>
                <p:cNvPr id="66" name="直線接點 65"/>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67" name="群組 68"/>
                <p:cNvGrpSpPr>
                  <a:grpSpLocks/>
                </p:cNvGrpSpPr>
                <p:nvPr/>
              </p:nvGrpSpPr>
              <p:grpSpPr bwMode="auto">
                <a:xfrm>
                  <a:off x="1147119" y="3551236"/>
                  <a:ext cx="4438173" cy="2702465"/>
                  <a:chOff x="686736" y="2166142"/>
                  <a:chExt cx="4438173" cy="2702465"/>
                </a:xfrm>
              </p:grpSpPr>
              <p:grpSp>
                <p:nvGrpSpPr>
                  <p:cNvPr id="68" name="群組 6"/>
                  <p:cNvGrpSpPr>
                    <a:grpSpLocks/>
                  </p:cNvGrpSpPr>
                  <p:nvPr/>
                </p:nvGrpSpPr>
                <p:grpSpPr bwMode="auto">
                  <a:xfrm>
                    <a:off x="686736" y="2166142"/>
                    <a:ext cx="4438173" cy="2702465"/>
                    <a:chOff x="2607622" y="3141658"/>
                    <a:chExt cx="4437355" cy="2701816"/>
                  </a:xfrm>
                </p:grpSpPr>
                <p:grpSp>
                  <p:nvGrpSpPr>
                    <p:cNvPr id="79" name="群組 1"/>
                    <p:cNvGrpSpPr>
                      <a:grpSpLocks/>
                    </p:cNvGrpSpPr>
                    <p:nvPr/>
                  </p:nvGrpSpPr>
                  <p:grpSpPr bwMode="auto">
                    <a:xfrm>
                      <a:off x="2607622" y="3141658"/>
                      <a:ext cx="4092148" cy="2696025"/>
                      <a:chOff x="2607622" y="3141658"/>
                      <a:chExt cx="4092148" cy="2696025"/>
                    </a:xfrm>
                  </p:grpSpPr>
                  <p:cxnSp>
                    <p:nvCxnSpPr>
                      <p:cNvPr id="81" name="直線接點 80"/>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文字方塊 82"/>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84" name="文字方塊 83"/>
                      <p:cNvSpPr txBox="1"/>
                      <p:nvPr/>
                    </p:nvSpPr>
                    <p:spPr bwMode="auto">
                      <a:xfrm>
                        <a:off x="6032446" y="5218819"/>
                        <a:ext cx="667324" cy="369176"/>
                      </a:xfrm>
                      <a:prstGeom prst="rect">
                        <a:avLst/>
                      </a:prstGeom>
                      <a:noFill/>
                    </p:spPr>
                    <p:txBody>
                      <a:bodyPr wrap="square">
                        <a:spAutoFit/>
                      </a:bodyPr>
                      <a:lstStyle/>
                      <a:p>
                        <a:pPr>
                          <a:defRPr/>
                        </a:pPr>
                        <a:r>
                          <a:rPr lang="zh-TW" altLang="en-US" dirty="0"/>
                          <a:t>數量</a:t>
                        </a:r>
                        <a:endParaRPr lang="zh-HK" altLang="en-US" dirty="0"/>
                      </a:p>
                    </p:txBody>
                  </p:sp>
                  <p:sp>
                    <p:nvSpPr>
                      <p:cNvPr id="85" name="文字方塊 84"/>
                      <p:cNvSpPr txBox="1"/>
                      <p:nvPr/>
                    </p:nvSpPr>
                    <p:spPr bwMode="auto">
                      <a:xfrm>
                        <a:off x="2607622" y="3141658"/>
                        <a:ext cx="1549742"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sp>
                    <p:nvSpPr>
                      <p:cNvPr id="86" name="文字方塊 85"/>
                      <p:cNvSpPr txBox="1"/>
                      <p:nvPr/>
                    </p:nvSpPr>
                    <p:spPr bwMode="auto">
                      <a:xfrm>
                        <a:off x="2690148" y="4312739"/>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87" name="文字方塊 86"/>
                      <p:cNvSpPr txBox="1"/>
                      <p:nvPr/>
                    </p:nvSpPr>
                    <p:spPr bwMode="auto">
                      <a:xfrm>
                        <a:off x="5475992" y="4898280"/>
                        <a:ext cx="452306" cy="368145"/>
                      </a:xfrm>
                      <a:prstGeom prst="rect">
                        <a:avLst/>
                      </a:prstGeom>
                      <a:noFill/>
                    </p:spPr>
                    <p:txBody>
                      <a:bodyPr>
                        <a:spAutoFit/>
                      </a:bodyPr>
                      <a:lstStyle/>
                      <a:p>
                        <a:pPr>
                          <a:defRPr/>
                        </a:pPr>
                        <a:r>
                          <a:rPr lang="en-US" altLang="zh-HK" dirty="0"/>
                          <a:t>D</a:t>
                        </a:r>
                        <a:endParaRPr lang="zh-HK" altLang="en-US" dirty="0"/>
                      </a:p>
                    </p:txBody>
                  </p:sp>
                  <p:sp>
                    <p:nvSpPr>
                      <p:cNvPr id="88" name="文字方塊 87"/>
                      <p:cNvSpPr txBox="1"/>
                      <p:nvPr/>
                    </p:nvSpPr>
                    <p:spPr bwMode="auto">
                      <a:xfrm>
                        <a:off x="2690148" y="4682471"/>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89" name="文字方塊 88"/>
                      <p:cNvSpPr txBox="1"/>
                      <p:nvPr/>
                    </p:nvSpPr>
                    <p:spPr bwMode="auto">
                      <a:xfrm>
                        <a:off x="4507305"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90" name="文字方塊 89"/>
                      <p:cNvSpPr txBox="1"/>
                      <p:nvPr/>
                    </p:nvSpPr>
                    <p:spPr bwMode="auto">
                      <a:xfrm>
                        <a:off x="4992938"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grpSp>
                <p:sp>
                  <p:nvSpPr>
                    <p:cNvPr id="80" name="文字方塊 79"/>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69" name="直線接點 68"/>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3285195" y="3913664"/>
                    <a:ext cx="0" cy="5428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V="1">
                    <a:off x="1188332" y="3905727"/>
                    <a:ext cx="20968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2764551" y="3608919"/>
                    <a:ext cx="0" cy="8729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2947093" y="4710444"/>
                    <a:ext cx="18730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1016901" y="3707326"/>
                    <a:ext cx="0" cy="16189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2967729" y="3545430"/>
                    <a:ext cx="265084" cy="14443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6" name="橢圓 75"/>
                  <p:cNvSpPr/>
                  <p:nvPr/>
                </p:nvSpPr>
                <p:spPr bwMode="auto">
                  <a:xfrm>
                    <a:off x="1143887" y="3523209"/>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7" name="橢圓 76"/>
                  <p:cNvSpPr/>
                  <p:nvPr/>
                </p:nvSpPr>
                <p:spPr bwMode="auto">
                  <a:xfrm>
                    <a:off x="2696295" y="352162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8" name="橢圓 77"/>
                  <p:cNvSpPr/>
                  <p:nvPr/>
                </p:nvSpPr>
                <p:spPr bwMode="auto">
                  <a:xfrm>
                    <a:off x="2720105" y="4412048"/>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63" name="橢圓 62"/>
              <p:cNvSpPr/>
              <p:nvPr/>
            </p:nvSpPr>
            <p:spPr bwMode="auto">
              <a:xfrm>
                <a:off x="4896246" y="4518362"/>
                <a:ext cx="103177"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4" name="橢圓 63"/>
              <p:cNvSpPr/>
              <p:nvPr/>
            </p:nvSpPr>
            <p:spPr bwMode="auto">
              <a:xfrm>
                <a:off x="6985171" y="4516775"/>
                <a:ext cx="103177" cy="103169"/>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5" name="橢圓 64"/>
              <p:cNvSpPr/>
              <p:nvPr/>
            </p:nvSpPr>
            <p:spPr bwMode="auto">
              <a:xfrm>
                <a:off x="6985171" y="5077061"/>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59" name="文字方塊 58"/>
            <p:cNvSpPr txBox="1"/>
            <p:nvPr/>
          </p:nvSpPr>
          <p:spPr bwMode="auto">
            <a:xfrm>
              <a:off x="5299134" y="3744913"/>
              <a:ext cx="928778" cy="369332"/>
            </a:xfrm>
            <a:prstGeom prst="rect">
              <a:avLst/>
            </a:prstGeom>
            <a:noFill/>
          </p:spPr>
          <p:txBody>
            <a:bodyPr>
              <a:spAutoFit/>
            </a:bodyPr>
            <a:lstStyle/>
            <a:p>
              <a:pPr algn="ctr">
                <a:defRPr/>
              </a:pPr>
              <a:r>
                <a:rPr lang="zh-TW" altLang="en-US" b="1" dirty="0"/>
                <a:t>損失</a:t>
              </a:r>
              <a:endParaRPr lang="zh-HK" altLang="en-US" b="1" dirty="0"/>
            </a:p>
          </p:txBody>
        </p:sp>
        <p:sp>
          <p:nvSpPr>
            <p:cNvPr id="60" name="文字方塊 59"/>
            <p:cNvSpPr txBox="1"/>
            <p:nvPr/>
          </p:nvSpPr>
          <p:spPr bwMode="auto">
            <a:xfrm>
              <a:off x="6402579" y="4175125"/>
              <a:ext cx="750960" cy="369332"/>
            </a:xfrm>
            <a:prstGeom prst="rect">
              <a:avLst/>
            </a:prstGeom>
            <a:noFill/>
          </p:spPr>
          <p:txBody>
            <a:bodyPr>
              <a:spAutoFit/>
            </a:bodyPr>
            <a:lstStyle/>
            <a:p>
              <a:pPr algn="ctr">
                <a:defRPr/>
              </a:pPr>
              <a:r>
                <a:rPr lang="zh-TW" altLang="en-US" b="1" dirty="0"/>
                <a:t>得益</a:t>
              </a:r>
              <a:endParaRPr lang="zh-HK" altLang="en-US" b="1" dirty="0"/>
            </a:p>
          </p:txBody>
        </p:sp>
      </p:grpSp>
    </p:spTree>
    <p:extLst>
      <p:ext uri="{BB962C8B-B14F-4D97-AF65-F5344CB8AC3E}">
        <p14:creationId xmlns:p14="http://schemas.microsoft.com/office/powerpoint/2010/main" val="18274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468368"/>
          </a:xfrm>
        </p:spPr>
        <p:txBody>
          <a:bodyPr/>
          <a:lstStyle/>
          <a:p>
            <a:r>
              <a:rPr lang="zh-TW" altLang="en-US" dirty="0"/>
              <a:t>當</a:t>
            </a:r>
            <a:r>
              <a:rPr lang="en-GB" altLang="zh-HK" dirty="0"/>
              <a:t> E</a:t>
            </a:r>
            <a:r>
              <a:rPr lang="en-GB" altLang="zh-HK" baseline="-25000" dirty="0"/>
              <a:t>d</a:t>
            </a:r>
            <a:r>
              <a:rPr lang="en-GB" altLang="zh-HK" dirty="0"/>
              <a:t> &lt; 1</a:t>
            </a:r>
            <a:r>
              <a:rPr lang="zh-TW" altLang="en-US" dirty="0"/>
              <a:t>，</a:t>
            </a:r>
            <a:endParaRPr lang="en-GB" altLang="zh-HK" dirty="0"/>
          </a:p>
          <a:p>
            <a:pPr>
              <a:spcBef>
                <a:spcPts val="2400"/>
              </a:spcBef>
            </a:pPr>
            <a:r>
              <a:rPr lang="zh-TW" altLang="en-US" dirty="0"/>
              <a:t>如果某物品的價格</a:t>
            </a:r>
            <a:r>
              <a:rPr lang="en-US" altLang="zh-HK" dirty="0"/>
              <a:t> </a:t>
            </a:r>
            <a:r>
              <a:rPr lang="en-US" altLang="zh-HK" dirty="0">
                <a:sym typeface="Wingdings 3"/>
              </a:rPr>
              <a:t></a:t>
            </a:r>
            <a:r>
              <a:rPr lang="zh-TW" altLang="en-US" dirty="0">
                <a:sym typeface="Wingdings 3"/>
              </a:rPr>
              <a:t>：</a:t>
            </a:r>
            <a:endParaRPr lang="en-US" altLang="zh-HK" dirty="0"/>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dirty="0" err="1"/>
              <a:t>Q</a:t>
            </a:r>
            <a:r>
              <a:rPr lang="en-US" altLang="zh-HK" baseline="-25000" dirty="0" err="1"/>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&lt;</a:t>
            </a:r>
            <a:r>
              <a:rPr lang="en-US" altLang="zh-HK" kern="0" dirty="0">
                <a:cs typeface="Arial"/>
                <a:sym typeface="Wingdings 2" pitchFamily="18" charset="2"/>
              </a:rPr>
              <a:t> </a:t>
            </a:r>
            <a:r>
              <a:rPr lang="en-US" altLang="zh-TW" dirty="0">
                <a:sym typeface="Wingdings 3"/>
              </a:rPr>
              <a:t>%</a:t>
            </a:r>
            <a:r>
              <a:rPr lang="en-US" altLang="zh-HK" dirty="0">
                <a:sym typeface="Wingdings 3"/>
              </a:rPr>
              <a:t></a:t>
            </a:r>
            <a:r>
              <a:rPr lang="en-US" altLang="zh-TW" dirty="0">
                <a:sym typeface="Wingdings 3"/>
              </a:rPr>
              <a:t>P</a:t>
            </a:r>
            <a:endParaRPr lang="en-US" altLang="zh-HK" dirty="0"/>
          </a:p>
          <a:p>
            <a:pPr marL="342900" indent="-342900">
              <a:buFont typeface="Arial" panose="020B0604020202020204" pitchFamily="34" charset="0"/>
              <a:buChar char="•"/>
            </a:pPr>
            <a:r>
              <a:rPr lang="zh-HK" altLang="en-US" dirty="0"/>
              <a:t>收入損失</a:t>
            </a:r>
            <a:r>
              <a:rPr lang="en-US" altLang="zh-HK" dirty="0"/>
              <a:t> &lt; </a:t>
            </a:r>
            <a:r>
              <a:rPr lang="zh-HK" altLang="en-US" dirty="0"/>
              <a:t>收入得益</a:t>
            </a:r>
            <a:endParaRPr lang="en-US" altLang="zh-HK" dirty="0"/>
          </a:p>
          <a:p>
            <a:pPr marL="342900" indent="-342900">
              <a:buFont typeface="Arial" panose="020B0604020202020204" pitchFamily="34" charset="0"/>
              <a:buChar char="•"/>
            </a:pPr>
            <a:r>
              <a:rPr lang="zh-TW" altLang="en-US" dirty="0">
                <a:sym typeface="Wingdings 3"/>
              </a:rPr>
              <a:t>總收入</a:t>
            </a:r>
            <a:r>
              <a:rPr lang="en-US" altLang="zh-HK" dirty="0">
                <a:sym typeface="Wingdings 3"/>
              </a:rPr>
              <a:t> </a:t>
            </a:r>
            <a:endParaRPr lang="en-US" altLang="zh-HK"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43</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2.	</a:t>
            </a:r>
            <a:r>
              <a:rPr lang="zh-TW" altLang="en-US" dirty="0">
                <a:solidFill>
                  <a:srgbClr val="C0504D"/>
                </a:solidFill>
              </a:rPr>
              <a:t>當需求屬於低彈性（</a:t>
            </a:r>
            <a:r>
              <a:rPr lang="en-US" altLang="zh-TW" dirty="0">
                <a:solidFill>
                  <a:srgbClr val="C0504D"/>
                </a:solidFill>
              </a:rPr>
              <a:t>E</a:t>
            </a:r>
            <a:r>
              <a:rPr lang="en-US" altLang="zh-TW" baseline="-25000" dirty="0">
                <a:solidFill>
                  <a:srgbClr val="C0504D"/>
                </a:solidFill>
              </a:rPr>
              <a:t>d</a:t>
            </a:r>
            <a:r>
              <a:rPr lang="en-US" altLang="zh-TW" dirty="0">
                <a:solidFill>
                  <a:srgbClr val="C0504D"/>
                </a:solidFill>
              </a:rPr>
              <a:t> &lt; 1</a:t>
            </a:r>
            <a:r>
              <a:rPr lang="zh-TW" altLang="en-US" dirty="0">
                <a:solidFill>
                  <a:srgbClr val="C0504D"/>
                </a:solidFill>
              </a:rPr>
              <a:t>）時</a:t>
            </a:r>
            <a:endParaRPr lang="zh-HK" altLang="en-US" dirty="0"/>
          </a:p>
        </p:txBody>
      </p:sp>
      <p:grpSp>
        <p:nvGrpSpPr>
          <p:cNvPr id="6" name="群組 5"/>
          <p:cNvGrpSpPr/>
          <p:nvPr/>
        </p:nvGrpSpPr>
        <p:grpSpPr>
          <a:xfrm>
            <a:off x="2195736"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131840"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&lt; 1</a:t>
            </a:r>
            <a:endParaRPr lang="en-US" altLang="zh-HK" kern="0" dirty="0">
              <a:latin typeface="Arial" panose="020B0604020202020204" pitchFamily="34" charset="0"/>
              <a:cs typeface="Arial" panose="020B0604020202020204" pitchFamily="34" charset="0"/>
            </a:endParaRPr>
          </a:p>
        </p:txBody>
      </p:sp>
      <p:grpSp>
        <p:nvGrpSpPr>
          <p:cNvPr id="7" name="群組 6"/>
          <p:cNvGrpSpPr/>
          <p:nvPr/>
        </p:nvGrpSpPr>
        <p:grpSpPr>
          <a:xfrm>
            <a:off x="2494880" y="3717031"/>
            <a:ext cx="4438650" cy="2702956"/>
            <a:chOff x="2494880" y="3717031"/>
            <a:chExt cx="4438650" cy="2702956"/>
          </a:xfrm>
        </p:grpSpPr>
        <p:grpSp>
          <p:nvGrpSpPr>
            <p:cNvPr id="53" name="群組 1"/>
            <p:cNvGrpSpPr>
              <a:grpSpLocks/>
            </p:cNvGrpSpPr>
            <p:nvPr/>
          </p:nvGrpSpPr>
          <p:grpSpPr bwMode="auto">
            <a:xfrm>
              <a:off x="2494880" y="3717031"/>
              <a:ext cx="4438650" cy="2702956"/>
              <a:chOff x="4438651" y="2336799"/>
              <a:chExt cx="4439079" cy="2702956"/>
            </a:xfrm>
          </p:grpSpPr>
          <p:sp>
            <p:nvSpPr>
              <p:cNvPr id="54" name="矩形 53"/>
              <p:cNvSpPr/>
              <p:nvPr/>
            </p:nvSpPr>
            <p:spPr>
              <a:xfrm>
                <a:off x="4967340" y="3757613"/>
                <a:ext cx="1549550" cy="31908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5" name="矩形 54"/>
              <p:cNvSpPr/>
              <p:nvPr/>
            </p:nvSpPr>
            <p:spPr>
              <a:xfrm>
                <a:off x="6529591" y="4084638"/>
                <a:ext cx="498523" cy="55086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56" name="群組 9"/>
              <p:cNvGrpSpPr>
                <a:grpSpLocks/>
              </p:cNvGrpSpPr>
              <p:nvPr/>
            </p:nvGrpSpPr>
            <p:grpSpPr bwMode="auto">
              <a:xfrm>
                <a:off x="4438651" y="2336799"/>
                <a:ext cx="4439079" cy="2702956"/>
                <a:chOff x="4439095" y="2831155"/>
                <a:chExt cx="4438173" cy="2702465"/>
              </a:xfrm>
            </p:grpSpPr>
            <p:grpSp>
              <p:nvGrpSpPr>
                <p:cNvPr id="59" name="群組 10"/>
                <p:cNvGrpSpPr>
                  <a:grpSpLocks/>
                </p:cNvGrpSpPr>
                <p:nvPr/>
              </p:nvGrpSpPr>
              <p:grpSpPr bwMode="auto">
                <a:xfrm>
                  <a:off x="4439095" y="2831155"/>
                  <a:ext cx="4438173" cy="2702465"/>
                  <a:chOff x="1147119" y="3551236"/>
                  <a:chExt cx="4438173" cy="2702465"/>
                </a:xfrm>
              </p:grpSpPr>
              <p:cxnSp>
                <p:nvCxnSpPr>
                  <p:cNvPr id="63" name="直線接點 62"/>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64" name="群組 68"/>
                  <p:cNvGrpSpPr>
                    <a:grpSpLocks/>
                  </p:cNvGrpSpPr>
                  <p:nvPr/>
                </p:nvGrpSpPr>
                <p:grpSpPr bwMode="auto">
                  <a:xfrm>
                    <a:off x="1147119" y="3551236"/>
                    <a:ext cx="4438173" cy="2702465"/>
                    <a:chOff x="686736" y="2166142"/>
                    <a:chExt cx="4438173" cy="2702465"/>
                  </a:xfrm>
                </p:grpSpPr>
                <p:grpSp>
                  <p:nvGrpSpPr>
                    <p:cNvPr id="65" name="群組 6"/>
                    <p:cNvGrpSpPr>
                      <a:grpSpLocks/>
                    </p:cNvGrpSpPr>
                    <p:nvPr/>
                  </p:nvGrpSpPr>
                  <p:grpSpPr bwMode="auto">
                    <a:xfrm>
                      <a:off x="686736" y="2166142"/>
                      <a:ext cx="4438173" cy="2702465"/>
                      <a:chOff x="2607622" y="3141658"/>
                      <a:chExt cx="4437355" cy="2701816"/>
                    </a:xfrm>
                  </p:grpSpPr>
                  <p:grpSp>
                    <p:nvGrpSpPr>
                      <p:cNvPr id="76" name="群組 1"/>
                      <p:cNvGrpSpPr>
                        <a:grpSpLocks/>
                      </p:cNvGrpSpPr>
                      <p:nvPr/>
                    </p:nvGrpSpPr>
                    <p:grpSpPr bwMode="auto">
                      <a:xfrm>
                        <a:off x="2607622" y="3141658"/>
                        <a:ext cx="3445457" cy="2696025"/>
                        <a:chOff x="2607622" y="3141658"/>
                        <a:chExt cx="3445457" cy="2696025"/>
                      </a:xfrm>
                    </p:grpSpPr>
                    <p:cxnSp>
                      <p:nvCxnSpPr>
                        <p:cNvPr id="78" name="直線接點 77"/>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文字方塊 79"/>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82" name="文字方塊 81"/>
                        <p:cNvSpPr txBox="1"/>
                        <p:nvPr/>
                      </p:nvSpPr>
                      <p:spPr bwMode="auto">
                        <a:xfrm>
                          <a:off x="2607622" y="3141658"/>
                          <a:ext cx="1549742"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sp>
                      <p:nvSpPr>
                        <p:cNvPr id="83" name="文字方塊 82"/>
                        <p:cNvSpPr txBox="1"/>
                        <p:nvPr/>
                      </p:nvSpPr>
                      <p:spPr bwMode="auto">
                        <a:xfrm>
                          <a:off x="2690148" y="4312739"/>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84" name="文字方塊 83"/>
                        <p:cNvSpPr txBox="1"/>
                        <p:nvPr/>
                      </p:nvSpPr>
                      <p:spPr bwMode="auto">
                        <a:xfrm>
                          <a:off x="5475992" y="4898280"/>
                          <a:ext cx="452306" cy="368145"/>
                        </a:xfrm>
                        <a:prstGeom prst="rect">
                          <a:avLst/>
                        </a:prstGeom>
                        <a:noFill/>
                      </p:spPr>
                      <p:txBody>
                        <a:bodyPr>
                          <a:spAutoFit/>
                        </a:bodyPr>
                        <a:lstStyle/>
                        <a:p>
                          <a:pPr>
                            <a:defRPr/>
                          </a:pPr>
                          <a:r>
                            <a:rPr lang="en-US" altLang="zh-HK" dirty="0"/>
                            <a:t>D</a:t>
                          </a:r>
                          <a:endParaRPr lang="zh-HK" altLang="en-US" dirty="0"/>
                        </a:p>
                      </p:txBody>
                    </p:sp>
                    <p:sp>
                      <p:nvSpPr>
                        <p:cNvPr id="85" name="文字方塊 84"/>
                        <p:cNvSpPr txBox="1"/>
                        <p:nvPr/>
                      </p:nvSpPr>
                      <p:spPr bwMode="auto">
                        <a:xfrm>
                          <a:off x="2690148" y="4682471"/>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86" name="文字方塊 85"/>
                        <p:cNvSpPr txBox="1"/>
                        <p:nvPr/>
                      </p:nvSpPr>
                      <p:spPr bwMode="auto">
                        <a:xfrm>
                          <a:off x="4507305" y="5456844"/>
                          <a:ext cx="555463" cy="36814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87" name="文字方塊 86"/>
                        <p:cNvSpPr txBox="1"/>
                        <p:nvPr/>
                      </p:nvSpPr>
                      <p:spPr bwMode="auto">
                        <a:xfrm>
                          <a:off x="4992938" y="5467951"/>
                          <a:ext cx="555463" cy="369732"/>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grpSp>
                  <p:sp>
                    <p:nvSpPr>
                      <p:cNvPr id="77" name="文字方塊 76"/>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66" name="直線接點 65"/>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3285195" y="3913664"/>
                      <a:ext cx="0" cy="5428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V="1">
                      <a:off x="1188332" y="3905727"/>
                      <a:ext cx="20968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2764551" y="3608919"/>
                      <a:ext cx="0" cy="8729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2947093" y="4710444"/>
                      <a:ext cx="187305"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1016901" y="3707326"/>
                      <a:ext cx="0" cy="16189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a:off x="2967729" y="3545430"/>
                      <a:ext cx="265084" cy="14443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73" name="橢圓 72"/>
                    <p:cNvSpPr/>
                    <p:nvPr/>
                  </p:nvSpPr>
                  <p:spPr bwMode="auto">
                    <a:xfrm>
                      <a:off x="1143887" y="3523209"/>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4" name="橢圓 73"/>
                    <p:cNvSpPr/>
                    <p:nvPr/>
                  </p:nvSpPr>
                  <p:spPr bwMode="auto">
                    <a:xfrm>
                      <a:off x="2696295" y="3521622"/>
                      <a:ext cx="103177"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5" name="橢圓 74"/>
                    <p:cNvSpPr/>
                    <p:nvPr/>
                  </p:nvSpPr>
                  <p:spPr bwMode="auto">
                    <a:xfrm>
                      <a:off x="2720105" y="4412048"/>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60" name="橢圓 59"/>
                <p:cNvSpPr/>
                <p:nvPr/>
              </p:nvSpPr>
              <p:spPr bwMode="auto">
                <a:xfrm>
                  <a:off x="4896246" y="451836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1" name="橢圓 60"/>
                <p:cNvSpPr/>
                <p:nvPr/>
              </p:nvSpPr>
              <p:spPr bwMode="auto">
                <a:xfrm>
                  <a:off x="6985171" y="4516775"/>
                  <a:ext cx="103177" cy="103169"/>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2" name="橢圓 61"/>
                <p:cNvSpPr/>
                <p:nvPr/>
              </p:nvSpPr>
              <p:spPr bwMode="auto">
                <a:xfrm>
                  <a:off x="6985171" y="5077061"/>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57" name="文字方塊 56"/>
              <p:cNvSpPr txBox="1"/>
              <p:nvPr/>
            </p:nvSpPr>
            <p:spPr bwMode="auto">
              <a:xfrm>
                <a:off x="5299134" y="3744913"/>
                <a:ext cx="928778" cy="369332"/>
              </a:xfrm>
              <a:prstGeom prst="rect">
                <a:avLst/>
              </a:prstGeom>
              <a:noFill/>
            </p:spPr>
            <p:txBody>
              <a:bodyPr>
                <a:spAutoFit/>
              </a:bodyPr>
              <a:lstStyle/>
              <a:p>
                <a:pPr algn="ctr">
                  <a:defRPr/>
                </a:pPr>
                <a:r>
                  <a:rPr lang="zh-TW" altLang="en-US" b="1" dirty="0"/>
                  <a:t>得益</a:t>
                </a:r>
                <a:endParaRPr lang="zh-HK" altLang="en-US" b="1" dirty="0"/>
              </a:p>
            </p:txBody>
          </p:sp>
          <p:sp>
            <p:nvSpPr>
              <p:cNvPr id="58" name="文字方塊 57"/>
              <p:cNvSpPr txBox="1"/>
              <p:nvPr/>
            </p:nvSpPr>
            <p:spPr bwMode="auto">
              <a:xfrm>
                <a:off x="6402579" y="4175125"/>
                <a:ext cx="750960" cy="369332"/>
              </a:xfrm>
              <a:prstGeom prst="rect">
                <a:avLst/>
              </a:prstGeom>
              <a:noFill/>
            </p:spPr>
            <p:txBody>
              <a:bodyPr>
                <a:spAutoFit/>
              </a:bodyPr>
              <a:lstStyle/>
              <a:p>
                <a:pPr algn="ctr">
                  <a:defRPr/>
                </a:pPr>
                <a:r>
                  <a:rPr lang="zh-TW" altLang="en-US" b="1" dirty="0"/>
                  <a:t>損失</a:t>
                </a:r>
                <a:endParaRPr lang="zh-HK" altLang="en-US" b="1" dirty="0"/>
              </a:p>
            </p:txBody>
          </p:sp>
        </p:grpSp>
        <p:sp>
          <p:nvSpPr>
            <p:cNvPr id="46" name="文字方塊 45"/>
            <p:cNvSpPr txBox="1"/>
            <p:nvPr/>
          </p:nvSpPr>
          <p:spPr bwMode="auto">
            <a:xfrm>
              <a:off x="5920703" y="5795069"/>
              <a:ext cx="667519" cy="369332"/>
            </a:xfrm>
            <a:prstGeom prst="rect">
              <a:avLst/>
            </a:prstGeom>
            <a:noFill/>
          </p:spPr>
          <p:txBody>
            <a:bodyPr wrap="square">
              <a:spAutoFit/>
            </a:bodyPr>
            <a:lstStyle/>
            <a:p>
              <a:pPr>
                <a:defRPr/>
              </a:pPr>
              <a:r>
                <a:rPr lang="zh-TW" altLang="en-US" dirty="0"/>
                <a:t>數量</a:t>
              </a:r>
              <a:endParaRPr lang="zh-HK" altLang="en-US" dirty="0"/>
            </a:p>
          </p:txBody>
        </p:sp>
      </p:grpSp>
    </p:spTree>
    <p:extLst>
      <p:ext uri="{BB962C8B-B14F-4D97-AF65-F5344CB8AC3E}">
        <p14:creationId xmlns:p14="http://schemas.microsoft.com/office/powerpoint/2010/main" val="97752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1BFC126-6114-4209-A9DD-C226158D7A2E}" type="slidenum">
              <a:rPr lang="zh-HK" altLang="en-US" smtClean="0"/>
              <a:pPr/>
              <a:t>44</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2.	</a:t>
            </a:r>
            <a:r>
              <a:rPr lang="zh-TW" altLang="en-US" dirty="0">
                <a:solidFill>
                  <a:srgbClr val="C0504D"/>
                </a:solidFill>
              </a:rPr>
              <a:t>當需求屬於低彈性（</a:t>
            </a:r>
            <a:r>
              <a:rPr lang="en-US" altLang="zh-TW" dirty="0">
                <a:solidFill>
                  <a:srgbClr val="C0504D"/>
                </a:solidFill>
              </a:rPr>
              <a:t>E</a:t>
            </a:r>
            <a:r>
              <a:rPr lang="en-US" altLang="zh-TW" baseline="-25000" dirty="0">
                <a:solidFill>
                  <a:srgbClr val="C0504D"/>
                </a:solidFill>
              </a:rPr>
              <a:t>d</a:t>
            </a:r>
            <a:r>
              <a:rPr lang="en-US" altLang="zh-TW" dirty="0">
                <a:solidFill>
                  <a:srgbClr val="C0504D"/>
                </a:solidFill>
              </a:rPr>
              <a:t> &lt; 1</a:t>
            </a:r>
            <a:r>
              <a:rPr lang="zh-TW" altLang="en-US" dirty="0">
                <a:solidFill>
                  <a:srgbClr val="C0504D"/>
                </a:solidFill>
              </a:rPr>
              <a:t>）時</a:t>
            </a:r>
            <a:endParaRPr lang="zh-HK" altLang="en-US" dirty="0"/>
          </a:p>
        </p:txBody>
      </p:sp>
      <p:sp>
        <p:nvSpPr>
          <p:cNvPr id="7" name="內容版面配置區 5"/>
          <p:cNvSpPr txBox="1">
            <a:spLocks/>
          </p:cNvSpPr>
          <p:nvPr/>
        </p:nvSpPr>
        <p:spPr>
          <a:xfrm>
            <a:off x="468296" y="1628800"/>
            <a:ext cx="6768000" cy="1989739"/>
          </a:xfrm>
          <a:prstGeom prst="rect">
            <a:avLst/>
          </a:prstGeom>
          <a:solidFill>
            <a:schemeClr val="accent3">
              <a:lumMod val="20000"/>
              <a:lumOff val="80000"/>
            </a:schemeClr>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因此，在</a:t>
            </a:r>
            <a:r>
              <a:rPr lang="zh-TW" altLang="en-US" b="1" dirty="0"/>
              <a:t>低彈性需求</a:t>
            </a:r>
            <a:r>
              <a:rPr lang="zh-TW" altLang="en-US" dirty="0"/>
              <a:t>的情況下，</a:t>
            </a:r>
            <a:endParaRPr lang="en-US" altLang="zh-HK" dirty="0"/>
          </a:p>
          <a:p>
            <a:pPr marL="342900" indent="-342900">
              <a:buFont typeface="Arial" panose="020B0604020202020204" pitchFamily="34" charset="0"/>
              <a:buChar char="•"/>
            </a:pPr>
            <a:r>
              <a:rPr lang="zh-TW" altLang="en-US" dirty="0"/>
              <a:t>當某物品的價格</a:t>
            </a:r>
            <a:r>
              <a:rPr lang="en-US" altLang="zh-HK" dirty="0"/>
              <a:t> </a:t>
            </a:r>
            <a:r>
              <a:rPr lang="en-US" altLang="zh-HK" dirty="0">
                <a:sym typeface="Wingdings 3"/>
              </a:rPr>
              <a:t></a:t>
            </a:r>
            <a:r>
              <a:rPr lang="en-US" altLang="zh-HK" b="1" dirty="0">
                <a:sym typeface="Wingdings 3"/>
              </a:rPr>
              <a:t> </a:t>
            </a:r>
            <a:r>
              <a:rPr lang="en-US" altLang="zh-HK" dirty="0">
                <a:sym typeface="Wingdings" panose="05000000000000000000" pitchFamily="2" charset="2"/>
              </a:rPr>
              <a:t> </a:t>
            </a:r>
            <a:r>
              <a:rPr lang="zh-TW" altLang="en-US" dirty="0"/>
              <a:t>總收入</a:t>
            </a:r>
            <a:r>
              <a:rPr lang="en-US" altLang="zh-HK" dirty="0"/>
              <a:t> </a:t>
            </a:r>
            <a:r>
              <a:rPr lang="en-US" altLang="zh-HK" dirty="0">
                <a:sym typeface="Wingdings 3"/>
              </a:rPr>
              <a:t></a:t>
            </a:r>
          </a:p>
          <a:p>
            <a:pPr marL="342900" indent="-342900">
              <a:buFont typeface="Arial" panose="020B0604020202020204" pitchFamily="34" charset="0"/>
              <a:buChar char="•"/>
            </a:pPr>
            <a:r>
              <a:rPr lang="zh-TW" altLang="en-US" dirty="0"/>
              <a:t>當某物品的價格</a:t>
            </a:r>
            <a:r>
              <a:rPr lang="en-US" altLang="zh-HK" dirty="0"/>
              <a:t> </a:t>
            </a:r>
            <a:r>
              <a:rPr lang="en-US" altLang="zh-HK" dirty="0">
                <a:sym typeface="Wingdings 3"/>
              </a:rPr>
              <a:t></a:t>
            </a:r>
            <a:r>
              <a:rPr lang="en-US" altLang="zh-HK" b="1" dirty="0">
                <a:sym typeface="Wingdings 3"/>
              </a:rPr>
              <a:t> </a:t>
            </a:r>
            <a:r>
              <a:rPr lang="en-US" altLang="zh-HK" dirty="0">
                <a:sym typeface="Wingdings" panose="05000000000000000000" pitchFamily="2" charset="2"/>
              </a:rPr>
              <a:t> </a:t>
            </a:r>
            <a:r>
              <a:rPr lang="zh-TW" altLang="en-US" dirty="0"/>
              <a:t>總收入</a:t>
            </a:r>
            <a:r>
              <a:rPr lang="en-US" altLang="zh-HK" dirty="0"/>
              <a:t> </a:t>
            </a:r>
            <a:r>
              <a:rPr lang="en-US" altLang="zh-HK" dirty="0">
                <a:sym typeface="Wingdings 3"/>
              </a:rPr>
              <a:t></a:t>
            </a:r>
          </a:p>
          <a:p>
            <a:r>
              <a:rPr lang="zh-TW" altLang="en-US" dirty="0"/>
              <a:t>價格變動導致總收入作</a:t>
            </a:r>
            <a:r>
              <a:rPr lang="zh-TW" altLang="en-US" b="1" dirty="0"/>
              <a:t>相同方向</a:t>
            </a:r>
            <a:r>
              <a:rPr lang="zh-TW" altLang="en-US" dirty="0"/>
              <a:t>的變動。</a:t>
            </a:r>
            <a:endParaRPr lang="zh-HK" altLang="en-US" dirty="0"/>
          </a:p>
        </p:txBody>
      </p:sp>
    </p:spTree>
    <p:extLst>
      <p:ext uri="{BB962C8B-B14F-4D97-AF65-F5344CB8AC3E}">
        <p14:creationId xmlns:p14="http://schemas.microsoft.com/office/powerpoint/2010/main" val="4200310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628800"/>
            <a:ext cx="8229600" cy="1274195"/>
          </a:xfrm>
        </p:spPr>
        <p:txBody>
          <a:bodyPr/>
          <a:lstStyle/>
          <a:p>
            <a:r>
              <a:rPr lang="zh-HK" altLang="en-US" b="1" dirty="0">
                <a:solidFill>
                  <a:srgbClr val="0070C0"/>
                </a:solidFill>
              </a:rPr>
              <a:t>數例</a:t>
            </a:r>
            <a:endParaRPr lang="en-GB" altLang="zh-HK" b="1" dirty="0">
              <a:solidFill>
                <a:srgbClr val="0070C0"/>
              </a:solidFill>
            </a:endParaRPr>
          </a:p>
          <a:p>
            <a:r>
              <a:rPr lang="zh-TW" altLang="en-US" dirty="0"/>
              <a:t>假設薯片的需求彈性是 </a:t>
            </a:r>
            <a:r>
              <a:rPr lang="en-US" altLang="zh-TW" dirty="0"/>
              <a:t>0.5</a:t>
            </a:r>
            <a:r>
              <a:rPr lang="zh-TW" altLang="en-US" dirty="0"/>
              <a:t>。</a:t>
            </a:r>
            <a:r>
              <a:rPr lang="en-US" altLang="zh-TW" dirty="0"/>
              <a:t>10% </a:t>
            </a:r>
            <a:r>
              <a:rPr lang="zh-TW" altLang="en-US" dirty="0"/>
              <a:t>的價格變動對需求量和總收入的影響如下：</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45</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TW" dirty="0"/>
              <a:t>2</a:t>
            </a:r>
            <a:r>
              <a:rPr lang="en-US" altLang="zh-HK" dirty="0"/>
              <a:t>.	</a:t>
            </a:r>
            <a:r>
              <a:rPr lang="zh-TW" altLang="en-US" dirty="0">
                <a:solidFill>
                  <a:srgbClr val="C0504D"/>
                </a:solidFill>
              </a:rPr>
              <a:t>當需求屬於低彈性（</a:t>
            </a:r>
            <a:r>
              <a:rPr lang="en-US" altLang="zh-TW" dirty="0">
                <a:solidFill>
                  <a:srgbClr val="C0504D"/>
                </a:solidFill>
              </a:rPr>
              <a:t>E</a:t>
            </a:r>
            <a:r>
              <a:rPr lang="en-US" altLang="zh-TW" baseline="-25000" dirty="0">
                <a:solidFill>
                  <a:srgbClr val="C0504D"/>
                </a:solidFill>
              </a:rPr>
              <a:t>d</a:t>
            </a:r>
            <a:r>
              <a:rPr lang="en-US" altLang="zh-TW" dirty="0">
                <a:solidFill>
                  <a:srgbClr val="C0504D"/>
                </a:solidFill>
              </a:rPr>
              <a:t> &lt; 1</a:t>
            </a:r>
            <a:r>
              <a:rPr lang="zh-TW" altLang="en-US" dirty="0">
                <a:solidFill>
                  <a:srgbClr val="C0504D"/>
                </a:solidFill>
              </a:rPr>
              <a:t>）時</a:t>
            </a:r>
            <a:endParaRPr lang="zh-HK" altLang="en-US" dirty="0"/>
          </a:p>
        </p:txBody>
      </p:sp>
      <p:graphicFrame>
        <p:nvGraphicFramePr>
          <p:cNvPr id="6" name="表格 5"/>
          <p:cNvGraphicFramePr>
            <a:graphicFrameLocks noGrp="1"/>
          </p:cNvGraphicFramePr>
          <p:nvPr>
            <p:extLst>
              <p:ext uri="{D42A27DB-BD31-4B8C-83A1-F6EECF244321}">
                <p14:modId xmlns:p14="http://schemas.microsoft.com/office/powerpoint/2010/main" val="965868110"/>
              </p:ext>
            </p:extLst>
          </p:nvPr>
        </p:nvGraphicFramePr>
        <p:xfrm>
          <a:off x="1764000" y="3142800"/>
          <a:ext cx="6120681" cy="1798320"/>
        </p:xfrm>
        <a:graphic>
          <a:graphicData uri="http://schemas.openxmlformats.org/drawingml/2006/table">
            <a:tbl>
              <a:tblPr firstRow="1" bandRow="1">
                <a:tableStyleId>{5C22544A-7EE6-4342-B048-85BDC9FD1C3A}</a:tableStyleId>
              </a:tblPr>
              <a:tblGrid>
                <a:gridCol w="2040227">
                  <a:extLst>
                    <a:ext uri="{9D8B030D-6E8A-4147-A177-3AD203B41FA5}">
                      <a16:colId xmlns:a16="http://schemas.microsoft.com/office/drawing/2014/main" val="20000"/>
                    </a:ext>
                  </a:extLst>
                </a:gridCol>
                <a:gridCol w="2040227">
                  <a:extLst>
                    <a:ext uri="{9D8B030D-6E8A-4147-A177-3AD203B41FA5}">
                      <a16:colId xmlns:a16="http://schemas.microsoft.com/office/drawing/2014/main" val="20001"/>
                    </a:ext>
                  </a:extLst>
                </a:gridCol>
                <a:gridCol w="2040227">
                  <a:extLst>
                    <a:ext uri="{9D8B030D-6E8A-4147-A177-3AD203B41FA5}">
                      <a16:colId xmlns:a16="http://schemas.microsoft.com/office/drawing/2014/main" val="20002"/>
                    </a:ext>
                  </a:extLst>
                </a:gridCol>
              </a:tblGrid>
              <a:tr h="370840">
                <a:tc>
                  <a:txBody>
                    <a:bodyPr/>
                    <a:lstStyle/>
                    <a:p>
                      <a:pPr algn="ctr"/>
                      <a:r>
                        <a:rPr lang="en-GB" altLang="zh-HK" sz="2000" dirty="0">
                          <a:solidFill>
                            <a:schemeClr val="tx1"/>
                          </a:solidFill>
                          <a:latin typeface="+mn-lt"/>
                          <a:cs typeface="Arial" panose="020B0604020202020204" pitchFamily="34" charset="0"/>
                        </a:rPr>
                        <a:t>%</a:t>
                      </a:r>
                      <a:r>
                        <a:rPr lang="el-GR" altLang="zh-HK" sz="2000" dirty="0">
                          <a:solidFill>
                            <a:schemeClr val="tx1"/>
                          </a:solidFill>
                          <a:latin typeface="+mn-lt"/>
                          <a:cs typeface="Arial" panose="020B0604020202020204" pitchFamily="34" charset="0"/>
                        </a:rPr>
                        <a:t>Δ</a:t>
                      </a:r>
                      <a:r>
                        <a:rPr lang="en-GB" altLang="zh-HK" sz="2000" dirty="0">
                          <a:solidFill>
                            <a:schemeClr val="tx1"/>
                          </a:solidFill>
                          <a:latin typeface="+mn-lt"/>
                          <a:cs typeface="Arial" panose="020B0604020202020204" pitchFamily="34" charset="0"/>
                        </a:rPr>
                        <a:t>P</a:t>
                      </a:r>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HK" sz="2000" dirty="0">
                          <a:solidFill>
                            <a:schemeClr val="tx1"/>
                          </a:solidFill>
                          <a:latin typeface="+mn-lt"/>
                          <a:cs typeface="Arial" panose="020B0604020202020204" pitchFamily="34" charset="0"/>
                        </a:rPr>
                        <a:t>%</a:t>
                      </a:r>
                      <a:r>
                        <a:rPr lang="el-GR" altLang="zh-HK" sz="2000" dirty="0">
                          <a:solidFill>
                            <a:schemeClr val="tx1"/>
                          </a:solidFill>
                          <a:latin typeface="+mn-lt"/>
                          <a:cs typeface="Arial" panose="020B0604020202020204" pitchFamily="34" charset="0"/>
                        </a:rPr>
                        <a:t>Δ</a:t>
                      </a:r>
                      <a:r>
                        <a:rPr lang="en-US" altLang="zh-HK" sz="2000" dirty="0" err="1">
                          <a:solidFill>
                            <a:schemeClr val="tx1"/>
                          </a:solidFill>
                          <a:latin typeface="+mn-lt"/>
                          <a:cs typeface="Arial" panose="020B0604020202020204" pitchFamily="34" charset="0"/>
                        </a:rPr>
                        <a:t>Q</a:t>
                      </a:r>
                      <a:r>
                        <a:rPr lang="en-US" altLang="zh-HK" sz="2000" baseline="-25000" dirty="0" err="1">
                          <a:solidFill>
                            <a:schemeClr val="tx1"/>
                          </a:solidFill>
                          <a:latin typeface="+mn-lt"/>
                          <a:cs typeface="Arial" panose="020B0604020202020204" pitchFamily="34" charset="0"/>
                        </a:rPr>
                        <a:t>d</a:t>
                      </a:r>
                      <a:endParaRPr lang="zh-HK" altLang="en-US" sz="2000" baseline="-25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lt"/>
                          <a:cs typeface="Arial" panose="020B0604020202020204" pitchFamily="34" charset="0"/>
                        </a:rPr>
                        <a:t>總收入的變動</a:t>
                      </a:r>
                      <a:endParaRPr lang="zh-HK" altLang="en-US" sz="2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altLang="zh-HK" sz="2000" b="0" dirty="0">
                          <a:solidFill>
                            <a:schemeClr val="tx1"/>
                          </a:solidFill>
                          <a:latin typeface="+mn-lt"/>
                          <a:cs typeface="Arial" panose="020B0604020202020204" pitchFamily="34" charset="0"/>
                        </a:rPr>
                        <a:t>+10% (</a:t>
                      </a:r>
                      <a:r>
                        <a:rPr lang="zh-TW" altLang="en-US" sz="2000" b="0" dirty="0">
                          <a:solidFill>
                            <a:schemeClr val="tx1"/>
                          </a:solidFill>
                          <a:latin typeface="+mn-lt"/>
                          <a:cs typeface="Arial" panose="020B0604020202020204" pitchFamily="34" charset="0"/>
                        </a:rPr>
                        <a:t>增加</a:t>
                      </a:r>
                      <a:r>
                        <a:rPr lang="en-US" altLang="zh-HK" sz="2000" b="0" dirty="0">
                          <a:solidFill>
                            <a:schemeClr val="tx1"/>
                          </a:solidFill>
                          <a:latin typeface="+mn-lt"/>
                          <a:cs typeface="Arial" panose="020B0604020202020204" pitchFamily="34" charset="0"/>
                        </a:rPr>
                        <a:t>)</a:t>
                      </a:r>
                    </a:p>
                    <a:p>
                      <a:pPr algn="ct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收入得益</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altLang="zh-HK" sz="2000" b="0" dirty="0">
                          <a:solidFill>
                            <a:schemeClr val="tx1"/>
                          </a:solidFill>
                          <a:latin typeface="+mn-lt"/>
                          <a:cs typeface="Arial" panose="020B0604020202020204" pitchFamily="34" charset="0"/>
                        </a:rPr>
                        <a:t>–5% (</a:t>
                      </a:r>
                      <a:r>
                        <a:rPr lang="zh-TW" altLang="en-US" sz="2000" b="0" dirty="0">
                          <a:solidFill>
                            <a:schemeClr val="tx1"/>
                          </a:solidFill>
                          <a:latin typeface="+mn-lt"/>
                          <a:cs typeface="Arial" panose="020B0604020202020204" pitchFamily="34" charset="0"/>
                        </a:rPr>
                        <a:t>減少</a:t>
                      </a:r>
                      <a:r>
                        <a:rPr lang="en-US" altLang="zh-HK" sz="2000" b="0" dirty="0">
                          <a:solidFill>
                            <a:schemeClr val="tx1"/>
                          </a:solidFill>
                          <a:latin typeface="+mn-lt"/>
                          <a:cs typeface="Arial" panose="020B0604020202020204" pitchFamily="34" charset="0"/>
                        </a:rPr>
                        <a:t>)</a:t>
                      </a:r>
                    </a:p>
                    <a:p>
                      <a:pPr algn="ct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收入損失 </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zh-TW" altLang="en-US" sz="2000" dirty="0">
                          <a:solidFill>
                            <a:schemeClr val="tx1"/>
                          </a:solidFill>
                          <a:latin typeface="+mn-lt"/>
                          <a:cs typeface="Arial" panose="020B0604020202020204" pitchFamily="34" charset="0"/>
                        </a:rPr>
                        <a:t>總收入</a:t>
                      </a:r>
                      <a:r>
                        <a:rPr lang="en-GB" altLang="zh-HK" sz="2000" b="0" i="0" u="none" strike="noStrike" kern="1200" baseline="0" dirty="0">
                          <a:solidFill>
                            <a:schemeClr val="dk1"/>
                          </a:solidFill>
                          <a:latin typeface="+mn-lt"/>
                          <a:ea typeface="+mn-ea"/>
                          <a:cs typeface="+mn-cs"/>
                        </a:rPr>
                        <a:t> </a:t>
                      </a:r>
                      <a:r>
                        <a:rPr lang="en-US" altLang="zh-HK" sz="2000" dirty="0">
                          <a:latin typeface="+mn-lt"/>
                          <a:sym typeface="Wingdings 3"/>
                        </a:rPr>
                        <a:t> </a:t>
                      </a:r>
                    </a:p>
                    <a:p>
                      <a:pPr algn="ctr"/>
                      <a:r>
                        <a:rPr lang="en-GB" altLang="zh-HK" sz="2000" b="0" i="0" u="none" strike="noStrike" kern="1200" baseline="0" dirty="0">
                          <a:solidFill>
                            <a:schemeClr val="dk1"/>
                          </a:solidFill>
                          <a:latin typeface="+mn-lt"/>
                          <a:ea typeface="+mn-ea"/>
                          <a:cs typeface="+mn-cs"/>
                        </a:rPr>
                        <a:t>(</a:t>
                      </a:r>
                      <a:r>
                        <a:rPr lang="zh-HK" altLang="en-US" sz="2000" b="1" i="0" kern="1200" dirty="0">
                          <a:solidFill>
                            <a:schemeClr val="dk1"/>
                          </a:solidFill>
                          <a:effectLst/>
                          <a:latin typeface="+mn-lt"/>
                          <a:ea typeface="+mn-ea"/>
                          <a:cs typeface="+mn-cs"/>
                        </a:rPr>
                        <a:t>∵ </a:t>
                      </a:r>
                      <a:r>
                        <a:rPr lang="zh-HK" altLang="en-US" sz="2000" dirty="0"/>
                        <a:t>得益</a:t>
                      </a:r>
                      <a:r>
                        <a:rPr lang="en-GB" altLang="zh-HK" sz="2000" b="0" i="0" u="none" strike="noStrike" kern="1200" baseline="0" dirty="0">
                          <a:solidFill>
                            <a:schemeClr val="dk1"/>
                          </a:solidFill>
                          <a:latin typeface="+mn-lt"/>
                          <a:ea typeface="+mn-ea"/>
                          <a:cs typeface="+mn-cs"/>
                        </a:rPr>
                        <a:t> &gt; </a:t>
                      </a:r>
                      <a:r>
                        <a:rPr lang="zh-HK" altLang="en-US" sz="2000" dirty="0"/>
                        <a:t>損失</a:t>
                      </a:r>
                      <a:r>
                        <a:rPr lang="en-GB" altLang="zh-HK" sz="2000" b="0" i="0" u="none" strike="noStrike" kern="1200" baseline="0" dirty="0">
                          <a:solidFill>
                            <a:schemeClr val="dk1"/>
                          </a:solidFill>
                          <a:latin typeface="+mn-lt"/>
                          <a:ea typeface="+mn-ea"/>
                          <a:cs typeface="+mn-cs"/>
                        </a:rPr>
                        <a:t>)</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ctr"/>
                      <a:r>
                        <a:rPr lang="en-GB" altLang="zh-HK" sz="2000" b="0" i="0" u="none" strike="noStrike" kern="1200" baseline="0" dirty="0">
                          <a:solidFill>
                            <a:schemeClr val="dk1"/>
                          </a:solidFill>
                          <a:latin typeface="+mn-lt"/>
                          <a:ea typeface="+mn-ea"/>
                          <a:cs typeface="+mn-cs"/>
                        </a:rPr>
                        <a:t>–10% (</a:t>
                      </a:r>
                      <a:r>
                        <a:rPr lang="zh-TW" altLang="en-US" sz="2000" b="0" i="0" u="none" strike="noStrike" kern="1200" baseline="0" dirty="0">
                          <a:solidFill>
                            <a:schemeClr val="dk1"/>
                          </a:solidFill>
                          <a:latin typeface="+mn-lt"/>
                          <a:ea typeface="+mn-ea"/>
                          <a:cs typeface="+mn-cs"/>
                        </a:rPr>
                        <a:t>減少</a:t>
                      </a:r>
                      <a:r>
                        <a:rPr lang="en-GB" altLang="zh-HK" sz="2000" b="0" i="0" u="none" strike="noStrike" kern="1200" baseline="0" dirty="0">
                          <a:solidFill>
                            <a:schemeClr val="dk1"/>
                          </a:solidFill>
                          <a:latin typeface="+mn-lt"/>
                          <a:ea typeface="+mn-ea"/>
                          <a:cs typeface="+mn-cs"/>
                        </a:rPr>
                        <a:t>)</a:t>
                      </a:r>
                    </a:p>
                    <a:p>
                      <a:pPr algn="ctr"/>
                      <a:r>
                        <a:rPr lang="en-US" altLang="zh-HK" sz="2000" dirty="0">
                          <a:latin typeface="+mn-lt"/>
                          <a:sym typeface="Wingdings" panose="05000000000000000000" pitchFamily="2" charset="2"/>
                        </a:rPr>
                        <a:t></a:t>
                      </a:r>
                      <a:r>
                        <a:rPr lang="en-GB" altLang="zh-HK" sz="2000" b="0" i="0" u="none" strike="noStrike" kern="1200" baseline="0" dirty="0">
                          <a:solidFill>
                            <a:schemeClr val="dk1"/>
                          </a:solidFill>
                          <a:latin typeface="+mn-lt"/>
                          <a:ea typeface="+mn-ea"/>
                          <a:cs typeface="+mn-cs"/>
                        </a:rPr>
                        <a:t> </a:t>
                      </a:r>
                      <a:r>
                        <a:rPr lang="zh-HK" altLang="en-US" sz="2000" dirty="0"/>
                        <a:t>收入損失 </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algn="ctr"/>
                      <a:r>
                        <a:rPr lang="en-GB" altLang="zh-HK" sz="2000" b="0" i="0" u="none" strike="noStrike" kern="1200" baseline="0" dirty="0">
                          <a:solidFill>
                            <a:schemeClr val="dk1"/>
                          </a:solidFill>
                          <a:latin typeface="+mn-lt"/>
                          <a:ea typeface="+mn-ea"/>
                          <a:cs typeface="+mn-cs"/>
                        </a:rPr>
                        <a:t>+5% (</a:t>
                      </a:r>
                      <a:r>
                        <a:rPr lang="zh-TW" altLang="en-US" sz="2000" b="0" i="0" u="none" strike="noStrike" kern="1200" baseline="0" dirty="0">
                          <a:solidFill>
                            <a:schemeClr val="dk1"/>
                          </a:solidFill>
                          <a:latin typeface="+mn-lt"/>
                          <a:ea typeface="+mn-ea"/>
                          <a:cs typeface="+mn-cs"/>
                        </a:rPr>
                        <a:t>增加</a:t>
                      </a:r>
                      <a:r>
                        <a:rPr lang="en-GB" altLang="zh-HK" sz="2000" b="0" i="0" u="none" strike="noStrike" kern="1200" baseline="0" dirty="0">
                          <a:solidFill>
                            <a:schemeClr val="dk1"/>
                          </a:solidFill>
                          <a:latin typeface="+mn-lt"/>
                          <a:ea typeface="+mn-ea"/>
                          <a:cs typeface="+mn-cs"/>
                        </a:rPr>
                        <a:t>)</a:t>
                      </a:r>
                    </a:p>
                    <a:p>
                      <a:pPr algn="ctr"/>
                      <a:r>
                        <a:rPr lang="en-US" altLang="zh-HK" sz="2000" dirty="0">
                          <a:latin typeface="+mn-lt"/>
                          <a:sym typeface="Wingdings" panose="05000000000000000000" pitchFamily="2" charset="2"/>
                        </a:rPr>
                        <a:t></a:t>
                      </a:r>
                      <a:r>
                        <a:rPr lang="en-GB" altLang="zh-HK" sz="2000" b="0" i="0" u="none" strike="noStrike" kern="1200" baseline="0" dirty="0">
                          <a:solidFill>
                            <a:schemeClr val="dk1"/>
                          </a:solidFill>
                          <a:latin typeface="+mn-lt"/>
                          <a:ea typeface="+mn-ea"/>
                          <a:cs typeface="+mn-cs"/>
                        </a:rPr>
                        <a:t> </a:t>
                      </a:r>
                      <a:r>
                        <a:rPr lang="zh-HK" altLang="en-US" sz="2000" dirty="0"/>
                        <a:t>收入得益</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lt"/>
                          <a:cs typeface="Arial" panose="020B0604020202020204" pitchFamily="34" charset="0"/>
                        </a:rPr>
                        <a:t>總收入</a:t>
                      </a:r>
                      <a:r>
                        <a:rPr lang="en-GB" altLang="zh-HK" sz="2000" b="0" i="0" u="none" strike="noStrike" kern="1200" baseline="0" dirty="0">
                          <a:solidFill>
                            <a:schemeClr val="dk1"/>
                          </a:solidFill>
                          <a:latin typeface="+mn-lt"/>
                          <a:ea typeface="+mn-ea"/>
                          <a:cs typeface="+mn-cs"/>
                        </a:rPr>
                        <a:t> </a:t>
                      </a:r>
                      <a:r>
                        <a:rPr lang="en-US" altLang="zh-HK" sz="2000" dirty="0">
                          <a:latin typeface="+mn-lt"/>
                          <a:sym typeface="Wingdings 3"/>
                        </a:rPr>
                        <a:t></a:t>
                      </a:r>
                      <a:endParaRPr lang="en-GB" altLang="zh-HK" sz="2000" b="0" i="0" u="none" strike="noStrike" kern="1200" baseline="0" dirty="0">
                        <a:solidFill>
                          <a:schemeClr val="dk1"/>
                        </a:solidFill>
                        <a:latin typeface="+mn-lt"/>
                        <a:ea typeface="+mn-ea"/>
                        <a:cs typeface="+mn-cs"/>
                      </a:endParaRPr>
                    </a:p>
                    <a:p>
                      <a:pPr algn="ctr"/>
                      <a:r>
                        <a:rPr lang="en-GB" altLang="zh-HK" sz="2000" b="0" i="0" u="none" strike="noStrike" kern="1200" baseline="0" dirty="0">
                          <a:solidFill>
                            <a:schemeClr val="dk1"/>
                          </a:solidFill>
                          <a:latin typeface="+mn-lt"/>
                          <a:ea typeface="+mn-ea"/>
                          <a:cs typeface="+mn-cs"/>
                        </a:rPr>
                        <a:t>(</a:t>
                      </a:r>
                      <a:r>
                        <a:rPr lang="zh-HK" altLang="en-US" sz="2000" b="1" i="0" kern="1200" dirty="0">
                          <a:solidFill>
                            <a:schemeClr val="dk1"/>
                          </a:solidFill>
                          <a:effectLst/>
                          <a:latin typeface="+mn-lt"/>
                          <a:ea typeface="+mn-ea"/>
                          <a:cs typeface="+mn-cs"/>
                        </a:rPr>
                        <a:t>∵ </a:t>
                      </a:r>
                      <a:r>
                        <a:rPr lang="zh-HK" altLang="en-US" sz="2000" dirty="0"/>
                        <a:t>損失</a:t>
                      </a:r>
                      <a:r>
                        <a:rPr lang="en-GB" altLang="zh-HK" sz="2000" b="0" i="0" u="none" strike="noStrike" kern="1200" baseline="0" dirty="0">
                          <a:solidFill>
                            <a:schemeClr val="dk1"/>
                          </a:solidFill>
                          <a:latin typeface="+mn-lt"/>
                          <a:ea typeface="+mn-ea"/>
                          <a:cs typeface="+mn-cs"/>
                        </a:rPr>
                        <a:t> &gt; </a:t>
                      </a:r>
                      <a:r>
                        <a:rPr lang="zh-HK" altLang="en-US" sz="2000" dirty="0"/>
                        <a:t>得益</a:t>
                      </a:r>
                      <a:r>
                        <a:rPr lang="en-GB" altLang="zh-HK" sz="2000" b="0" i="0" u="none" strike="noStrike" kern="1200" baseline="0" dirty="0">
                          <a:solidFill>
                            <a:schemeClr val="dk1"/>
                          </a:solidFill>
                          <a:latin typeface="+mn-lt"/>
                          <a:ea typeface="+mn-ea"/>
                          <a:cs typeface="+mn-cs"/>
                        </a:rPr>
                        <a:t>)</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7" name="內容版面配置區 1"/>
          <p:cNvSpPr txBox="1">
            <a:spLocks/>
          </p:cNvSpPr>
          <p:nvPr/>
        </p:nvSpPr>
        <p:spPr>
          <a:xfrm>
            <a:off x="457200" y="5260441"/>
            <a:ext cx="8229600" cy="90486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b="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當價格 </a:t>
            </a:r>
            <a:r>
              <a:rPr lang="en-US" altLang="zh-HK" dirty="0">
                <a:sym typeface="Wingdings 3"/>
              </a:rPr>
              <a:t></a:t>
            </a:r>
            <a:r>
              <a:rPr lang="en-US" altLang="zh-TW" dirty="0"/>
              <a:t>10% </a:t>
            </a:r>
            <a:r>
              <a:rPr lang="zh-TW" altLang="en-US" dirty="0"/>
              <a:t>時，需求量 </a:t>
            </a:r>
            <a:r>
              <a:rPr lang="en-US" altLang="zh-HK" dirty="0">
                <a:sym typeface="Wingdings 3"/>
              </a:rPr>
              <a:t></a:t>
            </a:r>
            <a:r>
              <a:rPr lang="en-US" altLang="zh-TW" dirty="0"/>
              <a:t>5%</a:t>
            </a:r>
            <a:r>
              <a:rPr lang="zh-TW" altLang="en-US" dirty="0"/>
              <a:t>。結果，總收入 </a:t>
            </a:r>
            <a:r>
              <a:rPr lang="en-US" altLang="zh-HK" dirty="0">
                <a:sym typeface="Wingdings 3"/>
              </a:rPr>
              <a:t></a:t>
            </a:r>
            <a:r>
              <a:rPr lang="zh-TW" altLang="en-US" dirty="0">
                <a:sym typeface="Wingdings 3"/>
              </a:rPr>
              <a:t>。</a:t>
            </a:r>
            <a:endParaRPr lang="en-US" altLang="zh-HK" dirty="0"/>
          </a:p>
          <a:p>
            <a:pPr>
              <a:tabLst>
                <a:tab pos="355600" algn="l"/>
              </a:tabLst>
            </a:pPr>
            <a:r>
              <a:rPr lang="en-US" altLang="zh-HK" dirty="0">
                <a:sym typeface="Wingdings" panose="05000000000000000000" pitchFamily="2" charset="2"/>
              </a:rPr>
              <a:t>	</a:t>
            </a:r>
            <a:r>
              <a:rPr lang="zh-TW" altLang="en-US" dirty="0"/>
              <a:t>總收入隨價格上升而增加。</a:t>
            </a:r>
            <a:endParaRPr lang="zh-HK" altLang="en-US" dirty="0"/>
          </a:p>
        </p:txBody>
      </p:sp>
    </p:spTree>
    <p:extLst>
      <p:ext uri="{BB962C8B-B14F-4D97-AF65-F5344CB8AC3E}">
        <p14:creationId xmlns:p14="http://schemas.microsoft.com/office/powerpoint/2010/main" val="1488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3207032"/>
          </a:xfrm>
        </p:spPr>
        <p:txBody>
          <a:bodyPr/>
          <a:lstStyle/>
          <a:p>
            <a:r>
              <a:rPr lang="zh-TW" altLang="en-US" dirty="0"/>
              <a:t>當</a:t>
            </a:r>
            <a:r>
              <a:rPr lang="en-GB" altLang="zh-HK" dirty="0"/>
              <a:t> E</a:t>
            </a:r>
            <a:r>
              <a:rPr lang="en-GB" altLang="zh-HK" baseline="-25000" dirty="0"/>
              <a:t>d</a:t>
            </a:r>
            <a:r>
              <a:rPr lang="en-GB" altLang="zh-HK" dirty="0"/>
              <a:t> = 1</a:t>
            </a:r>
            <a:r>
              <a:rPr lang="zh-TW" altLang="en-US" dirty="0"/>
              <a:t>，</a:t>
            </a:r>
            <a:endParaRPr lang="en-GB" altLang="zh-HK" dirty="0"/>
          </a:p>
          <a:p>
            <a:pPr>
              <a:spcBef>
                <a:spcPts val="2400"/>
              </a:spcBef>
            </a:pPr>
            <a:r>
              <a:rPr lang="zh-TW" altLang="en-US" dirty="0"/>
              <a:t>如果某物品的價格</a:t>
            </a:r>
            <a:r>
              <a:rPr lang="en-US" altLang="zh-HK" dirty="0"/>
              <a:t> </a:t>
            </a:r>
            <a:r>
              <a:rPr lang="en-US" altLang="zh-HK" dirty="0">
                <a:sym typeface="Wingdings 3"/>
              </a:rPr>
              <a:t></a:t>
            </a:r>
            <a:r>
              <a:rPr lang="zh-TW" altLang="en-US" dirty="0">
                <a:sym typeface="Wingdings 3"/>
              </a:rPr>
              <a:t>：</a:t>
            </a:r>
            <a:endParaRPr lang="en-US" altLang="zh-HK" dirty="0"/>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dirty="0" err="1"/>
              <a:t>Q</a:t>
            </a:r>
            <a:r>
              <a:rPr lang="en-US" altLang="zh-HK" baseline="-25000" dirty="0" err="1"/>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a:t>
            </a:r>
            <a:r>
              <a:rPr lang="en-US" altLang="zh-HK" kern="0" dirty="0">
                <a:cs typeface="Arial"/>
                <a:sym typeface="Wingdings 2" pitchFamily="18" charset="2"/>
              </a:rPr>
              <a:t> </a:t>
            </a:r>
            <a:r>
              <a:rPr lang="en-US" altLang="zh-TW" dirty="0">
                <a:sym typeface="Wingdings 3"/>
              </a:rPr>
              <a:t>%</a:t>
            </a:r>
            <a:r>
              <a:rPr lang="en-US" altLang="zh-HK" dirty="0">
                <a:sym typeface="Wingdings 3"/>
              </a:rPr>
              <a:t></a:t>
            </a:r>
            <a:r>
              <a:rPr lang="en-US" altLang="zh-TW" dirty="0">
                <a:sym typeface="Wingdings 3"/>
              </a:rPr>
              <a:t>P</a:t>
            </a:r>
            <a:endParaRPr lang="en-US" altLang="zh-HK" dirty="0"/>
          </a:p>
          <a:p>
            <a:pPr marL="342900" indent="-342900">
              <a:buFont typeface="Arial" panose="020B0604020202020204" pitchFamily="34" charset="0"/>
              <a:buChar char="•"/>
            </a:pPr>
            <a:r>
              <a:rPr lang="zh-HK" altLang="en-US" dirty="0"/>
              <a:t>收入</a:t>
            </a:r>
            <a:r>
              <a:rPr lang="zh-TW" altLang="en-US" dirty="0"/>
              <a:t>得益</a:t>
            </a:r>
            <a:r>
              <a:rPr lang="en-US" altLang="zh-HK" dirty="0"/>
              <a:t> = </a:t>
            </a:r>
            <a:r>
              <a:rPr lang="zh-HK" altLang="en-US" dirty="0"/>
              <a:t>收入損失</a:t>
            </a:r>
            <a:endParaRPr lang="en-US" altLang="zh-HK" dirty="0"/>
          </a:p>
          <a:p>
            <a:pPr marL="342900" indent="-342900">
              <a:buFont typeface="Arial" panose="020B0604020202020204" pitchFamily="34" charset="0"/>
              <a:buChar char="•"/>
            </a:pPr>
            <a:r>
              <a:rPr lang="zh-TW" altLang="en-US" dirty="0"/>
              <a:t>總收入不變</a:t>
            </a:r>
            <a:endParaRPr lang="en-US" altLang="zh-HK" dirty="0"/>
          </a:p>
          <a:p>
            <a:pPr marL="342900" indent="-342900">
              <a:buFont typeface="Arial" panose="020B0604020202020204" pitchFamily="34" charset="0"/>
              <a:buChar char="•"/>
            </a:pPr>
            <a:endParaRPr lang="zh-HK" altLang="en-US" baseline="-25000" dirty="0"/>
          </a:p>
          <a:p>
            <a:r>
              <a:rPr lang="en-GB" altLang="zh-HK" dirty="0"/>
              <a:t> </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46</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r>
              <a:rPr lang="en-US" altLang="zh-HK" dirty="0"/>
              <a:t>3.	</a:t>
            </a:r>
            <a:r>
              <a:rPr lang="zh-TW" altLang="en-US" dirty="0"/>
              <a:t>當需求屬於單一彈性（</a:t>
            </a:r>
            <a:r>
              <a:rPr lang="en-US" altLang="zh-TW" dirty="0"/>
              <a:t>E</a:t>
            </a:r>
            <a:r>
              <a:rPr lang="en-US" altLang="zh-TW" baseline="-25000" dirty="0"/>
              <a:t>d</a:t>
            </a:r>
            <a:r>
              <a:rPr lang="en-US" altLang="zh-TW" dirty="0"/>
              <a:t> = 1</a:t>
            </a:r>
            <a:r>
              <a:rPr lang="zh-TW" altLang="en-US" dirty="0"/>
              <a:t>）時</a:t>
            </a:r>
            <a:endParaRPr lang="zh-HK" altLang="en-US" dirty="0"/>
          </a:p>
        </p:txBody>
      </p:sp>
      <p:grpSp>
        <p:nvGrpSpPr>
          <p:cNvPr id="6" name="群組 5"/>
          <p:cNvGrpSpPr/>
          <p:nvPr/>
        </p:nvGrpSpPr>
        <p:grpSpPr>
          <a:xfrm>
            <a:off x="2123728"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059832"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 1</a:t>
            </a:r>
            <a:endParaRPr lang="en-US" altLang="zh-HK" kern="0" dirty="0">
              <a:latin typeface="Arial" panose="020B0604020202020204" pitchFamily="34" charset="0"/>
              <a:cs typeface="Arial" panose="020B0604020202020204" pitchFamily="34" charset="0"/>
            </a:endParaRPr>
          </a:p>
        </p:txBody>
      </p:sp>
      <p:grpSp>
        <p:nvGrpSpPr>
          <p:cNvPr id="48" name="群組 1"/>
          <p:cNvGrpSpPr>
            <a:grpSpLocks/>
          </p:cNvGrpSpPr>
          <p:nvPr/>
        </p:nvGrpSpPr>
        <p:grpSpPr bwMode="auto">
          <a:xfrm>
            <a:off x="2607469" y="3729842"/>
            <a:ext cx="4592265" cy="2723494"/>
            <a:chOff x="4643438" y="2349501"/>
            <a:chExt cx="4592265" cy="2724132"/>
          </a:xfrm>
        </p:grpSpPr>
        <p:sp>
          <p:nvSpPr>
            <p:cNvPr id="49" name="矩形 48"/>
            <p:cNvSpPr/>
            <p:nvPr/>
          </p:nvSpPr>
          <p:spPr>
            <a:xfrm>
              <a:off x="5180013" y="3553107"/>
              <a:ext cx="722312" cy="51447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0" name="矩形 49"/>
            <p:cNvSpPr/>
            <p:nvPr/>
          </p:nvSpPr>
          <p:spPr>
            <a:xfrm>
              <a:off x="5929313" y="4069166"/>
              <a:ext cx="722312" cy="568458"/>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51" name="群組 10"/>
            <p:cNvGrpSpPr>
              <a:grpSpLocks/>
            </p:cNvGrpSpPr>
            <p:nvPr/>
          </p:nvGrpSpPr>
          <p:grpSpPr bwMode="auto">
            <a:xfrm>
              <a:off x="4643438" y="2349501"/>
              <a:ext cx="4592265" cy="2724132"/>
              <a:chOff x="468313" y="3013076"/>
              <a:chExt cx="4592265" cy="2724132"/>
            </a:xfrm>
          </p:grpSpPr>
          <p:grpSp>
            <p:nvGrpSpPr>
              <p:cNvPr id="95" name="群組 27"/>
              <p:cNvGrpSpPr>
                <a:grpSpLocks/>
              </p:cNvGrpSpPr>
              <p:nvPr/>
            </p:nvGrpSpPr>
            <p:grpSpPr bwMode="auto">
              <a:xfrm>
                <a:off x="468313" y="3013076"/>
                <a:ext cx="4592265" cy="2724132"/>
                <a:chOff x="467544" y="3013671"/>
                <a:chExt cx="4592266" cy="2724132"/>
              </a:xfrm>
            </p:grpSpPr>
            <p:grpSp>
              <p:nvGrpSpPr>
                <p:cNvPr id="105" name="群組 11"/>
                <p:cNvGrpSpPr>
                  <a:grpSpLocks/>
                </p:cNvGrpSpPr>
                <p:nvPr/>
              </p:nvGrpSpPr>
              <p:grpSpPr bwMode="auto">
                <a:xfrm>
                  <a:off x="467544" y="3013671"/>
                  <a:ext cx="4592266" cy="2724132"/>
                  <a:chOff x="2608251" y="3141658"/>
                  <a:chExt cx="4591428" cy="2723475"/>
                </a:xfrm>
              </p:grpSpPr>
              <p:grpSp>
                <p:nvGrpSpPr>
                  <p:cNvPr id="107" name="群組 1"/>
                  <p:cNvGrpSpPr>
                    <a:grpSpLocks/>
                  </p:cNvGrpSpPr>
                  <p:nvPr/>
                </p:nvGrpSpPr>
                <p:grpSpPr bwMode="auto">
                  <a:xfrm>
                    <a:off x="2608251" y="3141658"/>
                    <a:ext cx="3761538" cy="2655199"/>
                    <a:chOff x="2608251" y="3141658"/>
                    <a:chExt cx="3761538" cy="2655199"/>
                  </a:xfrm>
                </p:grpSpPr>
                <p:cxnSp>
                  <p:nvCxnSpPr>
                    <p:cNvPr id="109" name="直線接點 108"/>
                    <p:cNvCxnSpPr/>
                    <p:nvPr/>
                  </p:nvCxnSpPr>
                  <p:spPr bwMode="auto">
                    <a:xfrm>
                      <a:off x="3124094" y="3479811"/>
                      <a:ext cx="0" cy="19439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auto">
                    <a:xfrm flipH="1">
                      <a:off x="3124094" y="5423797"/>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字方塊 110"/>
                    <p:cNvSpPr txBox="1"/>
                    <p:nvPr/>
                  </p:nvSpPr>
                  <p:spPr bwMode="auto">
                    <a:xfrm>
                      <a:off x="2881251" y="5310168"/>
                      <a:ext cx="526954" cy="369886"/>
                    </a:xfrm>
                    <a:prstGeom prst="rect">
                      <a:avLst/>
                    </a:prstGeom>
                    <a:noFill/>
                  </p:spPr>
                  <p:txBody>
                    <a:bodyPr>
                      <a:spAutoFit/>
                    </a:bodyPr>
                    <a:lstStyle/>
                    <a:p>
                      <a:pPr>
                        <a:defRPr/>
                      </a:pPr>
                      <a:r>
                        <a:rPr lang="en-US" altLang="zh-HK" dirty="0"/>
                        <a:t>0</a:t>
                      </a:r>
                      <a:endParaRPr lang="zh-HK" altLang="en-US" dirty="0"/>
                    </a:p>
                  </p:txBody>
                </p:sp>
                <p:sp>
                  <p:nvSpPr>
                    <p:cNvPr id="112" name="文字方塊 111"/>
                    <p:cNvSpPr txBox="1"/>
                    <p:nvPr/>
                  </p:nvSpPr>
                  <p:spPr bwMode="auto">
                    <a:xfrm>
                      <a:off x="5704897" y="5217065"/>
                      <a:ext cx="664892" cy="369329"/>
                    </a:xfrm>
                    <a:prstGeom prst="rect">
                      <a:avLst/>
                    </a:prstGeom>
                    <a:noFill/>
                  </p:spPr>
                  <p:txBody>
                    <a:bodyPr wrap="square">
                      <a:spAutoFit/>
                    </a:bodyPr>
                    <a:lstStyle/>
                    <a:p>
                      <a:pPr>
                        <a:defRPr/>
                      </a:pPr>
                      <a:r>
                        <a:rPr lang="zh-TW" altLang="en-US" dirty="0"/>
                        <a:t>數量</a:t>
                      </a:r>
                      <a:endParaRPr lang="zh-HK" altLang="en-US" dirty="0"/>
                    </a:p>
                  </p:txBody>
                </p:sp>
                <p:sp>
                  <p:nvSpPr>
                    <p:cNvPr id="113" name="文字方塊 112"/>
                    <p:cNvSpPr txBox="1"/>
                    <p:nvPr/>
                  </p:nvSpPr>
                  <p:spPr bwMode="auto">
                    <a:xfrm>
                      <a:off x="2608251" y="3141658"/>
                      <a:ext cx="1635620" cy="369329"/>
                    </a:xfrm>
                    <a:prstGeom prst="rect">
                      <a:avLst/>
                    </a:prstGeom>
                    <a:noFill/>
                  </p:spPr>
                  <p:txBody>
                    <a:bodyPr wrap="square">
                      <a:spAutoFit/>
                    </a:bodyPr>
                    <a:lstStyle/>
                    <a:p>
                      <a:pPr>
                        <a:defRPr/>
                      </a:pPr>
                      <a:r>
                        <a:rPr lang="zh-TW" altLang="en-US" dirty="0"/>
                        <a:t>價格</a:t>
                      </a:r>
                      <a:r>
                        <a:rPr lang="en-US" altLang="zh-HK" dirty="0"/>
                        <a:t> ($ /</a:t>
                      </a:r>
                      <a:r>
                        <a:rPr lang="zh-TW" altLang="en-US" dirty="0"/>
                        <a:t>單位</a:t>
                      </a:r>
                      <a:r>
                        <a:rPr lang="en-US" altLang="zh-HK" dirty="0"/>
                        <a:t>)</a:t>
                      </a:r>
                      <a:endParaRPr lang="zh-HK" altLang="en-US" dirty="0"/>
                    </a:p>
                  </p:txBody>
                </p:sp>
                <p:sp>
                  <p:nvSpPr>
                    <p:cNvPr id="114" name="文字方塊 113"/>
                    <p:cNvSpPr txBox="1"/>
                    <p:nvPr/>
                  </p:nvSpPr>
                  <p:spPr bwMode="auto">
                    <a:xfrm>
                      <a:off x="5528719" y="4883134"/>
                      <a:ext cx="466640" cy="369330"/>
                    </a:xfrm>
                    <a:prstGeom prst="rect">
                      <a:avLst/>
                    </a:prstGeom>
                    <a:noFill/>
                  </p:spPr>
                  <p:txBody>
                    <a:bodyPr>
                      <a:spAutoFit/>
                    </a:bodyPr>
                    <a:lstStyle/>
                    <a:p>
                      <a:pPr>
                        <a:defRPr/>
                      </a:pPr>
                      <a:r>
                        <a:rPr lang="en-US" altLang="zh-HK" dirty="0"/>
                        <a:t>D</a:t>
                      </a:r>
                      <a:endParaRPr lang="zh-HK" altLang="en-US" baseline="-25000" dirty="0"/>
                    </a:p>
                  </p:txBody>
                </p:sp>
                <p:sp>
                  <p:nvSpPr>
                    <p:cNvPr id="115" name="文字方塊 114"/>
                    <p:cNvSpPr txBox="1"/>
                    <p:nvPr/>
                  </p:nvSpPr>
                  <p:spPr bwMode="auto">
                    <a:xfrm>
                      <a:off x="4389101" y="5423797"/>
                      <a:ext cx="465052" cy="36988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116" name="文字方塊 115"/>
                    <p:cNvSpPr txBox="1"/>
                    <p:nvPr/>
                  </p:nvSpPr>
                  <p:spPr bwMode="auto">
                    <a:xfrm>
                      <a:off x="2716181" y="4100502"/>
                      <a:ext cx="465052" cy="368298"/>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117" name="文字方塊 116"/>
                    <p:cNvSpPr txBox="1"/>
                    <p:nvPr/>
                  </p:nvSpPr>
                  <p:spPr bwMode="auto">
                    <a:xfrm>
                      <a:off x="3662159" y="5426972"/>
                      <a:ext cx="465052" cy="36988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118" name="文字方塊 117"/>
                    <p:cNvSpPr txBox="1"/>
                    <p:nvPr/>
                  </p:nvSpPr>
                  <p:spPr bwMode="auto">
                    <a:xfrm>
                      <a:off x="2716181" y="4637073"/>
                      <a:ext cx="465052" cy="369329"/>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grpSp>
              <p:sp>
                <p:nvSpPr>
                  <p:cNvPr id="108" name="文字方塊 107"/>
                  <p:cNvSpPr txBox="1"/>
                  <p:nvPr/>
                </p:nvSpPr>
                <p:spPr bwMode="auto">
                  <a:xfrm>
                    <a:off x="5076388" y="5495804"/>
                    <a:ext cx="2123291" cy="369329"/>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sp>
              <p:nvSpPr>
                <p:cNvPr id="100" name="Freeform 35"/>
                <p:cNvSpPr>
                  <a:spLocks/>
                </p:cNvSpPr>
                <p:nvPr/>
              </p:nvSpPr>
              <p:spPr bwMode="auto">
                <a:xfrm>
                  <a:off x="1343843" y="3461598"/>
                  <a:ext cx="2076029" cy="1487190"/>
                </a:xfrm>
                <a:custGeom>
                  <a:avLst/>
                  <a:gdLst>
                    <a:gd name="T0" fmla="*/ 0 w 862"/>
                    <a:gd name="T1" fmla="*/ 0 h 862"/>
                    <a:gd name="T2" fmla="*/ 2147483647 w 862"/>
                    <a:gd name="T3" fmla="*/ 2147483647 h 862"/>
                    <a:gd name="T4" fmla="*/ 2147483647 w 862"/>
                    <a:gd name="T5" fmla="*/ 2147483647 h 862"/>
                    <a:gd name="T6" fmla="*/ 0 60000 65536"/>
                    <a:gd name="T7" fmla="*/ 0 60000 65536"/>
                    <a:gd name="T8" fmla="*/ 0 60000 65536"/>
                    <a:gd name="T9" fmla="*/ 0 w 862"/>
                    <a:gd name="T10" fmla="*/ 0 h 862"/>
                    <a:gd name="T11" fmla="*/ 862 w 862"/>
                    <a:gd name="T12" fmla="*/ 862 h 862"/>
                  </a:gdLst>
                  <a:ahLst/>
                  <a:cxnLst>
                    <a:cxn ang="T6">
                      <a:pos x="T0" y="T1"/>
                    </a:cxn>
                    <a:cxn ang="T7">
                      <a:pos x="T2" y="T3"/>
                    </a:cxn>
                    <a:cxn ang="T8">
                      <a:pos x="T4" y="T5"/>
                    </a:cxn>
                  </a:cxnLst>
                  <a:rect l="T9" t="T10" r="T11" b="T12"/>
                  <a:pathLst>
                    <a:path w="862" h="862">
                      <a:moveTo>
                        <a:pt x="0" y="0"/>
                      </a:moveTo>
                      <a:cubicBezTo>
                        <a:pt x="64" y="223"/>
                        <a:pt x="128" y="446"/>
                        <a:pt x="272" y="590"/>
                      </a:cubicBezTo>
                      <a:cubicBezTo>
                        <a:pt x="416" y="734"/>
                        <a:pt x="639" y="798"/>
                        <a:pt x="862" y="862"/>
                      </a:cubicBezTo>
                    </a:path>
                  </a:pathLst>
                </a:custGeom>
                <a:noFill/>
                <a:ln w="38100">
                  <a:solidFill>
                    <a:srgbClr val="009FE3"/>
                  </a:solidFill>
                  <a:round/>
                  <a:headEnd/>
                  <a:tailEnd/>
                </a:ln>
                <a:extLst>
                  <a:ext uri="{909E8E84-426E-40DD-AFC4-6F175D3DCCD1}">
                    <a14:hiddenFill xmlns:a14="http://schemas.microsoft.com/office/drawing/2010/main">
                      <a:solidFill>
                        <a:srgbClr val="FFFFFF"/>
                      </a:solidFill>
                    </a14:hiddenFill>
                  </a:ext>
                </a:extLst>
              </p:spPr>
              <p:txBody>
                <a:bodyPr lIns="91422" tIns="45712" rIns="91422" bIns="45712"/>
                <a:lstStyle/>
                <a:p>
                  <a:endParaRPr lang="zh-HK" altLang="en-US"/>
                </a:p>
              </p:txBody>
            </p:sp>
            <p:cxnSp>
              <p:nvCxnSpPr>
                <p:cNvPr id="101" name="直線接點 100"/>
                <p:cNvCxnSpPr/>
                <p:nvPr/>
              </p:nvCxnSpPr>
              <p:spPr bwMode="auto">
                <a:xfrm>
                  <a:off x="983481" y="4215690"/>
                  <a:ext cx="7080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auto">
                <a:xfrm>
                  <a:off x="1732781" y="4202987"/>
                  <a:ext cx="0" cy="11226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bwMode="auto">
                <a:xfrm>
                  <a:off x="2464619" y="4698403"/>
                  <a:ext cx="0" cy="6129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bwMode="auto">
                <a:xfrm flipV="1">
                  <a:off x="983481" y="4733336"/>
                  <a:ext cx="14938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6" name="橢圓 95"/>
              <p:cNvSpPr/>
              <p:nvPr/>
            </p:nvSpPr>
            <p:spPr bwMode="auto">
              <a:xfrm>
                <a:off x="1684338" y="4162694"/>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7" name="橢圓 96"/>
              <p:cNvSpPr/>
              <p:nvPr/>
            </p:nvSpPr>
            <p:spPr bwMode="auto">
              <a:xfrm>
                <a:off x="915988" y="4162694"/>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8" name="橢圓 97"/>
              <p:cNvSpPr/>
              <p:nvPr/>
            </p:nvSpPr>
            <p:spPr bwMode="auto">
              <a:xfrm>
                <a:off x="1684338" y="5223740"/>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cxnSp>
          <p:nvCxnSpPr>
            <p:cNvPr id="52" name="直線單箭頭接點 51"/>
            <p:cNvCxnSpPr/>
            <p:nvPr/>
          </p:nvCxnSpPr>
          <p:spPr>
            <a:xfrm>
              <a:off x="6129338" y="3575337"/>
              <a:ext cx="393700" cy="29693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a:off x="6091238" y="4835438"/>
              <a:ext cx="376237"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4976813" y="3691252"/>
              <a:ext cx="0" cy="25406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bwMode="auto">
            <a:xfrm>
              <a:off x="5159375" y="3640441"/>
              <a:ext cx="758825" cy="369419"/>
            </a:xfrm>
            <a:prstGeom prst="rect">
              <a:avLst/>
            </a:prstGeom>
            <a:noFill/>
          </p:spPr>
          <p:txBody>
            <a:bodyPr>
              <a:spAutoFit/>
            </a:bodyPr>
            <a:lstStyle/>
            <a:p>
              <a:pPr algn="ctr">
                <a:defRPr/>
              </a:pPr>
              <a:r>
                <a:rPr lang="zh-TW" altLang="en-US" b="1" dirty="0"/>
                <a:t>損失</a:t>
              </a:r>
              <a:endParaRPr lang="zh-HK" altLang="en-US" b="1" dirty="0"/>
            </a:p>
          </p:txBody>
        </p:sp>
        <p:sp>
          <p:nvSpPr>
            <p:cNvPr id="91" name="文字方塊 90"/>
            <p:cNvSpPr txBox="1"/>
            <p:nvPr/>
          </p:nvSpPr>
          <p:spPr bwMode="auto">
            <a:xfrm>
              <a:off x="5918200" y="4172377"/>
              <a:ext cx="750888" cy="369419"/>
            </a:xfrm>
            <a:prstGeom prst="rect">
              <a:avLst/>
            </a:prstGeom>
            <a:noFill/>
          </p:spPr>
          <p:txBody>
            <a:bodyPr>
              <a:spAutoFit/>
            </a:bodyPr>
            <a:lstStyle/>
            <a:p>
              <a:pPr algn="ctr">
                <a:defRPr/>
              </a:pPr>
              <a:r>
                <a:rPr lang="zh-TW" altLang="en-US" b="1" dirty="0"/>
                <a:t>得益</a:t>
              </a:r>
              <a:endParaRPr lang="zh-HK" altLang="en-US" b="1" dirty="0"/>
            </a:p>
          </p:txBody>
        </p:sp>
        <p:sp>
          <p:nvSpPr>
            <p:cNvPr id="92" name="橢圓 91"/>
            <p:cNvSpPr/>
            <p:nvPr/>
          </p:nvSpPr>
          <p:spPr bwMode="auto">
            <a:xfrm>
              <a:off x="5108575" y="4002475"/>
              <a:ext cx="103188"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3" name="橢圓 92"/>
            <p:cNvSpPr/>
            <p:nvPr/>
          </p:nvSpPr>
          <p:spPr bwMode="auto">
            <a:xfrm>
              <a:off x="6589713" y="4002475"/>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4" name="橢圓 93"/>
            <p:cNvSpPr/>
            <p:nvPr/>
          </p:nvSpPr>
          <p:spPr bwMode="auto">
            <a:xfrm>
              <a:off x="6589713" y="4560165"/>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nvGrpSpPr>
          <p:cNvPr id="119" name="群組 118"/>
          <p:cNvGrpSpPr/>
          <p:nvPr/>
        </p:nvGrpSpPr>
        <p:grpSpPr>
          <a:xfrm>
            <a:off x="3867785" y="3868737"/>
            <a:ext cx="4081378" cy="1115099"/>
            <a:chOff x="3883610" y="3897630"/>
            <a:chExt cx="4081378" cy="1115099"/>
          </a:xfrm>
        </p:grpSpPr>
        <p:grpSp>
          <p:nvGrpSpPr>
            <p:cNvPr id="120" name="群組 119"/>
            <p:cNvGrpSpPr/>
            <p:nvPr/>
          </p:nvGrpSpPr>
          <p:grpSpPr>
            <a:xfrm>
              <a:off x="3883610" y="3913656"/>
              <a:ext cx="4081378" cy="1099073"/>
              <a:chOff x="3883610" y="3913656"/>
              <a:chExt cx="4081378" cy="1099073"/>
            </a:xfrm>
          </p:grpSpPr>
          <p:sp>
            <p:nvSpPr>
              <p:cNvPr id="122" name="向右箭號 121"/>
              <p:cNvSpPr/>
              <p:nvPr/>
            </p:nvSpPr>
            <p:spPr>
              <a:xfrm rot="9715654">
                <a:off x="3883610" y="4514996"/>
                <a:ext cx="1116000" cy="21602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3" name="矩形 122"/>
              <p:cNvSpPr/>
              <p:nvPr/>
            </p:nvSpPr>
            <p:spPr>
              <a:xfrm>
                <a:off x="4718377" y="3913656"/>
                <a:ext cx="3246611" cy="1099073"/>
              </a:xfrm>
              <a:prstGeom prst="rect">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grpSp>
        <p:sp>
          <p:nvSpPr>
            <p:cNvPr id="121" name="文字方塊 120"/>
            <p:cNvSpPr txBox="1"/>
            <p:nvPr/>
          </p:nvSpPr>
          <p:spPr>
            <a:xfrm>
              <a:off x="4806051" y="3897630"/>
              <a:ext cx="3158937" cy="1107996"/>
            </a:xfrm>
            <a:prstGeom prst="rect">
              <a:avLst/>
            </a:prstGeom>
            <a:noFill/>
          </p:spPr>
          <p:txBody>
            <a:bodyPr wrap="square" rtlCol="0">
              <a:spAutoFit/>
            </a:bodyPr>
            <a:lstStyle/>
            <a:p>
              <a:pPr>
                <a:spcBef>
                  <a:spcPts val="576"/>
                </a:spcBef>
              </a:pPr>
              <a:r>
                <a:rPr lang="zh-TW" altLang="en-US" sz="2200" dirty="0">
                  <a:latin typeface="Arial" panose="020B0604020202020204" pitchFamily="34" charset="0"/>
                  <a:cs typeface="Arial" panose="020B0604020202020204" pitchFamily="34" charset="0"/>
                </a:rPr>
                <a:t>單一彈性需求曲線上的每個價格，都會有相同的總收入。</a:t>
              </a:r>
              <a:endParaRPr lang="zh-HK" altLang="en-US" sz="2200" b="1" dirty="0">
                <a:solidFill>
                  <a:schemeClr val="accent6">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866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229600" cy="2468368"/>
          </a:xfrm>
        </p:spPr>
        <p:txBody>
          <a:bodyPr/>
          <a:lstStyle/>
          <a:p>
            <a:r>
              <a:rPr lang="zh-TW" altLang="en-US" dirty="0"/>
              <a:t>當</a:t>
            </a:r>
            <a:r>
              <a:rPr lang="en-GB" altLang="zh-HK" dirty="0"/>
              <a:t> E</a:t>
            </a:r>
            <a:r>
              <a:rPr lang="en-GB" altLang="zh-HK" baseline="-25000" dirty="0"/>
              <a:t>d</a:t>
            </a:r>
            <a:r>
              <a:rPr lang="en-GB" altLang="zh-HK" dirty="0"/>
              <a:t> = 1</a:t>
            </a:r>
            <a:r>
              <a:rPr lang="zh-TW" altLang="en-US" dirty="0"/>
              <a:t>，</a:t>
            </a:r>
            <a:endParaRPr lang="en-GB" altLang="zh-HK" dirty="0"/>
          </a:p>
          <a:p>
            <a:pPr>
              <a:spcBef>
                <a:spcPts val="2400"/>
              </a:spcBef>
            </a:pPr>
            <a:r>
              <a:rPr lang="zh-TW" altLang="en-US" dirty="0"/>
              <a:t>如果某物品的價格</a:t>
            </a:r>
            <a:r>
              <a:rPr lang="en-US" altLang="zh-HK" dirty="0"/>
              <a:t> </a:t>
            </a:r>
            <a:r>
              <a:rPr lang="en-US" altLang="zh-HK" dirty="0">
                <a:sym typeface="Wingdings 3"/>
              </a:rPr>
              <a:t></a:t>
            </a:r>
            <a:r>
              <a:rPr lang="zh-TW" altLang="en-US" dirty="0">
                <a:sym typeface="Wingdings 3"/>
              </a:rPr>
              <a:t>：</a:t>
            </a:r>
            <a:endParaRPr lang="en-US" altLang="zh-HK" dirty="0"/>
          </a:p>
          <a:p>
            <a:pPr marL="342900" indent="-342900">
              <a:buFont typeface="Arial" panose="020B0604020202020204" pitchFamily="34" charset="0"/>
              <a:buChar char="•"/>
            </a:pPr>
            <a:r>
              <a:rPr lang="en-US" altLang="zh-HK" kern="0" dirty="0">
                <a:sym typeface="Wingdings 2" pitchFamily="18" charset="2"/>
              </a:rPr>
              <a:t>%</a:t>
            </a:r>
            <a:r>
              <a:rPr lang="en-US" altLang="zh-HK" dirty="0">
                <a:sym typeface="Wingdings 3"/>
              </a:rPr>
              <a:t></a:t>
            </a:r>
            <a:r>
              <a:rPr lang="en-US" altLang="zh-HK" dirty="0" err="1"/>
              <a:t>Q</a:t>
            </a:r>
            <a:r>
              <a:rPr lang="en-US" altLang="zh-HK" baseline="-25000" dirty="0" err="1"/>
              <a:t>d</a:t>
            </a:r>
            <a:r>
              <a:rPr lang="en-US" altLang="zh-HK" kern="0" dirty="0">
                <a:cs typeface="Times New Roman"/>
                <a:sym typeface="Wingdings 2"/>
              </a:rPr>
              <a:t> </a:t>
            </a:r>
            <a:r>
              <a:rPr lang="en-US" altLang="zh-HK" b="1" kern="0" dirty="0">
                <a:solidFill>
                  <a:schemeClr val="accent6">
                    <a:lumMod val="75000"/>
                  </a:schemeClr>
                </a:solidFill>
                <a:cs typeface="Times New Roman"/>
                <a:sym typeface="Wingdings 2"/>
              </a:rPr>
              <a:t>=</a:t>
            </a:r>
            <a:r>
              <a:rPr lang="en-US" altLang="zh-HK" kern="0" dirty="0">
                <a:cs typeface="Arial"/>
                <a:sym typeface="Wingdings 2" pitchFamily="18" charset="2"/>
              </a:rPr>
              <a:t> </a:t>
            </a:r>
            <a:r>
              <a:rPr lang="en-US" altLang="zh-TW" dirty="0">
                <a:sym typeface="Wingdings 3"/>
              </a:rPr>
              <a:t>%</a:t>
            </a:r>
            <a:r>
              <a:rPr lang="en-US" altLang="zh-HK" dirty="0">
                <a:sym typeface="Wingdings 3"/>
              </a:rPr>
              <a:t></a:t>
            </a:r>
            <a:r>
              <a:rPr lang="en-US" altLang="zh-TW" dirty="0">
                <a:sym typeface="Wingdings 3"/>
              </a:rPr>
              <a:t>P</a:t>
            </a:r>
            <a:endParaRPr lang="en-US" altLang="zh-HK" dirty="0"/>
          </a:p>
          <a:p>
            <a:pPr marL="342900" indent="-342900">
              <a:buFont typeface="Arial" panose="020B0604020202020204" pitchFamily="34" charset="0"/>
              <a:buChar char="•"/>
            </a:pPr>
            <a:r>
              <a:rPr lang="zh-HK" altLang="en-US" dirty="0"/>
              <a:t>收入損失</a:t>
            </a:r>
            <a:r>
              <a:rPr lang="en-US" altLang="zh-HK" dirty="0"/>
              <a:t> = </a:t>
            </a:r>
            <a:r>
              <a:rPr lang="zh-HK" altLang="en-US" dirty="0"/>
              <a:t>收入</a:t>
            </a:r>
            <a:r>
              <a:rPr lang="zh-TW" altLang="en-US" dirty="0"/>
              <a:t>得益</a:t>
            </a:r>
            <a:endParaRPr lang="en-US" altLang="zh-HK" dirty="0"/>
          </a:p>
          <a:p>
            <a:pPr marL="342900" indent="-342900">
              <a:buFont typeface="Arial" panose="020B0604020202020204" pitchFamily="34" charset="0"/>
              <a:buChar char="•"/>
            </a:pPr>
            <a:r>
              <a:rPr lang="zh-HK" altLang="en-US" dirty="0"/>
              <a:t>總收入</a:t>
            </a:r>
            <a:r>
              <a:rPr lang="zh-TW" altLang="en-US" dirty="0"/>
              <a:t>不變</a:t>
            </a:r>
            <a:endParaRPr lang="en-US" altLang="zh-HK"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47</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pPr lvl="0"/>
            <a:r>
              <a:rPr lang="en-US" altLang="zh-HK" dirty="0"/>
              <a:t>3.	</a:t>
            </a:r>
            <a:r>
              <a:rPr lang="zh-TW" altLang="en-US" dirty="0">
                <a:solidFill>
                  <a:srgbClr val="C0504D"/>
                </a:solidFill>
              </a:rPr>
              <a:t>當需求屬於單一彈性（</a:t>
            </a:r>
            <a:r>
              <a:rPr lang="en-US" altLang="zh-TW" dirty="0">
                <a:solidFill>
                  <a:srgbClr val="C0504D"/>
                </a:solidFill>
              </a:rPr>
              <a:t>E</a:t>
            </a:r>
            <a:r>
              <a:rPr lang="en-US" altLang="zh-TW" baseline="-25000" dirty="0">
                <a:solidFill>
                  <a:srgbClr val="C0504D"/>
                </a:solidFill>
              </a:rPr>
              <a:t>d</a:t>
            </a:r>
            <a:r>
              <a:rPr lang="en-US" altLang="zh-TW" dirty="0">
                <a:solidFill>
                  <a:srgbClr val="C0504D"/>
                </a:solidFill>
              </a:rPr>
              <a:t> = 1</a:t>
            </a:r>
            <a:r>
              <a:rPr lang="zh-TW" altLang="en-US" dirty="0">
                <a:solidFill>
                  <a:srgbClr val="C0504D"/>
                </a:solidFill>
              </a:rPr>
              <a:t>）時</a:t>
            </a:r>
            <a:endParaRPr lang="zh-HK" altLang="en-US" dirty="0"/>
          </a:p>
        </p:txBody>
      </p:sp>
      <p:grpSp>
        <p:nvGrpSpPr>
          <p:cNvPr id="6" name="群組 5"/>
          <p:cNvGrpSpPr/>
          <p:nvPr/>
        </p:nvGrpSpPr>
        <p:grpSpPr>
          <a:xfrm>
            <a:off x="2123728" y="1484784"/>
            <a:ext cx="1143494" cy="936104"/>
            <a:chOff x="944106" y="3140736"/>
            <a:chExt cx="1143494" cy="936104"/>
          </a:xfrm>
        </p:grpSpPr>
        <p:sp>
          <p:nvSpPr>
            <p:cNvPr id="8" name="內容版面配置區 2"/>
            <p:cNvSpPr txBox="1">
              <a:spLocks/>
            </p:cNvSpPr>
            <p:nvPr/>
          </p:nvSpPr>
          <p:spPr bwMode="auto">
            <a:xfrm>
              <a:off x="944106" y="3140736"/>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err="1">
                  <a:latin typeface="Arial" panose="020B0604020202020204" pitchFamily="34" charset="0"/>
                  <a:cs typeface="Arial" panose="020B0604020202020204" pitchFamily="34" charset="0"/>
                </a:rPr>
                <a:t>Q</a:t>
              </a:r>
              <a:r>
                <a:rPr lang="en-US" altLang="zh-HK" baseline="-25000" dirty="0" err="1">
                  <a:latin typeface="Arial" panose="020B0604020202020204" pitchFamily="34" charset="0"/>
                  <a:cs typeface="Arial" panose="020B0604020202020204" pitchFamily="34" charset="0"/>
                </a:rPr>
                <a:t>d</a:t>
              </a:r>
              <a:r>
                <a:rPr lang="en-US" altLang="zh-HK"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944106" y="3588717"/>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a:t>
              </a:r>
              <a:r>
                <a:rPr lang="el-GR" altLang="zh-HK" dirty="0">
                  <a:latin typeface="Arial" panose="020B0604020202020204" pitchFamily="34" charset="0"/>
                  <a:cs typeface="Arial" panose="020B0604020202020204" pitchFamily="34" charset="0"/>
                </a:rPr>
                <a:t>Δ</a:t>
              </a:r>
              <a:r>
                <a:rPr lang="en-US" altLang="zh-HK" dirty="0">
                  <a:latin typeface="Arial" panose="020B0604020202020204" pitchFamily="34" charset="0"/>
                  <a:cs typeface="Arial" panose="020B0604020202020204" pitchFamily="34" charset="0"/>
                </a:rPr>
                <a:t>P</a:t>
              </a:r>
              <a:endParaRPr lang="en-US" altLang="zh-HK" kern="0" dirty="0">
                <a:latin typeface="Arial" panose="020B0604020202020204" pitchFamily="34" charset="0"/>
                <a:cs typeface="Arial" panose="020B0604020202020204" pitchFamily="34" charset="0"/>
              </a:endParaRPr>
            </a:p>
          </p:txBody>
        </p:sp>
        <p:cxnSp>
          <p:nvCxnSpPr>
            <p:cNvPr id="10" name="直線接點 9"/>
            <p:cNvCxnSpPr/>
            <p:nvPr/>
          </p:nvCxnSpPr>
          <p:spPr bwMode="auto">
            <a:xfrm>
              <a:off x="971600" y="3573016"/>
              <a:ext cx="11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內容版面配置區 2"/>
          <p:cNvSpPr txBox="1">
            <a:spLocks/>
          </p:cNvSpPr>
          <p:nvPr/>
        </p:nvSpPr>
        <p:spPr bwMode="auto">
          <a:xfrm>
            <a:off x="3059832" y="1673002"/>
            <a:ext cx="1103470" cy="488123"/>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 1</a:t>
            </a:r>
            <a:endParaRPr lang="en-US" altLang="zh-HK" kern="0" dirty="0">
              <a:latin typeface="Arial" panose="020B0604020202020204" pitchFamily="34" charset="0"/>
              <a:cs typeface="Arial" panose="020B0604020202020204" pitchFamily="34" charset="0"/>
            </a:endParaRPr>
          </a:p>
        </p:txBody>
      </p:sp>
      <p:grpSp>
        <p:nvGrpSpPr>
          <p:cNvPr id="7" name="群組 6"/>
          <p:cNvGrpSpPr/>
          <p:nvPr/>
        </p:nvGrpSpPr>
        <p:grpSpPr>
          <a:xfrm>
            <a:off x="2607468" y="3729842"/>
            <a:ext cx="4592266" cy="2723494"/>
            <a:chOff x="2607468" y="3729842"/>
            <a:chExt cx="4592266" cy="2723494"/>
          </a:xfrm>
        </p:grpSpPr>
        <p:grpSp>
          <p:nvGrpSpPr>
            <p:cNvPr id="46" name="群組 1"/>
            <p:cNvGrpSpPr>
              <a:grpSpLocks/>
            </p:cNvGrpSpPr>
            <p:nvPr/>
          </p:nvGrpSpPr>
          <p:grpSpPr bwMode="auto">
            <a:xfrm>
              <a:off x="2607468" y="3729842"/>
              <a:ext cx="4592266" cy="2723494"/>
              <a:chOff x="4643437" y="2349501"/>
              <a:chExt cx="4592266" cy="2724132"/>
            </a:xfrm>
          </p:grpSpPr>
          <p:sp>
            <p:nvSpPr>
              <p:cNvPr id="47" name="矩形 46"/>
              <p:cNvSpPr/>
              <p:nvPr/>
            </p:nvSpPr>
            <p:spPr>
              <a:xfrm>
                <a:off x="5180013" y="3553107"/>
                <a:ext cx="722312" cy="51447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8" name="矩形 47"/>
              <p:cNvSpPr/>
              <p:nvPr/>
            </p:nvSpPr>
            <p:spPr>
              <a:xfrm>
                <a:off x="5929313" y="4069166"/>
                <a:ext cx="722312" cy="56845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49" name="群組 10"/>
              <p:cNvGrpSpPr>
                <a:grpSpLocks/>
              </p:cNvGrpSpPr>
              <p:nvPr/>
            </p:nvGrpSpPr>
            <p:grpSpPr bwMode="auto">
              <a:xfrm>
                <a:off x="4643437" y="2349501"/>
                <a:ext cx="4592266" cy="2724132"/>
                <a:chOff x="468312" y="3013076"/>
                <a:chExt cx="4592266" cy="2724132"/>
              </a:xfrm>
            </p:grpSpPr>
            <p:grpSp>
              <p:nvGrpSpPr>
                <p:cNvPr id="93" name="群組 27"/>
                <p:cNvGrpSpPr>
                  <a:grpSpLocks/>
                </p:cNvGrpSpPr>
                <p:nvPr/>
              </p:nvGrpSpPr>
              <p:grpSpPr bwMode="auto">
                <a:xfrm>
                  <a:off x="468312" y="3013076"/>
                  <a:ext cx="4592266" cy="2724132"/>
                  <a:chOff x="467543" y="3013671"/>
                  <a:chExt cx="4592267" cy="2724132"/>
                </a:xfrm>
              </p:grpSpPr>
              <p:grpSp>
                <p:nvGrpSpPr>
                  <p:cNvPr id="97" name="群組 11"/>
                  <p:cNvGrpSpPr>
                    <a:grpSpLocks/>
                  </p:cNvGrpSpPr>
                  <p:nvPr/>
                </p:nvGrpSpPr>
                <p:grpSpPr bwMode="auto">
                  <a:xfrm>
                    <a:off x="467543" y="3013671"/>
                    <a:ext cx="4592267" cy="2724132"/>
                    <a:chOff x="2608250" y="3141658"/>
                    <a:chExt cx="4591429" cy="2723475"/>
                  </a:xfrm>
                </p:grpSpPr>
                <p:grpSp>
                  <p:nvGrpSpPr>
                    <p:cNvPr id="103" name="群組 1"/>
                    <p:cNvGrpSpPr>
                      <a:grpSpLocks/>
                    </p:cNvGrpSpPr>
                    <p:nvPr/>
                  </p:nvGrpSpPr>
                  <p:grpSpPr bwMode="auto">
                    <a:xfrm>
                      <a:off x="2608250" y="3141658"/>
                      <a:ext cx="3387109" cy="2655199"/>
                      <a:chOff x="2608250" y="3141658"/>
                      <a:chExt cx="3387109" cy="2655199"/>
                    </a:xfrm>
                  </p:grpSpPr>
                  <p:cxnSp>
                    <p:nvCxnSpPr>
                      <p:cNvPr id="105" name="直線接點 104"/>
                      <p:cNvCxnSpPr/>
                      <p:nvPr/>
                    </p:nvCxnSpPr>
                    <p:spPr bwMode="auto">
                      <a:xfrm>
                        <a:off x="3124094" y="3479811"/>
                        <a:ext cx="0" cy="194398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bwMode="auto">
                      <a:xfrm flipH="1">
                        <a:off x="3124094" y="5423797"/>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文字方塊 106"/>
                      <p:cNvSpPr txBox="1"/>
                      <p:nvPr/>
                    </p:nvSpPr>
                    <p:spPr bwMode="auto">
                      <a:xfrm>
                        <a:off x="2881251" y="5310168"/>
                        <a:ext cx="526954" cy="369886"/>
                      </a:xfrm>
                      <a:prstGeom prst="rect">
                        <a:avLst/>
                      </a:prstGeom>
                      <a:noFill/>
                    </p:spPr>
                    <p:txBody>
                      <a:bodyPr>
                        <a:spAutoFit/>
                      </a:bodyPr>
                      <a:lstStyle/>
                      <a:p>
                        <a:pPr>
                          <a:defRPr/>
                        </a:pPr>
                        <a:r>
                          <a:rPr lang="en-US" altLang="zh-HK" dirty="0"/>
                          <a:t>0</a:t>
                        </a:r>
                        <a:endParaRPr lang="zh-HK" altLang="en-US" dirty="0"/>
                      </a:p>
                    </p:txBody>
                  </p:sp>
                  <p:sp>
                    <p:nvSpPr>
                      <p:cNvPr id="109" name="文字方塊 108"/>
                      <p:cNvSpPr txBox="1"/>
                      <p:nvPr/>
                    </p:nvSpPr>
                    <p:spPr bwMode="auto">
                      <a:xfrm>
                        <a:off x="2608250" y="3141658"/>
                        <a:ext cx="1635621" cy="369329"/>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sp>
                    <p:nvSpPr>
                      <p:cNvPr id="110" name="文字方塊 109"/>
                      <p:cNvSpPr txBox="1"/>
                      <p:nvPr/>
                    </p:nvSpPr>
                    <p:spPr bwMode="auto">
                      <a:xfrm>
                        <a:off x="5528719" y="4883134"/>
                        <a:ext cx="466640" cy="369330"/>
                      </a:xfrm>
                      <a:prstGeom prst="rect">
                        <a:avLst/>
                      </a:prstGeom>
                      <a:noFill/>
                    </p:spPr>
                    <p:txBody>
                      <a:bodyPr>
                        <a:spAutoFit/>
                      </a:bodyPr>
                      <a:lstStyle/>
                      <a:p>
                        <a:pPr>
                          <a:defRPr/>
                        </a:pPr>
                        <a:r>
                          <a:rPr lang="en-US" altLang="zh-HK" dirty="0"/>
                          <a:t>D</a:t>
                        </a:r>
                        <a:endParaRPr lang="zh-HK" altLang="en-US" baseline="-25000" dirty="0"/>
                      </a:p>
                    </p:txBody>
                  </p:sp>
                  <p:sp>
                    <p:nvSpPr>
                      <p:cNvPr id="111" name="文字方塊 110"/>
                      <p:cNvSpPr txBox="1"/>
                      <p:nvPr/>
                    </p:nvSpPr>
                    <p:spPr bwMode="auto">
                      <a:xfrm>
                        <a:off x="4389101" y="5423797"/>
                        <a:ext cx="465052" cy="36988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112" name="文字方塊 111"/>
                      <p:cNvSpPr txBox="1"/>
                      <p:nvPr/>
                    </p:nvSpPr>
                    <p:spPr bwMode="auto">
                      <a:xfrm>
                        <a:off x="2716181" y="4100502"/>
                        <a:ext cx="465052" cy="368298"/>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13" name="文字方塊 112"/>
                      <p:cNvSpPr txBox="1"/>
                      <p:nvPr/>
                    </p:nvSpPr>
                    <p:spPr bwMode="auto">
                      <a:xfrm>
                        <a:off x="3662159" y="5426972"/>
                        <a:ext cx="465052" cy="36988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114" name="文字方塊 113"/>
                      <p:cNvSpPr txBox="1"/>
                      <p:nvPr/>
                    </p:nvSpPr>
                    <p:spPr bwMode="auto">
                      <a:xfrm>
                        <a:off x="2716181" y="4637073"/>
                        <a:ext cx="465052" cy="369329"/>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grpSp>
                <p:sp>
                  <p:nvSpPr>
                    <p:cNvPr id="104" name="文字方塊 103"/>
                    <p:cNvSpPr txBox="1"/>
                    <p:nvPr/>
                  </p:nvSpPr>
                  <p:spPr bwMode="auto">
                    <a:xfrm>
                      <a:off x="5076388" y="5495804"/>
                      <a:ext cx="2123291" cy="369329"/>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sp>
                <p:nvSpPr>
                  <p:cNvPr id="98" name="Freeform 35"/>
                  <p:cNvSpPr>
                    <a:spLocks/>
                  </p:cNvSpPr>
                  <p:nvPr/>
                </p:nvSpPr>
                <p:spPr bwMode="auto">
                  <a:xfrm>
                    <a:off x="1343843" y="3461598"/>
                    <a:ext cx="2076029" cy="1487190"/>
                  </a:xfrm>
                  <a:custGeom>
                    <a:avLst/>
                    <a:gdLst>
                      <a:gd name="T0" fmla="*/ 0 w 862"/>
                      <a:gd name="T1" fmla="*/ 0 h 862"/>
                      <a:gd name="T2" fmla="*/ 2147483647 w 862"/>
                      <a:gd name="T3" fmla="*/ 2147483647 h 862"/>
                      <a:gd name="T4" fmla="*/ 2147483647 w 862"/>
                      <a:gd name="T5" fmla="*/ 2147483647 h 862"/>
                      <a:gd name="T6" fmla="*/ 0 60000 65536"/>
                      <a:gd name="T7" fmla="*/ 0 60000 65536"/>
                      <a:gd name="T8" fmla="*/ 0 60000 65536"/>
                      <a:gd name="T9" fmla="*/ 0 w 862"/>
                      <a:gd name="T10" fmla="*/ 0 h 862"/>
                      <a:gd name="T11" fmla="*/ 862 w 862"/>
                      <a:gd name="T12" fmla="*/ 862 h 862"/>
                    </a:gdLst>
                    <a:ahLst/>
                    <a:cxnLst>
                      <a:cxn ang="T6">
                        <a:pos x="T0" y="T1"/>
                      </a:cxn>
                      <a:cxn ang="T7">
                        <a:pos x="T2" y="T3"/>
                      </a:cxn>
                      <a:cxn ang="T8">
                        <a:pos x="T4" y="T5"/>
                      </a:cxn>
                    </a:cxnLst>
                    <a:rect l="T9" t="T10" r="T11" b="T12"/>
                    <a:pathLst>
                      <a:path w="862" h="862">
                        <a:moveTo>
                          <a:pt x="0" y="0"/>
                        </a:moveTo>
                        <a:cubicBezTo>
                          <a:pt x="64" y="223"/>
                          <a:pt x="128" y="446"/>
                          <a:pt x="272" y="590"/>
                        </a:cubicBezTo>
                        <a:cubicBezTo>
                          <a:pt x="416" y="734"/>
                          <a:pt x="639" y="798"/>
                          <a:pt x="862" y="862"/>
                        </a:cubicBezTo>
                      </a:path>
                    </a:pathLst>
                  </a:custGeom>
                  <a:noFill/>
                  <a:ln w="38100">
                    <a:solidFill>
                      <a:srgbClr val="009FE3"/>
                    </a:solidFill>
                    <a:round/>
                    <a:headEnd/>
                    <a:tailEnd/>
                  </a:ln>
                  <a:extLst>
                    <a:ext uri="{909E8E84-426E-40DD-AFC4-6F175D3DCCD1}">
                      <a14:hiddenFill xmlns:a14="http://schemas.microsoft.com/office/drawing/2010/main">
                        <a:solidFill>
                          <a:srgbClr val="FFFFFF"/>
                        </a:solidFill>
                      </a14:hiddenFill>
                    </a:ext>
                  </a:extLst>
                </p:spPr>
                <p:txBody>
                  <a:bodyPr lIns="91422" tIns="45712" rIns="91422" bIns="45712"/>
                  <a:lstStyle/>
                  <a:p>
                    <a:endParaRPr lang="zh-HK" altLang="en-US"/>
                  </a:p>
                </p:txBody>
              </p:sp>
              <p:cxnSp>
                <p:nvCxnSpPr>
                  <p:cNvPr id="99" name="直線接點 98"/>
                  <p:cNvCxnSpPr/>
                  <p:nvPr/>
                </p:nvCxnSpPr>
                <p:spPr bwMode="auto">
                  <a:xfrm>
                    <a:off x="983481" y="4215690"/>
                    <a:ext cx="7080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auto">
                  <a:xfrm>
                    <a:off x="1732781" y="4202987"/>
                    <a:ext cx="0" cy="11226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auto">
                  <a:xfrm>
                    <a:off x="2464619" y="4698403"/>
                    <a:ext cx="0" cy="6129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auto">
                  <a:xfrm flipV="1">
                    <a:off x="983481" y="4733336"/>
                    <a:ext cx="1493838"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4" name="橢圓 93"/>
                <p:cNvSpPr/>
                <p:nvPr/>
              </p:nvSpPr>
              <p:spPr bwMode="auto">
                <a:xfrm>
                  <a:off x="1684338" y="4162694"/>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5" name="橢圓 94"/>
                <p:cNvSpPr/>
                <p:nvPr/>
              </p:nvSpPr>
              <p:spPr bwMode="auto">
                <a:xfrm>
                  <a:off x="915988" y="4162694"/>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6" name="橢圓 95"/>
                <p:cNvSpPr/>
                <p:nvPr/>
              </p:nvSpPr>
              <p:spPr bwMode="auto">
                <a:xfrm>
                  <a:off x="1684338" y="5223740"/>
                  <a:ext cx="103187" cy="104800"/>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cxnSp>
            <p:nvCxnSpPr>
              <p:cNvPr id="50" name="直線單箭頭接點 49"/>
              <p:cNvCxnSpPr/>
              <p:nvPr/>
            </p:nvCxnSpPr>
            <p:spPr>
              <a:xfrm>
                <a:off x="6129338" y="3575337"/>
                <a:ext cx="393700" cy="296933"/>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a:off x="6091238" y="4835438"/>
                <a:ext cx="376237"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4976813" y="3691252"/>
                <a:ext cx="0" cy="25406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bwMode="auto">
              <a:xfrm>
                <a:off x="5159375" y="3640441"/>
                <a:ext cx="758825" cy="369419"/>
              </a:xfrm>
              <a:prstGeom prst="rect">
                <a:avLst/>
              </a:prstGeom>
              <a:noFill/>
            </p:spPr>
            <p:txBody>
              <a:bodyPr>
                <a:spAutoFit/>
              </a:bodyPr>
              <a:lstStyle/>
              <a:p>
                <a:pPr algn="ctr">
                  <a:defRPr/>
                </a:pPr>
                <a:r>
                  <a:rPr lang="zh-TW" altLang="en-US" b="1" dirty="0"/>
                  <a:t>得益</a:t>
                </a:r>
                <a:endParaRPr lang="zh-HK" altLang="en-US" b="1" dirty="0"/>
              </a:p>
            </p:txBody>
          </p:sp>
          <p:sp>
            <p:nvSpPr>
              <p:cNvPr id="89" name="文字方塊 88"/>
              <p:cNvSpPr txBox="1"/>
              <p:nvPr/>
            </p:nvSpPr>
            <p:spPr bwMode="auto">
              <a:xfrm>
                <a:off x="5918200" y="4172377"/>
                <a:ext cx="750888" cy="369419"/>
              </a:xfrm>
              <a:prstGeom prst="rect">
                <a:avLst/>
              </a:prstGeom>
              <a:noFill/>
            </p:spPr>
            <p:txBody>
              <a:bodyPr>
                <a:spAutoFit/>
              </a:bodyPr>
              <a:lstStyle/>
              <a:p>
                <a:pPr algn="ctr">
                  <a:defRPr/>
                </a:pPr>
                <a:r>
                  <a:rPr lang="zh-TW" altLang="en-US" b="1" dirty="0"/>
                  <a:t>損失</a:t>
                </a:r>
                <a:endParaRPr lang="zh-HK" altLang="en-US" b="1" dirty="0"/>
              </a:p>
            </p:txBody>
          </p:sp>
          <p:sp>
            <p:nvSpPr>
              <p:cNvPr id="90" name="橢圓 89"/>
              <p:cNvSpPr/>
              <p:nvPr/>
            </p:nvSpPr>
            <p:spPr bwMode="auto">
              <a:xfrm>
                <a:off x="5108575" y="4002475"/>
                <a:ext cx="103188"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1" name="橢圓 90"/>
              <p:cNvSpPr/>
              <p:nvPr/>
            </p:nvSpPr>
            <p:spPr bwMode="auto">
              <a:xfrm>
                <a:off x="6589713" y="4002475"/>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2" name="橢圓 91"/>
              <p:cNvSpPr/>
              <p:nvPr/>
            </p:nvSpPr>
            <p:spPr bwMode="auto">
              <a:xfrm>
                <a:off x="6589713" y="4560165"/>
                <a:ext cx="103187" cy="104800"/>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5" name="文字方塊 44"/>
            <p:cNvSpPr txBox="1"/>
            <p:nvPr/>
          </p:nvSpPr>
          <p:spPr bwMode="auto">
            <a:xfrm>
              <a:off x="5704680" y="5805264"/>
              <a:ext cx="665013" cy="369332"/>
            </a:xfrm>
            <a:prstGeom prst="rect">
              <a:avLst/>
            </a:prstGeom>
            <a:noFill/>
          </p:spPr>
          <p:txBody>
            <a:bodyPr wrap="square">
              <a:spAutoFit/>
            </a:bodyPr>
            <a:lstStyle/>
            <a:p>
              <a:pPr>
                <a:defRPr/>
              </a:pPr>
              <a:r>
                <a:rPr lang="zh-TW" altLang="en-US" dirty="0"/>
                <a:t>數量</a:t>
              </a:r>
              <a:endParaRPr lang="zh-HK" altLang="en-US" dirty="0"/>
            </a:p>
          </p:txBody>
        </p:sp>
      </p:grpSp>
    </p:spTree>
    <p:extLst>
      <p:ext uri="{BB962C8B-B14F-4D97-AF65-F5344CB8AC3E}">
        <p14:creationId xmlns:p14="http://schemas.microsoft.com/office/powerpoint/2010/main" val="37289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1BFC126-6114-4209-A9DD-C226158D7A2E}" type="slidenum">
              <a:rPr lang="zh-HK" altLang="en-US" smtClean="0"/>
              <a:pPr/>
              <a:t>48</a:t>
            </a:fld>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sp>
        <p:nvSpPr>
          <p:cNvPr id="5" name="內容版面配置區 4"/>
          <p:cNvSpPr>
            <a:spLocks noGrp="1"/>
          </p:cNvSpPr>
          <p:nvPr>
            <p:ph idx="13"/>
          </p:nvPr>
        </p:nvSpPr>
        <p:spPr>
          <a:xfrm>
            <a:off x="457200" y="1052736"/>
            <a:ext cx="8229600" cy="523220"/>
          </a:xfrm>
        </p:spPr>
        <p:txBody>
          <a:bodyPr/>
          <a:lstStyle/>
          <a:p>
            <a:pPr lvl="0"/>
            <a:r>
              <a:rPr lang="en-US" altLang="zh-HK" dirty="0"/>
              <a:t>3.	</a:t>
            </a:r>
            <a:r>
              <a:rPr lang="zh-TW" altLang="en-US" dirty="0">
                <a:solidFill>
                  <a:srgbClr val="C0504D"/>
                </a:solidFill>
              </a:rPr>
              <a:t>當需求屬於單一彈性（</a:t>
            </a:r>
            <a:r>
              <a:rPr lang="en-US" altLang="zh-TW" dirty="0">
                <a:solidFill>
                  <a:srgbClr val="C0504D"/>
                </a:solidFill>
              </a:rPr>
              <a:t>E</a:t>
            </a:r>
            <a:r>
              <a:rPr lang="en-US" altLang="zh-TW" baseline="-25000" dirty="0">
                <a:solidFill>
                  <a:srgbClr val="C0504D"/>
                </a:solidFill>
              </a:rPr>
              <a:t>d</a:t>
            </a:r>
            <a:r>
              <a:rPr lang="en-US" altLang="zh-TW" dirty="0">
                <a:solidFill>
                  <a:srgbClr val="C0504D"/>
                </a:solidFill>
              </a:rPr>
              <a:t> = 1</a:t>
            </a:r>
            <a:r>
              <a:rPr lang="zh-TW" altLang="en-US" dirty="0">
                <a:solidFill>
                  <a:srgbClr val="C0504D"/>
                </a:solidFill>
              </a:rPr>
              <a:t>）時</a:t>
            </a:r>
            <a:endParaRPr lang="zh-HK" altLang="en-US" dirty="0">
              <a:solidFill>
                <a:srgbClr val="C0504D"/>
              </a:solidFill>
            </a:endParaRPr>
          </a:p>
        </p:txBody>
      </p:sp>
      <p:sp>
        <p:nvSpPr>
          <p:cNvPr id="7" name="內容版面配置區 5"/>
          <p:cNvSpPr txBox="1">
            <a:spLocks/>
          </p:cNvSpPr>
          <p:nvPr/>
        </p:nvSpPr>
        <p:spPr>
          <a:xfrm>
            <a:off x="468296" y="1628800"/>
            <a:ext cx="6768000" cy="1029476"/>
          </a:xfrm>
          <a:prstGeom prst="rect">
            <a:avLst/>
          </a:prstGeom>
          <a:solidFill>
            <a:schemeClr val="accent3">
              <a:lumMod val="20000"/>
              <a:lumOff val="80000"/>
            </a:schemeClr>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因此，在</a:t>
            </a:r>
            <a:r>
              <a:rPr lang="zh-TW" altLang="en-US" b="1" dirty="0"/>
              <a:t>單一彈性需求</a:t>
            </a:r>
            <a:r>
              <a:rPr lang="zh-TW" altLang="en-US" dirty="0"/>
              <a:t>的情況下，不論某物品的價格如何變動，其總收入都會</a:t>
            </a:r>
            <a:r>
              <a:rPr lang="zh-TW" altLang="en-US" b="1" dirty="0"/>
              <a:t>維持不變</a:t>
            </a:r>
            <a:r>
              <a:rPr lang="zh-TW" altLang="en-US" dirty="0"/>
              <a:t>。</a:t>
            </a:r>
            <a:endParaRPr lang="zh-HK" altLang="en-US" dirty="0"/>
          </a:p>
        </p:txBody>
      </p:sp>
    </p:spTree>
    <p:extLst>
      <p:ext uri="{BB962C8B-B14F-4D97-AF65-F5344CB8AC3E}">
        <p14:creationId xmlns:p14="http://schemas.microsoft.com/office/powerpoint/2010/main" val="446843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49</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zh-TW" altLang="en-US" dirty="0"/>
              <a:t>在價格變動時，需求彈性與總收入之間的關係：</a:t>
            </a:r>
            <a:endParaRPr lang="zh-HK" altLang="en-US" dirty="0"/>
          </a:p>
        </p:txBody>
      </p:sp>
      <p:sp>
        <p:nvSpPr>
          <p:cNvPr id="4" name="標題 3"/>
          <p:cNvSpPr>
            <a:spLocks noGrp="1"/>
          </p:cNvSpPr>
          <p:nvPr>
            <p:ph type="title"/>
          </p:nvPr>
        </p:nvSpPr>
        <p:spPr/>
        <p:txBody>
          <a:bodyPr/>
          <a:lstStyle/>
          <a:p>
            <a:r>
              <a:rPr lang="en-US" altLang="zh-HK" sz="3200" dirty="0"/>
              <a:t>C.	</a:t>
            </a:r>
            <a:r>
              <a:rPr lang="zh-TW" altLang="en-US" sz="3200" dirty="0"/>
              <a:t>需求價格彈性對總收入的影響</a:t>
            </a:r>
            <a:endParaRPr lang="zh-HK" altLang="en-US" sz="3200" dirty="0"/>
          </a:p>
        </p:txBody>
      </p:sp>
      <p:graphicFrame>
        <p:nvGraphicFramePr>
          <p:cNvPr id="5" name="表格 4"/>
          <p:cNvGraphicFramePr>
            <a:graphicFrameLocks noGrp="1"/>
          </p:cNvGraphicFramePr>
          <p:nvPr>
            <p:extLst>
              <p:ext uri="{D42A27DB-BD31-4B8C-83A1-F6EECF244321}">
                <p14:modId xmlns:p14="http://schemas.microsoft.com/office/powerpoint/2010/main" val="3441154445"/>
              </p:ext>
            </p:extLst>
          </p:nvPr>
        </p:nvGraphicFramePr>
        <p:xfrm>
          <a:off x="539552" y="1916832"/>
          <a:ext cx="7488272" cy="371856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520000">
                  <a:extLst>
                    <a:ext uri="{9D8B030D-6E8A-4147-A177-3AD203B41FA5}">
                      <a16:colId xmlns:a16="http://schemas.microsoft.com/office/drawing/2014/main" val="20002"/>
                    </a:ext>
                  </a:extLst>
                </a:gridCol>
                <a:gridCol w="2520000">
                  <a:extLst>
                    <a:ext uri="{9D8B030D-6E8A-4147-A177-3AD203B41FA5}">
                      <a16:colId xmlns:a16="http://schemas.microsoft.com/office/drawing/2014/main" val="20003"/>
                    </a:ext>
                  </a:extLst>
                </a:gridCol>
              </a:tblGrid>
              <a:tr h="701040">
                <a:tc>
                  <a:txBody>
                    <a:bodyPr/>
                    <a:lstStyle/>
                    <a:p>
                      <a:pPr algn="ctr"/>
                      <a:r>
                        <a:rPr lang="zh-TW" altLang="en-US" sz="2000" baseline="0" dirty="0">
                          <a:solidFill>
                            <a:schemeClr val="tx1"/>
                          </a:solidFill>
                          <a:latin typeface="+mn-lt"/>
                          <a:cs typeface="Arial" panose="020B0604020202020204" pitchFamily="34" charset="0"/>
                        </a:rPr>
                        <a:t>需求彈性的種類</a:t>
                      </a:r>
                      <a:endParaRPr lang="zh-HK" altLang="en-US" sz="2000" baseline="-25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aseline="0" dirty="0">
                          <a:solidFill>
                            <a:schemeClr val="tx1"/>
                          </a:solidFill>
                          <a:latin typeface="+mn-lt"/>
                          <a:cs typeface="Arial" panose="020B0604020202020204" pitchFamily="34" charset="0"/>
                        </a:rPr>
                        <a:t>需求彈性的數值</a:t>
                      </a:r>
                      <a:endParaRPr lang="zh-HK" altLang="en-US" sz="2000" baseline="-250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aseline="0" dirty="0">
                          <a:solidFill>
                            <a:schemeClr val="tx1"/>
                          </a:solidFill>
                          <a:latin typeface="+mn-lt"/>
                          <a:cs typeface="Arial" panose="020B0604020202020204" pitchFamily="34" charset="0"/>
                        </a:rPr>
                        <a:t>當價格上升時</a:t>
                      </a:r>
                      <a:endParaRPr lang="zh-HK" altLang="en-US" sz="20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aseline="0" dirty="0">
                          <a:solidFill>
                            <a:schemeClr val="tx1"/>
                          </a:solidFill>
                          <a:latin typeface="+mn-lt"/>
                          <a:cs typeface="Arial" panose="020B0604020202020204" pitchFamily="34" charset="0"/>
                        </a:rPr>
                        <a:t>當價格下降時</a:t>
                      </a:r>
                      <a:endParaRPr lang="zh-HK" altLang="en-US" sz="2000" baseline="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701040">
                <a:tc>
                  <a:txBody>
                    <a:bodyPr/>
                    <a:lstStyle/>
                    <a:p>
                      <a:pPr algn="l"/>
                      <a:r>
                        <a:rPr lang="zh-TW" altLang="en-US" sz="2000" baseline="0" dirty="0">
                          <a:solidFill>
                            <a:schemeClr val="tx1"/>
                          </a:solidFill>
                          <a:latin typeface="+mn-lt"/>
                          <a:cs typeface="Arial" panose="020B0604020202020204" pitchFamily="34" charset="0"/>
                        </a:rPr>
                        <a:t>彈性</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r>
                        <a:rPr lang="en-GB" altLang="zh-HK" sz="2000" b="0" dirty="0">
                          <a:solidFill>
                            <a:schemeClr val="tx1"/>
                          </a:solidFill>
                          <a:latin typeface="+mn-lt"/>
                          <a:cs typeface="Arial" panose="020B0604020202020204" pitchFamily="34" charset="0"/>
                        </a:rPr>
                        <a:t>1 &lt; E</a:t>
                      </a:r>
                      <a:r>
                        <a:rPr lang="en-GB" altLang="zh-HK" sz="2000" b="0" baseline="-25000" dirty="0">
                          <a:solidFill>
                            <a:schemeClr val="tx1"/>
                          </a:solidFill>
                          <a:latin typeface="+mn-lt"/>
                          <a:cs typeface="Arial" panose="020B0604020202020204" pitchFamily="34" charset="0"/>
                        </a:rPr>
                        <a:t>d</a:t>
                      </a:r>
                      <a:r>
                        <a:rPr lang="en-GB" altLang="zh-HK" sz="2000" b="0" dirty="0">
                          <a:solidFill>
                            <a:schemeClr val="tx1"/>
                          </a:solidFill>
                          <a:latin typeface="+mn-lt"/>
                          <a:cs typeface="Arial" panose="020B0604020202020204" pitchFamily="34" charset="0"/>
                        </a:rPr>
                        <a:t> &lt; ∞ </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&lt;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得益</a:t>
                      </a:r>
                      <a:r>
                        <a:rPr lang="en-US" altLang="zh-HK" sz="2000" b="0" dirty="0">
                          <a:solidFill>
                            <a:schemeClr val="tx1"/>
                          </a:solidFill>
                          <a:latin typeface="+mn-lt"/>
                          <a:cs typeface="Arial" panose="020B0604020202020204" pitchFamily="34" charset="0"/>
                        </a:rPr>
                        <a:t> &lt; </a:t>
                      </a:r>
                      <a:r>
                        <a:rPr lang="zh-HK" altLang="en-US" sz="2000" dirty="0"/>
                        <a:t>損失</a:t>
                      </a:r>
                      <a:endParaRPr lang="en-US" altLang="zh-HK" sz="2000" b="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a:t>
                      </a:r>
                      <a:r>
                        <a:rPr lang="zh-HK" altLang="en-US" sz="2000" dirty="0"/>
                        <a:t>總收入減少</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&lt;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損失</a:t>
                      </a:r>
                      <a:r>
                        <a:rPr lang="en-US" altLang="zh-HK" sz="2000" b="0" dirty="0">
                          <a:solidFill>
                            <a:schemeClr val="tx1"/>
                          </a:solidFill>
                          <a:latin typeface="+mn-lt"/>
                          <a:cs typeface="Arial" panose="020B0604020202020204" pitchFamily="34" charset="0"/>
                        </a:rPr>
                        <a:t> &lt; </a:t>
                      </a:r>
                      <a:r>
                        <a:rPr lang="zh-HK" altLang="en-US" sz="2000" dirty="0"/>
                        <a:t>得益</a:t>
                      </a:r>
                      <a:endParaRPr lang="en-US" altLang="zh-HK" sz="2000" b="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a:t>
                      </a:r>
                      <a:r>
                        <a:rPr lang="zh-HK" altLang="en-US" sz="2000" dirty="0"/>
                        <a:t>總收入增加</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701040">
                <a:tc>
                  <a:txBody>
                    <a:bodyPr/>
                    <a:lstStyle/>
                    <a:p>
                      <a:pPr algn="l"/>
                      <a:r>
                        <a:rPr lang="zh-HK" altLang="en-US" sz="2000" dirty="0"/>
                        <a:t>低彈性</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r>
                        <a:rPr lang="en-GB" altLang="zh-HK" sz="2000" b="0" i="0" u="none" strike="noStrike" kern="1200" baseline="0" dirty="0">
                          <a:solidFill>
                            <a:schemeClr val="dk1"/>
                          </a:solidFill>
                          <a:latin typeface="+mn-lt"/>
                          <a:ea typeface="+mn-ea"/>
                          <a:cs typeface="+mn-cs"/>
                        </a:rPr>
                        <a:t>0 &lt; </a:t>
                      </a:r>
                      <a:r>
                        <a:rPr lang="en-GB" altLang="zh-HK" sz="2000" b="0" dirty="0">
                          <a:solidFill>
                            <a:schemeClr val="tx1"/>
                          </a:solidFill>
                          <a:latin typeface="+mn-lt"/>
                          <a:cs typeface="Arial" panose="020B0604020202020204" pitchFamily="34" charset="0"/>
                        </a:rPr>
                        <a:t>E</a:t>
                      </a:r>
                      <a:r>
                        <a:rPr lang="en-GB" altLang="zh-HK" sz="2000" b="0" baseline="-25000" dirty="0">
                          <a:solidFill>
                            <a:schemeClr val="tx1"/>
                          </a:solidFill>
                          <a:latin typeface="+mn-lt"/>
                          <a:cs typeface="Arial" panose="020B0604020202020204" pitchFamily="34" charset="0"/>
                        </a:rPr>
                        <a:t>d</a:t>
                      </a:r>
                      <a:r>
                        <a:rPr lang="en-GB" altLang="zh-HK" sz="2000" b="0" i="0" u="none" strike="noStrike" kern="1200" baseline="0" dirty="0">
                          <a:solidFill>
                            <a:schemeClr val="dk1"/>
                          </a:solidFill>
                          <a:latin typeface="+mn-lt"/>
                          <a:ea typeface="+mn-ea"/>
                          <a:cs typeface="+mn-cs"/>
                        </a:rPr>
                        <a:t> &lt; 1</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&gt;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a:t>
                      </a:r>
                      <a:r>
                        <a:rPr lang="zh-HK" altLang="en-US" sz="2000" dirty="0"/>
                        <a:t>得益</a:t>
                      </a:r>
                      <a:r>
                        <a:rPr lang="en-US" altLang="zh-HK" sz="2000" b="0" dirty="0">
                          <a:solidFill>
                            <a:schemeClr val="tx1"/>
                          </a:solidFill>
                          <a:latin typeface="+mn-lt"/>
                          <a:cs typeface="Arial" panose="020B0604020202020204" pitchFamily="34" charset="0"/>
                        </a:rPr>
                        <a:t> &gt; </a:t>
                      </a:r>
                      <a:r>
                        <a:rPr lang="zh-HK" altLang="en-US" sz="2000" dirty="0"/>
                        <a:t>損失</a:t>
                      </a:r>
                      <a:endParaRPr lang="en-US" altLang="zh-HK" sz="2000" b="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a:t>
                      </a:r>
                      <a:r>
                        <a:rPr lang="zh-HK" altLang="en-US" sz="2000" dirty="0"/>
                        <a:t>總收入增加</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&gt;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損失</a:t>
                      </a:r>
                      <a:r>
                        <a:rPr lang="en-US" altLang="zh-HK" sz="2000" b="0" dirty="0">
                          <a:solidFill>
                            <a:schemeClr val="tx1"/>
                          </a:solidFill>
                          <a:latin typeface="+mn-lt"/>
                          <a:cs typeface="Arial" panose="020B0604020202020204" pitchFamily="34" charset="0"/>
                        </a:rPr>
                        <a:t> &gt; </a:t>
                      </a:r>
                      <a:r>
                        <a:rPr lang="zh-HK" altLang="en-US" sz="2000" dirty="0"/>
                        <a:t>得益</a:t>
                      </a:r>
                      <a:endParaRPr lang="en-US" altLang="zh-HK" sz="2000" b="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a:t>
                      </a:r>
                      <a:r>
                        <a:rPr lang="zh-HK" altLang="en-US" sz="2000" dirty="0"/>
                        <a:t>總收入減少</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701040">
                <a:tc>
                  <a:txBody>
                    <a:bodyPr/>
                    <a:lstStyle/>
                    <a:p>
                      <a:pPr algn="l"/>
                      <a:r>
                        <a:rPr lang="zh-TW" altLang="en-US" sz="2000" dirty="0"/>
                        <a:t>單一</a:t>
                      </a:r>
                      <a:r>
                        <a:rPr lang="zh-HK" altLang="en-US" sz="2000" dirty="0"/>
                        <a:t>彈性</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r>
                        <a:rPr lang="en-GB" altLang="zh-HK" sz="2000" b="0" dirty="0">
                          <a:solidFill>
                            <a:schemeClr val="tx1"/>
                          </a:solidFill>
                          <a:latin typeface="+mn-lt"/>
                          <a:cs typeface="Arial" panose="020B0604020202020204" pitchFamily="34" charset="0"/>
                        </a:rPr>
                        <a:t>E</a:t>
                      </a:r>
                      <a:r>
                        <a:rPr lang="en-GB" altLang="zh-HK" sz="2000" b="0" baseline="-25000" dirty="0">
                          <a:solidFill>
                            <a:schemeClr val="tx1"/>
                          </a:solidFill>
                          <a:latin typeface="+mn-lt"/>
                          <a:cs typeface="Arial" panose="020B0604020202020204" pitchFamily="34" charset="0"/>
                        </a:rPr>
                        <a:t>d</a:t>
                      </a:r>
                      <a:r>
                        <a:rPr lang="en-GB" altLang="zh-HK" sz="2000" b="0" baseline="0" dirty="0">
                          <a:solidFill>
                            <a:schemeClr val="tx1"/>
                          </a:solidFill>
                          <a:latin typeface="+mn-lt"/>
                          <a:cs typeface="Arial" panose="020B0604020202020204" pitchFamily="34" charset="0"/>
                        </a:rPr>
                        <a:t> </a:t>
                      </a:r>
                      <a:r>
                        <a:rPr lang="en-GB" altLang="zh-HK" sz="2000" b="0" i="0" u="none" strike="noStrike" kern="1200" baseline="0" dirty="0">
                          <a:solidFill>
                            <a:schemeClr val="dk1"/>
                          </a:solidFill>
                          <a:latin typeface="+mn-lt"/>
                          <a:ea typeface="+mn-ea"/>
                          <a:cs typeface="+mn-cs"/>
                        </a:rPr>
                        <a:t>= 1</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得益</a:t>
                      </a:r>
                      <a:r>
                        <a:rPr lang="en-US" altLang="zh-HK" sz="2000" b="0" dirty="0">
                          <a:solidFill>
                            <a:schemeClr val="tx1"/>
                          </a:solidFill>
                          <a:latin typeface="+mn-lt"/>
                          <a:cs typeface="Arial" panose="020B0604020202020204" pitchFamily="34" charset="0"/>
                        </a:rPr>
                        <a:t> = </a:t>
                      </a:r>
                      <a:r>
                        <a:rPr lang="zh-HK" altLang="en-US" sz="2000" dirty="0"/>
                        <a:t>損失</a:t>
                      </a:r>
                      <a:endParaRPr lang="en-US" altLang="zh-HK" sz="2000" b="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a:t>
                      </a:r>
                      <a:r>
                        <a:rPr lang="zh-TW" altLang="en-US" sz="2000" dirty="0"/>
                        <a:t>總收入維持不變</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HK" sz="2000" b="0" dirty="0">
                          <a:solidFill>
                            <a:schemeClr val="tx1"/>
                          </a:solidFill>
                          <a:latin typeface="+mn-lt"/>
                          <a:cs typeface="Arial" panose="020B0604020202020204" pitchFamily="34" charset="0"/>
                        </a:rPr>
                        <a:t>%</a:t>
                      </a:r>
                      <a:r>
                        <a:rPr lang="en-US" altLang="zh-HK" sz="2000" dirty="0">
                          <a:sym typeface="Wingdings 3"/>
                        </a:rPr>
                        <a:t></a:t>
                      </a:r>
                      <a:r>
                        <a:rPr lang="en-GB" altLang="zh-HK" sz="2000" b="0" dirty="0">
                          <a:solidFill>
                            <a:schemeClr val="tx1"/>
                          </a:solidFill>
                          <a:latin typeface="+mn-lt"/>
                          <a:cs typeface="Arial" panose="020B0604020202020204" pitchFamily="34" charset="0"/>
                        </a:rPr>
                        <a:t>P = %</a:t>
                      </a:r>
                      <a:r>
                        <a:rPr lang="en-US" altLang="zh-HK" sz="2000" dirty="0">
                          <a:sym typeface="Wingdings 3"/>
                        </a:rPr>
                        <a:t></a:t>
                      </a:r>
                      <a:r>
                        <a:rPr lang="en-GB" altLang="zh-HK" sz="2000" b="0" dirty="0" err="1">
                          <a:solidFill>
                            <a:schemeClr val="tx1"/>
                          </a:solidFill>
                          <a:latin typeface="+mn-lt"/>
                          <a:cs typeface="Arial" panose="020B0604020202020204" pitchFamily="34" charset="0"/>
                        </a:rPr>
                        <a:t>Q</a:t>
                      </a:r>
                      <a:r>
                        <a:rPr lang="en-GB" altLang="zh-HK" sz="2000" b="0" baseline="-25000" dirty="0" err="1">
                          <a:solidFill>
                            <a:schemeClr val="tx1"/>
                          </a:solidFill>
                          <a:latin typeface="+mn-lt"/>
                          <a:cs typeface="Arial" panose="020B0604020202020204" pitchFamily="34" charset="0"/>
                        </a:rPr>
                        <a:t>d</a:t>
                      </a:r>
                      <a:endParaRPr lang="en-GB" altLang="zh-HK" sz="2000" b="0" baseline="-2500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a:t>
                      </a:r>
                      <a:r>
                        <a:rPr lang="en-US" altLang="zh-HK" sz="2000" b="0" dirty="0">
                          <a:solidFill>
                            <a:schemeClr val="tx1"/>
                          </a:solidFill>
                          <a:latin typeface="+mn-lt"/>
                          <a:cs typeface="Arial" panose="020B0604020202020204" pitchFamily="34" charset="0"/>
                        </a:rPr>
                        <a:t> </a:t>
                      </a:r>
                      <a:r>
                        <a:rPr lang="zh-HK" altLang="en-US" sz="2000" dirty="0"/>
                        <a:t>損失</a:t>
                      </a:r>
                      <a:r>
                        <a:rPr lang="en-US" altLang="zh-HK" sz="2000" b="0" dirty="0">
                          <a:solidFill>
                            <a:schemeClr val="tx1"/>
                          </a:solidFill>
                          <a:latin typeface="+mn-lt"/>
                          <a:cs typeface="Arial" panose="020B0604020202020204" pitchFamily="34" charset="0"/>
                        </a:rPr>
                        <a:t> = </a:t>
                      </a:r>
                      <a:r>
                        <a:rPr lang="zh-HK" altLang="en-US" sz="2000" dirty="0"/>
                        <a:t>得益</a:t>
                      </a:r>
                      <a:endParaRPr lang="en-US" altLang="zh-HK" sz="2000" b="0"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HK" sz="2000" dirty="0">
                          <a:latin typeface="+mn-lt"/>
                          <a:sym typeface="Wingdings" panose="05000000000000000000" pitchFamily="2" charset="2"/>
                        </a:rPr>
                        <a:t> </a:t>
                      </a:r>
                      <a:r>
                        <a:rPr lang="zh-TW" altLang="en-US" sz="2000" dirty="0"/>
                        <a:t>總收入維持不變</a:t>
                      </a:r>
                      <a:endParaRPr lang="zh-HK" altLang="en-US" sz="2000" b="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7130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760973567"/>
              </p:ext>
            </p:extLst>
          </p:nvPr>
        </p:nvGraphicFramePr>
        <p:xfrm>
          <a:off x="899592" y="2276872"/>
          <a:ext cx="7272216" cy="210312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2664000">
                  <a:extLst>
                    <a:ext uri="{9D8B030D-6E8A-4147-A177-3AD203B41FA5}">
                      <a16:colId xmlns:a16="http://schemas.microsoft.com/office/drawing/2014/main" val="20001"/>
                    </a:ext>
                  </a:extLst>
                </a:gridCol>
                <a:gridCol w="2664000">
                  <a:extLst>
                    <a:ext uri="{9D8B030D-6E8A-4147-A177-3AD203B41FA5}">
                      <a16:colId xmlns:a16="http://schemas.microsoft.com/office/drawing/2014/main" val="20002"/>
                    </a:ext>
                  </a:extLst>
                </a:gridCol>
              </a:tblGrid>
              <a:tr h="370840">
                <a:tc>
                  <a:txBody>
                    <a:bodyPr/>
                    <a:lstStyle/>
                    <a:p>
                      <a:endParaRPr lang="zh-HK" altLang="en-US" sz="2400" dirty="0">
                        <a:solidFill>
                          <a:schemeClr val="tx1"/>
                        </a:solidFill>
                        <a:latin typeface="+mn-lt"/>
                        <a:cs typeface="Arial" panose="020B0604020202020204" pitchFamily="34" charset="0"/>
                      </a:endParaRPr>
                    </a:p>
                  </a:txBody>
                  <a:tcPr>
                    <a:lnL w="12700" cmpd="sng">
                      <a:noFill/>
                    </a:lnL>
                    <a:lnR w="12700" cap="flat" cmpd="sng" algn="ctr">
                      <a:solidFill>
                        <a:schemeClr val="tx1">
                          <a:lumMod val="50000"/>
                          <a:lumOff val="50000"/>
                        </a:schemeClr>
                      </a:solidFill>
                      <a:prstDash val="solid"/>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dirty="0">
                          <a:solidFill>
                            <a:schemeClr val="tx1"/>
                          </a:solidFill>
                          <a:latin typeface="+mn-lt"/>
                          <a:cs typeface="Arial" panose="020B0604020202020204" pitchFamily="34" charset="0"/>
                        </a:rPr>
                        <a:t>可樂價格下降 </a:t>
                      </a:r>
                      <a:r>
                        <a:rPr lang="en-US" altLang="zh-TW" sz="2400" dirty="0">
                          <a:solidFill>
                            <a:schemeClr val="tx1"/>
                          </a:solidFill>
                          <a:latin typeface="+mn-lt"/>
                          <a:cs typeface="Arial" panose="020B0604020202020204" pitchFamily="34" charset="0"/>
                        </a:rPr>
                        <a:t>10%</a:t>
                      </a:r>
                      <a:endParaRPr lang="zh-HK" altLang="en-US" sz="24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mn-lt"/>
                          <a:cs typeface="Arial" panose="020B0604020202020204" pitchFamily="34" charset="0"/>
                        </a:rPr>
                        <a:t>薯片價格上升 </a:t>
                      </a:r>
                      <a:r>
                        <a:rPr lang="en-US" altLang="zh-TW" sz="2400" dirty="0">
                          <a:solidFill>
                            <a:schemeClr val="tx1"/>
                          </a:solidFill>
                          <a:latin typeface="+mn-lt"/>
                          <a:cs typeface="Arial" panose="020B0604020202020204" pitchFamily="34" charset="0"/>
                        </a:rPr>
                        <a:t>10%</a:t>
                      </a:r>
                      <a:endParaRPr lang="zh-HK" altLang="en-US" sz="2400"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370840">
                <a:tc>
                  <a:txBody>
                    <a:bodyPr/>
                    <a:lstStyle/>
                    <a:p>
                      <a:r>
                        <a:rPr lang="zh-TW" altLang="en-US" sz="2400" b="1" dirty="0">
                          <a:solidFill>
                            <a:schemeClr val="tx1"/>
                          </a:solidFill>
                          <a:latin typeface="+mn-lt"/>
                          <a:cs typeface="Arial" panose="020B0604020202020204" pitchFamily="34" charset="0"/>
                        </a:rPr>
                        <a:t>保羅需求量的變動</a:t>
                      </a:r>
                      <a:endParaRPr lang="zh-HK" altLang="en-US" sz="2400" b="1"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endParaRPr lang="zh-HK" altLang="en-US" sz="24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F4BB"/>
                    </a:solidFill>
                  </a:tcPr>
                </a:tc>
                <a:tc>
                  <a:txBody>
                    <a:bodyPr/>
                    <a:lstStyle/>
                    <a:p>
                      <a:pPr algn="l"/>
                      <a:endParaRPr lang="zh-HK" altLang="en-US" sz="24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F4BB"/>
                    </a:solidFill>
                  </a:tcPr>
                </a:tc>
                <a:extLst>
                  <a:ext uri="{0D108BD9-81ED-4DB2-BD59-A6C34878D82A}">
                    <a16:rowId xmlns:a16="http://schemas.microsoft.com/office/drawing/2014/main" val="10001"/>
                  </a:ext>
                </a:extLst>
              </a:tr>
              <a:tr h="370840">
                <a:tc>
                  <a:txBody>
                    <a:bodyPr/>
                    <a:lstStyle/>
                    <a:p>
                      <a:r>
                        <a:rPr lang="zh-TW" altLang="en-US" sz="2400" b="1" dirty="0">
                          <a:solidFill>
                            <a:schemeClr val="tx1"/>
                          </a:solidFill>
                          <a:latin typeface="+mn-lt"/>
                          <a:cs typeface="Arial" panose="020B0604020202020204" pitchFamily="34" charset="0"/>
                        </a:rPr>
                        <a:t>秀宜需求量的變動</a:t>
                      </a:r>
                      <a:endParaRPr lang="zh-HK" altLang="en-US" sz="2400" b="1" dirty="0">
                        <a:solidFill>
                          <a:schemeClr val="tx1"/>
                        </a:solidFill>
                        <a:latin typeface="+mn-lt"/>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algn="l"/>
                      <a:endParaRPr lang="zh-HK" altLang="en-US" sz="2400" b="1" dirty="0">
                        <a:solidFill>
                          <a:schemeClr val="accent6">
                            <a:lumMod val="75000"/>
                          </a:schemeClr>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F4BB"/>
                    </a:solidFill>
                  </a:tcPr>
                </a:tc>
                <a:tc>
                  <a:txBody>
                    <a:bodyPr/>
                    <a:lstStyle/>
                    <a:p>
                      <a:pPr algn="l"/>
                      <a:endParaRPr lang="zh-HK" altLang="en-US" sz="2400" dirty="0">
                        <a:solidFill>
                          <a:schemeClr val="tx1"/>
                        </a:solidFill>
                        <a:latin typeface="+mn-lt"/>
                        <a:cs typeface="Arial" panose="020B060402020202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F4BB"/>
                    </a:solidFill>
                  </a:tcPr>
                </a:tc>
                <a:extLst>
                  <a:ext uri="{0D108BD9-81ED-4DB2-BD59-A6C34878D82A}">
                    <a16:rowId xmlns:a16="http://schemas.microsoft.com/office/drawing/2014/main" val="10002"/>
                  </a:ext>
                </a:extLst>
              </a:tr>
            </a:tbl>
          </a:graphicData>
        </a:graphic>
      </p:graphicFrame>
      <p:sp>
        <p:nvSpPr>
          <p:cNvPr id="2" name="標題 1"/>
          <p:cNvSpPr>
            <a:spLocks noGrp="1"/>
          </p:cNvSpPr>
          <p:nvPr>
            <p:ph type="title"/>
          </p:nvPr>
        </p:nvSpPr>
        <p:spPr/>
        <p:txBody>
          <a:bodyPr>
            <a:normAutofit/>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5.1</a:t>
            </a:r>
            <a:r>
              <a:rPr lang="zh-TW" altLang="en-US" dirty="0">
                <a:solidFill>
                  <a:srgbClr val="F79646">
                    <a:lumMod val="75000"/>
                  </a:srgbClr>
                </a:solidFill>
                <a:latin typeface="Times New Roman" panose="02020603050405020304" pitchFamily="18" charset="0"/>
                <a:ea typeface="標楷體" panose="03000509000000000000" pitchFamily="65" charset="-120"/>
              </a:rPr>
              <a:t>（續） </a:t>
            </a:r>
            <a:r>
              <a:rPr lang="en-US" altLang="zh-HK" dirty="0"/>
              <a:t>  </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a:t>
            </a:fld>
            <a:endParaRPr lang="zh-HK" altLang="en-US" dirty="0"/>
          </a:p>
        </p:txBody>
      </p:sp>
      <p:sp>
        <p:nvSpPr>
          <p:cNvPr id="13" name="內容版面配置區 2"/>
          <p:cNvSpPr txBox="1">
            <a:spLocks/>
          </p:cNvSpPr>
          <p:nvPr/>
        </p:nvSpPr>
        <p:spPr>
          <a:xfrm>
            <a:off x="457200" y="1196752"/>
            <a:ext cx="8229600" cy="830997"/>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361950" algn="l"/>
              </a:tabLst>
            </a:pPr>
            <a:r>
              <a:rPr lang="en-US" altLang="zh-HK" dirty="0"/>
              <a:t>2.	</a:t>
            </a:r>
            <a:r>
              <a:rPr lang="zh-TW" altLang="en-US" dirty="0"/>
              <a:t>保羅和秀宜的需求量如何回應價格變動？你會如何描述</a:t>
            </a:r>
            <a:br>
              <a:rPr lang="en-US" altLang="zh-TW" dirty="0"/>
            </a:br>
            <a:r>
              <a:rPr lang="en-US" altLang="zh-TW" dirty="0"/>
              <a:t>	</a:t>
            </a:r>
            <a:r>
              <a:rPr lang="zh-TW" altLang="en-US" dirty="0"/>
              <a:t>這些回應？</a:t>
            </a:r>
            <a:endParaRPr lang="en-US" altLang="zh-HK" dirty="0"/>
          </a:p>
        </p:txBody>
      </p:sp>
      <p:sp>
        <p:nvSpPr>
          <p:cNvPr id="17" name="文字方塊 16"/>
          <p:cNvSpPr txBox="1"/>
          <p:nvPr/>
        </p:nvSpPr>
        <p:spPr>
          <a:xfrm>
            <a:off x="2987824" y="2953254"/>
            <a:ext cx="2304256" cy="461665"/>
          </a:xfrm>
          <a:prstGeom prst="rect">
            <a:avLst/>
          </a:prstGeom>
          <a:noFill/>
        </p:spPr>
        <p:txBody>
          <a:bodyPr wrap="square" rtlCol="0">
            <a:spAutoFit/>
          </a:bodyPr>
          <a:lstStyle/>
          <a:p>
            <a:pPr algn="ctr">
              <a:spcBef>
                <a:spcPts val="564"/>
              </a:spcBef>
            </a:pPr>
            <a:r>
              <a:rPr lang="zh-TW" altLang="en-US" sz="2400" dirty="0">
                <a:solidFill>
                  <a:srgbClr val="FF0000"/>
                </a:solidFill>
                <a:latin typeface="+mn-ea"/>
                <a:cs typeface="Arial Unicode MS" panose="020B0604020202020204" pitchFamily="34" charset="-120"/>
              </a:rPr>
              <a:t>上升</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100%</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8" name="文字方塊 7"/>
          <p:cNvSpPr txBox="1"/>
          <p:nvPr/>
        </p:nvSpPr>
        <p:spPr>
          <a:xfrm>
            <a:off x="5535400" y="2952240"/>
            <a:ext cx="2592288" cy="461665"/>
          </a:xfrm>
          <a:prstGeom prst="rect">
            <a:avLst/>
          </a:prstGeom>
          <a:noFill/>
        </p:spPr>
        <p:txBody>
          <a:bodyPr wrap="square" rtlCol="0">
            <a:spAutoFit/>
          </a:bodyPr>
          <a:lstStyle/>
          <a:p>
            <a:pPr algn="ctr">
              <a:spcBef>
                <a:spcPts val="564"/>
              </a:spcBef>
            </a:pPr>
            <a:r>
              <a:rPr lang="zh-TW" altLang="en-US" sz="2400" dirty="0">
                <a:solidFill>
                  <a:srgbClr val="FF0000"/>
                </a:solidFill>
                <a:latin typeface="+mn-ea"/>
                <a:cs typeface="Arial Unicode MS" panose="020B0604020202020204" pitchFamily="34" charset="-120"/>
              </a:rPr>
              <a:t>下降</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6.67%</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文字方塊 8"/>
          <p:cNvSpPr txBox="1"/>
          <p:nvPr/>
        </p:nvSpPr>
        <p:spPr>
          <a:xfrm>
            <a:off x="2987824" y="3713341"/>
            <a:ext cx="2304256" cy="461665"/>
          </a:xfrm>
          <a:prstGeom prst="rect">
            <a:avLst/>
          </a:prstGeom>
          <a:noFill/>
        </p:spPr>
        <p:txBody>
          <a:bodyPr wrap="square" rtlCol="0">
            <a:spAutoFit/>
          </a:bodyPr>
          <a:lstStyle/>
          <a:p>
            <a:pPr algn="ctr">
              <a:spcBef>
                <a:spcPts val="564"/>
              </a:spcBef>
            </a:pPr>
            <a:r>
              <a:rPr lang="zh-TW" altLang="en-US" sz="2400" dirty="0">
                <a:solidFill>
                  <a:srgbClr val="FF0000"/>
                </a:solidFill>
                <a:latin typeface="+mn-ea"/>
                <a:cs typeface="Arial Unicode MS" panose="020B0604020202020204" pitchFamily="34" charset="-120"/>
              </a:rPr>
              <a:t>不變</a:t>
            </a:r>
            <a:endParaRPr lang="zh-HK" altLang="en-US" sz="2400" dirty="0">
              <a:solidFill>
                <a:srgbClr val="FF0000"/>
              </a:solidFill>
              <a:latin typeface="+mn-ea"/>
              <a:cs typeface="Arial Unicode MS" panose="020B0604020202020204" pitchFamily="34" charset="-120"/>
            </a:endParaRPr>
          </a:p>
        </p:txBody>
      </p:sp>
      <p:sp>
        <p:nvSpPr>
          <p:cNvPr id="10" name="文字方塊 9"/>
          <p:cNvSpPr txBox="1"/>
          <p:nvPr/>
        </p:nvSpPr>
        <p:spPr>
          <a:xfrm>
            <a:off x="5536800" y="3714711"/>
            <a:ext cx="2592000" cy="461665"/>
          </a:xfrm>
          <a:prstGeom prst="rect">
            <a:avLst/>
          </a:prstGeom>
          <a:noFill/>
        </p:spPr>
        <p:txBody>
          <a:bodyPr wrap="square" rtlCol="0">
            <a:spAutoFit/>
          </a:bodyPr>
          <a:lstStyle/>
          <a:p>
            <a:pPr algn="ctr">
              <a:spcBef>
                <a:spcPts val="564"/>
              </a:spcBef>
            </a:pPr>
            <a:r>
              <a:rPr lang="zh-TW" altLang="en-US" sz="2400" dirty="0">
                <a:solidFill>
                  <a:srgbClr val="FF0000"/>
                </a:solidFill>
                <a:latin typeface="+mn-ea"/>
                <a:cs typeface="Arial Unicode MS" panose="020B0604020202020204" pitchFamily="34" charset="-120"/>
              </a:rPr>
              <a:t>跌至</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0 </a:t>
            </a:r>
            <a:r>
              <a:rPr lang="zh-TW" altLang="en-US" sz="2400" dirty="0">
                <a:solidFill>
                  <a:srgbClr val="FF0000"/>
                </a:solidFill>
                <a:latin typeface="+mn-ea"/>
                <a:cs typeface="Arial Unicode MS" panose="020B0604020202020204" pitchFamily="34" charset="-120"/>
              </a:rPr>
              <a:t>單位</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219423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.5 </a:t>
            </a:r>
            <a:endParaRPr lang="zh-HK" altLang="en-US" sz="2700" dirty="0"/>
          </a:p>
        </p:txBody>
      </p:sp>
      <p:sp>
        <p:nvSpPr>
          <p:cNvPr id="3" name="內容版面配置區 2"/>
          <p:cNvSpPr>
            <a:spLocks noGrp="1"/>
          </p:cNvSpPr>
          <p:nvPr>
            <p:ph idx="1"/>
          </p:nvPr>
        </p:nvSpPr>
        <p:spPr>
          <a:xfrm>
            <a:off x="457200" y="1196752"/>
            <a:ext cx="8229600" cy="830997"/>
          </a:xfrm>
        </p:spPr>
        <p:txBody>
          <a:bodyPr/>
          <a:lstStyle/>
          <a:p>
            <a:r>
              <a:rPr lang="zh-TW" altLang="en-US" dirty="0"/>
              <a:t>假如某物品的需求屬於完全無彈性，當其價格下降時，總收入會出現甚麼變動？</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50</a:t>
            </a:fld>
            <a:endParaRPr lang="zh-HK" altLang="en-US" dirty="0"/>
          </a:p>
        </p:txBody>
      </p:sp>
      <p:sp>
        <p:nvSpPr>
          <p:cNvPr id="30" name="內容版面配置區 2"/>
          <p:cNvSpPr txBox="1">
            <a:spLocks/>
          </p:cNvSpPr>
          <p:nvPr/>
        </p:nvSpPr>
        <p:spPr>
          <a:xfrm>
            <a:off x="457200" y="2047488"/>
            <a:ext cx="8229600" cy="1200329"/>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solidFill>
                  <a:srgbClr val="FF0000"/>
                </a:solidFill>
                <a:latin typeface="+mn-ea"/>
                <a:cs typeface="Arial Unicode MS" panose="020B0604020202020204" pitchFamily="34" charset="-120"/>
              </a:rPr>
              <a:t>當某物品的需求屬於完全無彈性時，其價格的任何變動都不會影響需求量。正如圖中所示，只出現價格下降所引致的總收入損失。結果，總收入必然減少。</a:t>
            </a:r>
            <a:endParaRPr lang="en-US" altLang="zh-HK" dirty="0">
              <a:solidFill>
                <a:srgbClr val="FF0000"/>
              </a:solidFill>
              <a:latin typeface="+mn-ea"/>
              <a:cs typeface="Arial Unicode MS" panose="020B0604020202020204" pitchFamily="34" charset="-120"/>
            </a:endParaRPr>
          </a:p>
        </p:txBody>
      </p:sp>
      <p:grpSp>
        <p:nvGrpSpPr>
          <p:cNvPr id="6" name="群組 5"/>
          <p:cNvGrpSpPr/>
          <p:nvPr/>
        </p:nvGrpSpPr>
        <p:grpSpPr>
          <a:xfrm>
            <a:off x="395536" y="3356992"/>
            <a:ext cx="3312368" cy="2519824"/>
            <a:chOff x="467544" y="3497046"/>
            <a:chExt cx="3312368" cy="251982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47" y="3712614"/>
              <a:ext cx="239927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文字方塊 31"/>
            <p:cNvSpPr txBox="1"/>
            <p:nvPr/>
          </p:nvSpPr>
          <p:spPr bwMode="auto">
            <a:xfrm>
              <a:off x="467544" y="3497046"/>
              <a:ext cx="720080" cy="369332"/>
            </a:xfrm>
            <a:prstGeom prst="rect">
              <a:avLst/>
            </a:prstGeom>
            <a:noFill/>
          </p:spPr>
          <p:txBody>
            <a:bodyPr wrap="square">
              <a:spAutoFit/>
            </a:bodyPr>
            <a:lstStyle/>
            <a:p>
              <a:pPr algn="ctr">
                <a:defRPr/>
              </a:pPr>
              <a:r>
                <a:rPr lang="zh-TW" altLang="en-US" dirty="0">
                  <a:solidFill>
                    <a:srgbClr val="FF0000"/>
                  </a:solidFill>
                </a:rPr>
                <a:t>價格</a:t>
              </a:r>
              <a:endParaRPr lang="zh-HK" altLang="en-US" dirty="0">
                <a:solidFill>
                  <a:srgbClr val="FF0000"/>
                </a:solidFill>
              </a:endParaRPr>
            </a:p>
          </p:txBody>
        </p:sp>
        <p:sp>
          <p:nvSpPr>
            <p:cNvPr id="35" name="文字方塊 34"/>
            <p:cNvSpPr txBox="1"/>
            <p:nvPr/>
          </p:nvSpPr>
          <p:spPr bwMode="auto">
            <a:xfrm>
              <a:off x="2915816" y="5584821"/>
              <a:ext cx="648072" cy="369332"/>
            </a:xfrm>
            <a:prstGeom prst="rect">
              <a:avLst/>
            </a:prstGeom>
            <a:noFill/>
          </p:spPr>
          <p:txBody>
            <a:bodyPr wrap="square">
              <a:spAutoFit/>
            </a:bodyPr>
            <a:lstStyle/>
            <a:p>
              <a:pPr algn="ctr">
                <a:defRPr/>
              </a:pPr>
              <a:r>
                <a:rPr lang="zh-TW" altLang="en-US" dirty="0">
                  <a:solidFill>
                    <a:srgbClr val="FF0000"/>
                  </a:solidFill>
                </a:rPr>
                <a:t>數量</a:t>
              </a:r>
              <a:endParaRPr lang="zh-HK" altLang="en-US" dirty="0">
                <a:solidFill>
                  <a:srgbClr val="FF00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38" y="4216670"/>
              <a:ext cx="6381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文字方塊 35"/>
            <p:cNvSpPr txBox="1"/>
            <p:nvPr/>
          </p:nvSpPr>
          <p:spPr bwMode="auto">
            <a:xfrm>
              <a:off x="2545432" y="4146859"/>
              <a:ext cx="1234480" cy="646331"/>
            </a:xfrm>
            <a:prstGeom prst="rect">
              <a:avLst/>
            </a:prstGeom>
            <a:noFill/>
          </p:spPr>
          <p:txBody>
            <a:bodyPr wrap="square">
              <a:spAutoFit/>
            </a:bodyPr>
            <a:lstStyle/>
            <a:p>
              <a:pPr algn="ctr">
                <a:defRPr/>
              </a:pPr>
              <a:r>
                <a:rPr lang="zh-HK" altLang="en-US" dirty="0">
                  <a:solidFill>
                    <a:srgbClr val="FF0000"/>
                  </a:solidFill>
                </a:rPr>
                <a:t>總收入</a:t>
              </a:r>
              <a:br>
                <a:rPr lang="en-US" altLang="zh-HK" dirty="0">
                  <a:solidFill>
                    <a:srgbClr val="FF0000"/>
                  </a:solidFill>
                </a:rPr>
              </a:br>
              <a:r>
                <a:rPr lang="zh-TW" altLang="en-US" dirty="0">
                  <a:solidFill>
                    <a:srgbClr val="FF0000"/>
                  </a:solidFill>
                </a:rPr>
                <a:t>的</a:t>
              </a:r>
              <a:r>
                <a:rPr lang="zh-HK" altLang="en-US" dirty="0">
                  <a:solidFill>
                    <a:srgbClr val="FF0000"/>
                  </a:solidFill>
                </a:rPr>
                <a:t>損失</a:t>
              </a:r>
            </a:p>
          </p:txBody>
        </p:sp>
      </p:grpSp>
    </p:spTree>
    <p:extLst>
      <p:ext uri="{BB962C8B-B14F-4D97-AF65-F5344CB8AC3E}">
        <p14:creationId xmlns:p14="http://schemas.microsoft.com/office/powerpoint/2010/main" val="413115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.1 </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判斷需求彈性的種類</a:t>
            </a:r>
            <a:endParaRPr lang="zh-HK" altLang="en-US" dirty="0"/>
          </a:p>
        </p:txBody>
      </p:sp>
      <p:sp>
        <p:nvSpPr>
          <p:cNvPr id="3" name="內容版面配置區 2"/>
          <p:cNvSpPr>
            <a:spLocks noGrp="1"/>
          </p:cNvSpPr>
          <p:nvPr>
            <p:ph idx="1"/>
          </p:nvPr>
        </p:nvSpPr>
        <p:spPr>
          <a:xfrm>
            <a:off x="457200" y="1196752"/>
            <a:ext cx="8229600" cy="3046988"/>
          </a:xfrm>
        </p:spPr>
        <p:txBody>
          <a:bodyPr/>
          <a:lstStyle/>
          <a:p>
            <a:r>
              <a:rPr lang="zh-TW" altLang="en-US" dirty="0"/>
              <a:t>細閱以下事件。試判斷各項物品屬於哪種需求彈性。</a:t>
            </a:r>
            <a:endParaRPr lang="en-US" altLang="zh-HK" dirty="0"/>
          </a:p>
          <a:p>
            <a:pPr>
              <a:tabLst>
                <a:tab pos="361950" algn="l"/>
              </a:tabLst>
            </a:pPr>
            <a:r>
              <a:rPr lang="en-US" altLang="zh-HK" dirty="0"/>
              <a:t>a.	</a:t>
            </a:r>
            <a:r>
              <a:rPr lang="zh-TW" altLang="en-US" dirty="0"/>
              <a:t>小喬喜歡吃芝士蛋糕。就算芝士蛋糕的價格上升，她依然</a:t>
            </a:r>
            <a:r>
              <a:rPr lang="en-US" altLang="zh-TW" dirty="0"/>
              <a:t>	</a:t>
            </a:r>
            <a:r>
              <a:rPr lang="zh-TW" altLang="en-US" dirty="0"/>
              <a:t>購買相同數量的芝士蛋糕。</a:t>
            </a:r>
            <a:endParaRPr lang="en-US" altLang="zh-HK" dirty="0"/>
          </a:p>
          <a:p>
            <a:pPr>
              <a:tabLst>
                <a:tab pos="361950" algn="l"/>
              </a:tabLst>
            </a:pPr>
            <a:endParaRPr lang="en-US" altLang="zh-HK" dirty="0"/>
          </a:p>
          <a:p>
            <a:pPr>
              <a:tabLst>
                <a:tab pos="361950" algn="l"/>
              </a:tabLst>
            </a:pPr>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a:p>
            <a:pPr>
              <a:tabLst>
                <a:tab pos="361950" algn="l"/>
              </a:tabLst>
            </a:pPr>
            <a:r>
              <a:rPr lang="zh-TW" altLang="en-US" dirty="0"/>
              <a:t>小喬購買芝士蛋糕的數量是固定的。</a:t>
            </a:r>
            <a:endParaRPr lang="en-US" altLang="zh-HK" dirty="0"/>
          </a:p>
          <a:p>
            <a:pPr>
              <a:tabLst>
                <a:tab pos="361950" algn="l"/>
              </a:tabLst>
            </a:pPr>
            <a:r>
              <a:rPr lang="en-US" altLang="zh-HK" dirty="0">
                <a:sym typeface="Wingdings" panose="05000000000000000000" pitchFamily="2" charset="2"/>
              </a:rPr>
              <a:t> </a:t>
            </a:r>
            <a:r>
              <a:rPr lang="zh-TW" altLang="en-US" dirty="0"/>
              <a:t>不論價格多少，</a:t>
            </a:r>
            <a:r>
              <a:rPr lang="zh-TW" altLang="en-US" b="1" dirty="0"/>
              <a:t>需求量（交易量）</a:t>
            </a:r>
            <a:r>
              <a:rPr lang="zh-TW" altLang="en-US" dirty="0"/>
              <a:t>都維持不變。</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51</a:t>
            </a:fld>
            <a:endParaRPr lang="zh-HK" altLang="en-US" dirty="0"/>
          </a:p>
        </p:txBody>
      </p:sp>
      <p:sp>
        <p:nvSpPr>
          <p:cNvPr id="5" name="文字方塊 4"/>
          <p:cNvSpPr txBox="1"/>
          <p:nvPr/>
        </p:nvSpPr>
        <p:spPr>
          <a:xfrm>
            <a:off x="1502952" y="2062230"/>
            <a:ext cx="1224136" cy="360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Tree>
    <p:extLst>
      <p:ext uri="{BB962C8B-B14F-4D97-AF65-F5344CB8AC3E}">
        <p14:creationId xmlns:p14="http://schemas.microsoft.com/office/powerpoint/2010/main" val="3086554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.1</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判斷需求彈性的種類</a:t>
            </a:r>
            <a:endParaRPr lang="zh-HK" altLang="en-US" dirty="0"/>
          </a:p>
        </p:txBody>
      </p:sp>
      <p:sp>
        <p:nvSpPr>
          <p:cNvPr id="3" name="內容版面配置區 2"/>
          <p:cNvSpPr>
            <a:spLocks noGrp="1"/>
          </p:cNvSpPr>
          <p:nvPr>
            <p:ph idx="1"/>
          </p:nvPr>
        </p:nvSpPr>
        <p:spPr>
          <a:xfrm>
            <a:off x="457200" y="1196752"/>
            <a:ext cx="8229600" cy="3342453"/>
          </a:xfrm>
        </p:spPr>
        <p:txBody>
          <a:bodyPr/>
          <a:lstStyle/>
          <a:p>
            <a:r>
              <a:rPr lang="zh-TW" altLang="en-US" dirty="0"/>
              <a:t>細閱以下事件。試判斷各項物品屬於哪種需求彈性。</a:t>
            </a:r>
            <a:endParaRPr lang="en-US" altLang="zh-HK" dirty="0"/>
          </a:p>
          <a:p>
            <a:pPr>
              <a:tabLst>
                <a:tab pos="361950" algn="l"/>
              </a:tabLst>
            </a:pPr>
            <a:r>
              <a:rPr lang="en-US" altLang="zh-HK" dirty="0"/>
              <a:t>a.	</a:t>
            </a:r>
            <a:r>
              <a:rPr lang="zh-TW" altLang="en-US" dirty="0"/>
              <a:t>小喬喜歡吃芝士蛋糕。就算芝士蛋糕的價格上升，她依然	購買相同數量的芝士蛋糕。</a:t>
            </a:r>
            <a:endParaRPr lang="en-US" altLang="zh-HK" dirty="0"/>
          </a:p>
          <a:p>
            <a:pPr>
              <a:tabLst>
                <a:tab pos="361950" algn="l"/>
              </a:tabLst>
            </a:pPr>
            <a:endParaRPr lang="en-US" altLang="zh-HK" dirty="0"/>
          </a:p>
          <a:p>
            <a:pPr>
              <a:tabLst>
                <a:tab pos="361950" algn="l"/>
              </a:tabLst>
            </a:pPr>
            <a:r>
              <a:rPr lang="zh-TW" altLang="en-US" b="1" dirty="0">
                <a:solidFill>
                  <a:srgbClr val="7030A0"/>
                </a:solidFill>
              </a:rPr>
              <a:t>參考答案：</a:t>
            </a:r>
            <a:endParaRPr lang="en-US" altLang="zh-HK" b="1" dirty="0">
              <a:solidFill>
                <a:srgbClr val="7030A0"/>
              </a:solidFill>
            </a:endParaRPr>
          </a:p>
          <a:p>
            <a:pPr>
              <a:tabLst>
                <a:tab pos="361950" algn="l"/>
              </a:tabLst>
            </a:pPr>
            <a:r>
              <a:rPr lang="zh-TW" altLang="en-US" dirty="0"/>
              <a:t>在芝士蛋糕的價格上升後，小喬的需求量維持不變。這意味需求量的變動百分比是 </a:t>
            </a:r>
            <a:r>
              <a:rPr lang="en-US" altLang="zh-TW" dirty="0"/>
              <a:t>0%</a:t>
            </a:r>
            <a:r>
              <a:rPr lang="zh-TW" altLang="en-US" dirty="0"/>
              <a:t>。因此，需求彈性是 </a:t>
            </a:r>
            <a:r>
              <a:rPr lang="en-US" altLang="zh-TW" dirty="0"/>
              <a:t>0</a:t>
            </a:r>
            <a:r>
              <a:rPr lang="zh-TW" altLang="en-US" dirty="0"/>
              <a:t>，反映小喬的需求是完全無彈性。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52</a:t>
            </a:fld>
            <a:endParaRPr lang="zh-HK" altLang="en-US" dirty="0"/>
          </a:p>
        </p:txBody>
      </p:sp>
    </p:spTree>
    <p:extLst>
      <p:ext uri="{BB962C8B-B14F-4D97-AF65-F5344CB8AC3E}">
        <p14:creationId xmlns:p14="http://schemas.microsoft.com/office/powerpoint/2010/main" val="1476551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.1</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判斷需求彈性的種類</a:t>
            </a:r>
            <a:endParaRPr lang="zh-HK" altLang="en-US" dirty="0"/>
          </a:p>
        </p:txBody>
      </p:sp>
      <p:sp>
        <p:nvSpPr>
          <p:cNvPr id="3" name="內容版面配置區 2"/>
          <p:cNvSpPr>
            <a:spLocks noGrp="1"/>
          </p:cNvSpPr>
          <p:nvPr>
            <p:ph idx="1"/>
          </p:nvPr>
        </p:nvSpPr>
        <p:spPr>
          <a:xfrm>
            <a:off x="457200" y="1196752"/>
            <a:ext cx="8229600" cy="3046988"/>
          </a:xfrm>
        </p:spPr>
        <p:txBody>
          <a:bodyPr/>
          <a:lstStyle/>
          <a:p>
            <a:r>
              <a:rPr lang="zh-TW" altLang="en-US" dirty="0"/>
              <a:t>細閱以下事件。試判斷各項物品屬於哪種需求彈性。</a:t>
            </a:r>
            <a:endParaRPr lang="en-US" altLang="zh-HK" dirty="0"/>
          </a:p>
          <a:p>
            <a:pPr>
              <a:tabLst>
                <a:tab pos="361950" algn="l"/>
              </a:tabLst>
            </a:pPr>
            <a:r>
              <a:rPr lang="en-US" altLang="zh-HK" dirty="0"/>
              <a:t>b.	</a:t>
            </a:r>
            <a:r>
              <a:rPr lang="zh-TW" altLang="en-US" dirty="0"/>
              <a:t>曉斌的母親每星期給他 </a:t>
            </a:r>
            <a:r>
              <a:rPr lang="en-US" altLang="zh-TW" dirty="0"/>
              <a:t>$100 </a:t>
            </a:r>
            <a:r>
              <a:rPr lang="zh-TW" altLang="en-US" dirty="0"/>
              <a:t>零用錢。不論扭蛋玩具的價</a:t>
            </a:r>
            <a:r>
              <a:rPr lang="en-US" altLang="zh-TW" dirty="0"/>
              <a:t>	</a:t>
            </a:r>
            <a:r>
              <a:rPr lang="zh-TW" altLang="en-US" dirty="0"/>
              <a:t>格是多少，他都會把全部零用錢用來購買扭蛋玩具。</a:t>
            </a:r>
            <a:endParaRPr lang="en-US" altLang="zh-HK" dirty="0"/>
          </a:p>
          <a:p>
            <a:pPr>
              <a:tabLst>
                <a:tab pos="361950" algn="l"/>
              </a:tabLst>
            </a:pPr>
            <a:endParaRPr lang="en-US" altLang="zh-HK" dirty="0"/>
          </a:p>
          <a:p>
            <a:pPr>
              <a:tabLst>
                <a:tab pos="361950" algn="l"/>
              </a:tabLst>
            </a:pPr>
            <a:r>
              <a:rPr lang="zh-HK" altLang="en-US" b="1" dirty="0">
                <a:solidFill>
                  <a:srgbClr val="7030A0"/>
                </a:solidFill>
              </a:rPr>
              <a:t>題目分析</a:t>
            </a:r>
            <a:r>
              <a:rPr lang="zh-TW" altLang="en-US" b="1" dirty="0">
                <a:solidFill>
                  <a:srgbClr val="7030A0"/>
                </a:solidFill>
              </a:rPr>
              <a:t>：</a:t>
            </a:r>
            <a:endParaRPr lang="en-US" altLang="zh-HK" b="1" dirty="0">
              <a:solidFill>
                <a:srgbClr val="7030A0"/>
              </a:solidFill>
            </a:endParaRPr>
          </a:p>
          <a:p>
            <a:pPr>
              <a:tabLst>
                <a:tab pos="361950" algn="l"/>
              </a:tabLst>
            </a:pPr>
            <a:r>
              <a:rPr lang="zh-TW" altLang="en-US" dirty="0"/>
              <a:t>曉斌花費固定金額在扭蛋玩具上。</a:t>
            </a:r>
            <a:r>
              <a:rPr lang="en-US" altLang="zh-HK" dirty="0"/>
              <a:t> </a:t>
            </a:r>
          </a:p>
          <a:p>
            <a:pPr>
              <a:tabLst>
                <a:tab pos="361950" algn="l"/>
              </a:tabLst>
            </a:pPr>
            <a:r>
              <a:rPr lang="en-US" altLang="zh-HK" dirty="0">
                <a:sym typeface="Wingdings" panose="05000000000000000000" pitchFamily="2" charset="2"/>
              </a:rPr>
              <a:t> </a:t>
            </a:r>
            <a:r>
              <a:rPr lang="zh-TW" altLang="en-US" dirty="0"/>
              <a:t>不論價格多少，</a:t>
            </a:r>
            <a:r>
              <a:rPr lang="zh-TW" altLang="en-US" b="1" dirty="0"/>
              <a:t>總支出</a:t>
            </a:r>
            <a:r>
              <a:rPr lang="zh-TW" altLang="en-US" dirty="0"/>
              <a:t>都維持不變。</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53</a:t>
            </a:fld>
            <a:endParaRPr lang="zh-HK" altLang="en-US" dirty="0"/>
          </a:p>
        </p:txBody>
      </p:sp>
      <p:sp>
        <p:nvSpPr>
          <p:cNvPr id="5" name="文字方塊 4"/>
          <p:cNvSpPr txBox="1"/>
          <p:nvPr/>
        </p:nvSpPr>
        <p:spPr>
          <a:xfrm>
            <a:off x="3622248" y="2062230"/>
            <a:ext cx="1512168" cy="360000"/>
          </a:xfrm>
          <a:prstGeom prst="rect">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Tree>
    <p:extLst>
      <p:ext uri="{BB962C8B-B14F-4D97-AF65-F5344CB8AC3E}">
        <p14:creationId xmlns:p14="http://schemas.microsoft.com/office/powerpoint/2010/main" val="191669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.1</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判斷需求彈性的種類</a:t>
            </a:r>
            <a:endParaRPr lang="zh-HK" altLang="en-US" dirty="0"/>
          </a:p>
        </p:txBody>
      </p:sp>
      <p:sp>
        <p:nvSpPr>
          <p:cNvPr id="3" name="內容版面配置區 2"/>
          <p:cNvSpPr>
            <a:spLocks noGrp="1"/>
          </p:cNvSpPr>
          <p:nvPr>
            <p:ph idx="1"/>
          </p:nvPr>
        </p:nvSpPr>
        <p:spPr>
          <a:xfrm>
            <a:off x="457200" y="1196752"/>
            <a:ext cx="8229600" cy="2973122"/>
          </a:xfrm>
        </p:spPr>
        <p:txBody>
          <a:bodyPr/>
          <a:lstStyle/>
          <a:p>
            <a:r>
              <a:rPr lang="zh-TW" altLang="en-US" dirty="0"/>
              <a:t>細閱以下事件。試判斷各項物品屬於哪種需求彈性。</a:t>
            </a:r>
            <a:endParaRPr lang="en-US" altLang="zh-HK" dirty="0"/>
          </a:p>
          <a:p>
            <a:pPr>
              <a:tabLst>
                <a:tab pos="361950" algn="l"/>
              </a:tabLst>
            </a:pPr>
            <a:r>
              <a:rPr lang="en-US" altLang="zh-HK" dirty="0"/>
              <a:t>b.	</a:t>
            </a:r>
            <a:r>
              <a:rPr lang="zh-TW" altLang="en-US" dirty="0"/>
              <a:t>曉斌的母親每星期給他 </a:t>
            </a:r>
            <a:r>
              <a:rPr lang="en-US" altLang="zh-TW" dirty="0"/>
              <a:t>$100 </a:t>
            </a:r>
            <a:r>
              <a:rPr lang="zh-TW" altLang="en-US" dirty="0"/>
              <a:t>零用錢。不論扭蛋玩具的價</a:t>
            </a:r>
            <a:r>
              <a:rPr lang="en-US" altLang="zh-TW" dirty="0"/>
              <a:t>	</a:t>
            </a:r>
            <a:r>
              <a:rPr lang="zh-TW" altLang="en-US" dirty="0"/>
              <a:t>格是多少，他都會把全部零用錢用來購買扭蛋玩具。</a:t>
            </a:r>
            <a:endParaRPr lang="en-US" altLang="zh-HK" dirty="0"/>
          </a:p>
          <a:p>
            <a:pPr>
              <a:tabLst>
                <a:tab pos="361950" algn="l"/>
              </a:tabLst>
            </a:pPr>
            <a:endParaRPr lang="en-US" altLang="zh-HK" dirty="0"/>
          </a:p>
          <a:p>
            <a:pPr>
              <a:tabLst>
                <a:tab pos="361950" algn="l"/>
              </a:tabLst>
            </a:pPr>
            <a:r>
              <a:rPr lang="zh-TW" altLang="en-US" b="1" dirty="0">
                <a:solidFill>
                  <a:srgbClr val="7030A0"/>
                </a:solidFill>
              </a:rPr>
              <a:t>參考答案：</a:t>
            </a:r>
            <a:endParaRPr lang="en-US" altLang="zh-HK" b="1" dirty="0">
              <a:solidFill>
                <a:srgbClr val="7030A0"/>
              </a:solidFill>
            </a:endParaRPr>
          </a:p>
          <a:p>
            <a:pPr>
              <a:tabLst>
                <a:tab pos="361950" algn="l"/>
              </a:tabLst>
            </a:pPr>
            <a:r>
              <a:rPr lang="zh-TW" altLang="en-US" dirty="0"/>
              <a:t>由於不論價格多少，曉斌都會花費固定的金額購買扭蛋玩具，因此他對扭蛋玩具的需求屬於單一彈性。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54</a:t>
            </a:fld>
            <a:endParaRPr lang="zh-HK" altLang="en-US" dirty="0"/>
          </a:p>
        </p:txBody>
      </p:sp>
      <p:sp>
        <p:nvSpPr>
          <p:cNvPr id="5" name="圓角矩形 4"/>
          <p:cNvSpPr/>
          <p:nvPr/>
        </p:nvSpPr>
        <p:spPr>
          <a:xfrm>
            <a:off x="3577536" y="4365104"/>
            <a:ext cx="5112568" cy="111413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b="1" dirty="0">
                <a:solidFill>
                  <a:srgbClr val="FF0000"/>
                </a:solidFill>
                <a:sym typeface="Wingdings 2"/>
              </a:rPr>
              <a:t> </a:t>
            </a:r>
            <a:r>
              <a:rPr lang="zh-HK" altLang="en-US" b="1" dirty="0">
                <a:solidFill>
                  <a:srgbClr val="FF0000"/>
                </a:solidFill>
              </a:rPr>
              <a:t>常犯錯誤</a:t>
            </a:r>
            <a:endParaRPr lang="en-US" altLang="zh-HK" b="1" dirty="0">
              <a:solidFill>
                <a:srgbClr val="FF0000"/>
              </a:solidFill>
            </a:endParaRPr>
          </a:p>
          <a:p>
            <a:r>
              <a:rPr lang="zh-TW" altLang="en-US" b="1" dirty="0">
                <a:solidFill>
                  <a:schemeClr val="tx1"/>
                </a:solidFill>
              </a:rPr>
              <a:t>學生可能誤以為，當某買家對某物品的開支是固定時，其對該物品的需求屬完全無彈性。</a:t>
            </a:r>
            <a:endParaRPr lang="zh-HK" altLang="en-US" b="1" dirty="0">
              <a:solidFill>
                <a:schemeClr val="tx1"/>
              </a:solidFill>
            </a:endParaRPr>
          </a:p>
        </p:txBody>
      </p:sp>
    </p:spTree>
    <p:extLst>
      <p:ext uri="{BB962C8B-B14F-4D97-AF65-F5344CB8AC3E}">
        <p14:creationId xmlns:p14="http://schemas.microsoft.com/office/powerpoint/2010/main" val="3522687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.2</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價格下降時，總收入減少的條件</a:t>
            </a:r>
            <a:endParaRPr lang="zh-HK" altLang="en-US" dirty="0"/>
          </a:p>
        </p:txBody>
      </p:sp>
      <p:sp>
        <p:nvSpPr>
          <p:cNvPr id="3" name="內容版面配置區 2"/>
          <p:cNvSpPr>
            <a:spLocks noGrp="1"/>
          </p:cNvSpPr>
          <p:nvPr>
            <p:ph idx="1"/>
          </p:nvPr>
        </p:nvSpPr>
        <p:spPr>
          <a:xfrm>
            <a:off x="457200" y="1196752"/>
            <a:ext cx="8229600" cy="3342453"/>
          </a:xfrm>
        </p:spPr>
        <p:txBody>
          <a:bodyPr/>
          <a:lstStyle/>
          <a:p>
            <a:r>
              <a:rPr lang="zh-TW" altLang="en-US" dirty="0"/>
              <a:t>里昂經營一家零食店。他決定調低糖果的價格，以增加總收入。試附供需圖解釋在甚麼條件下，其總收入最終會減少，而非增加。</a:t>
            </a:r>
            <a:endParaRPr lang="en-US" altLang="zh-HK" dirty="0"/>
          </a:p>
          <a:p>
            <a:endParaRPr lang="en-US" altLang="zh-HK" dirty="0"/>
          </a:p>
          <a:p>
            <a:pPr>
              <a:tabLst>
                <a:tab pos="361950" algn="l"/>
              </a:tabLst>
            </a:pPr>
            <a:r>
              <a:rPr lang="zh-HK" altLang="en-US" b="1" dirty="0">
                <a:solidFill>
                  <a:srgbClr val="7030A0"/>
                </a:solidFill>
              </a:rPr>
              <a:t>題目分析 </a:t>
            </a:r>
            <a:r>
              <a:rPr lang="zh-TW" altLang="en-US" b="1" dirty="0">
                <a:solidFill>
                  <a:srgbClr val="7030A0"/>
                </a:solidFill>
              </a:rPr>
              <a:t>：</a:t>
            </a:r>
            <a:endParaRPr lang="en-US" altLang="zh-HK" b="1" dirty="0">
              <a:solidFill>
                <a:srgbClr val="7030A0"/>
              </a:solidFill>
            </a:endParaRPr>
          </a:p>
          <a:p>
            <a:pPr marL="342900" indent="-342900">
              <a:buFont typeface="Arial" panose="020B0604020202020204" pitchFamily="34" charset="0"/>
              <a:buChar char="•"/>
            </a:pPr>
            <a:r>
              <a:rPr lang="zh-TW" altLang="en-US" dirty="0">
                <a:sym typeface="Wingdings 2" pitchFamily="18" charset="2"/>
              </a:rPr>
              <a:t>當價格下降時，如果需求屬於低彈性，總收入會減少。</a:t>
            </a:r>
            <a:endParaRPr lang="en-US" altLang="zh-HK" dirty="0"/>
          </a:p>
          <a:p>
            <a:pPr marL="342900" indent="-342900">
              <a:buFont typeface="Arial" panose="020B0604020202020204" pitchFamily="34" charset="0"/>
              <a:buChar char="•"/>
            </a:pPr>
            <a:r>
              <a:rPr lang="zh-TW" altLang="en-US" dirty="0"/>
              <a:t>繪圖顯示需求量增加所帶來的</a:t>
            </a:r>
            <a:r>
              <a:rPr lang="zh-TW" altLang="zh-HK" dirty="0"/>
              <a:t>收入</a:t>
            </a:r>
            <a:r>
              <a:rPr lang="zh-TW" altLang="en-US" dirty="0"/>
              <a:t>得益小於價格下降所導致的</a:t>
            </a:r>
            <a:r>
              <a:rPr lang="zh-TW" altLang="zh-HK" dirty="0"/>
              <a:t>收入</a:t>
            </a:r>
            <a:r>
              <a:rPr lang="zh-TW" altLang="en-US" dirty="0"/>
              <a:t>損失的情況。</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55</a:t>
            </a:fld>
            <a:endParaRPr lang="zh-HK" altLang="en-US" dirty="0"/>
          </a:p>
        </p:txBody>
      </p:sp>
    </p:spTree>
    <p:extLst>
      <p:ext uri="{BB962C8B-B14F-4D97-AF65-F5344CB8AC3E}">
        <p14:creationId xmlns:p14="http://schemas.microsoft.com/office/powerpoint/2010/main" val="1814010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3200" dirty="0">
                <a:solidFill>
                  <a:srgbClr val="F79646">
                    <a:lumMod val="75000"/>
                  </a:srgbClr>
                </a:solidFill>
                <a:latin typeface="Times New Roman" panose="02020603050405020304" pitchFamily="18" charset="0"/>
                <a:ea typeface="標楷體" panose="03000509000000000000" pitchFamily="65" charset="-120"/>
              </a:rPr>
              <a:t>示例題 </a:t>
            </a:r>
            <a:r>
              <a:rPr lang="en-US" altLang="zh-TW" sz="3200" dirty="0">
                <a:solidFill>
                  <a:srgbClr val="F79646">
                    <a:lumMod val="75000"/>
                  </a:srgbClr>
                </a:solidFill>
                <a:latin typeface="Times New Roman" panose="02020603050405020304" pitchFamily="18" charset="0"/>
                <a:ea typeface="標楷體" panose="03000509000000000000" pitchFamily="65" charset="-120"/>
              </a:rPr>
              <a:t>5</a:t>
            </a:r>
            <a:r>
              <a:rPr lang="en-US" altLang="zh-HK" sz="3200" dirty="0">
                <a:solidFill>
                  <a:srgbClr val="F79646">
                    <a:lumMod val="75000"/>
                  </a:srgbClr>
                </a:solidFill>
                <a:latin typeface="Times New Roman" panose="02020603050405020304" pitchFamily="18" charset="0"/>
                <a:ea typeface="標楷體" panose="03000509000000000000" pitchFamily="65" charset="-120"/>
              </a:rPr>
              <a:t>.2</a:t>
            </a:r>
            <a:r>
              <a:rPr lang="zh-TW" altLang="en-US" sz="3200" dirty="0">
                <a:solidFill>
                  <a:srgbClr val="F79646">
                    <a:lumMod val="75000"/>
                  </a:srgbClr>
                </a:solidFill>
                <a:latin typeface="Times New Roman" panose="02020603050405020304" pitchFamily="18" charset="0"/>
                <a:ea typeface="標楷體" panose="03000509000000000000" pitchFamily="65" charset="-120"/>
              </a:rPr>
              <a:t>（續）</a:t>
            </a:r>
            <a:br>
              <a:rPr lang="en-US" altLang="zh-HK" sz="3200" dirty="0">
                <a:solidFill>
                  <a:srgbClr val="F79646">
                    <a:lumMod val="75000"/>
                  </a:srgbClr>
                </a:solidFill>
                <a:latin typeface="Times New Roman" panose="02020603050405020304" pitchFamily="18" charset="0"/>
                <a:ea typeface="標楷體" panose="03000509000000000000" pitchFamily="65" charset="-120"/>
              </a:rPr>
            </a:br>
            <a:r>
              <a:rPr lang="zh-TW" altLang="en-US" sz="3200" dirty="0">
                <a:solidFill>
                  <a:srgbClr val="F79646">
                    <a:lumMod val="75000"/>
                  </a:srgbClr>
                </a:solidFill>
                <a:latin typeface="Times New Roman" panose="02020603050405020304" pitchFamily="18" charset="0"/>
                <a:ea typeface="標楷體" panose="03000509000000000000" pitchFamily="65" charset="-120"/>
              </a:rPr>
              <a:t>價格下降時，總收入減少的條件</a:t>
            </a:r>
            <a:endParaRPr lang="zh-HK" altLang="en-US" sz="3200" dirty="0">
              <a:solidFill>
                <a:srgbClr val="F79646">
                  <a:lumMod val="75000"/>
                </a:srgbClr>
              </a:solidFill>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457200" y="1196752"/>
            <a:ext cx="8229600" cy="1643527"/>
          </a:xfrm>
        </p:spPr>
        <p:txBody>
          <a:bodyPr/>
          <a:lstStyle/>
          <a:p>
            <a:pPr>
              <a:tabLst>
                <a:tab pos="361950" algn="l"/>
              </a:tabLst>
            </a:pPr>
            <a:r>
              <a:rPr lang="zh-HK" altLang="en-US" b="1" dirty="0">
                <a:solidFill>
                  <a:srgbClr val="7030A0"/>
                </a:solidFill>
              </a:rPr>
              <a:t>參考答案</a:t>
            </a:r>
            <a:r>
              <a:rPr lang="zh-TW" altLang="en-US" b="1" dirty="0">
                <a:solidFill>
                  <a:srgbClr val="7030A0"/>
                </a:solidFill>
              </a:rPr>
              <a:t>：</a:t>
            </a:r>
            <a:endParaRPr lang="en-US" altLang="zh-HK" b="1" dirty="0">
              <a:solidFill>
                <a:srgbClr val="7030A0"/>
              </a:solidFill>
            </a:endParaRPr>
          </a:p>
          <a:p>
            <a:r>
              <a:rPr lang="zh-TW" altLang="en-US" dirty="0"/>
              <a:t>如果糖果的需求屬於低彈性（</a:t>
            </a:r>
            <a:r>
              <a:rPr lang="zh-TW" altLang="en-US" u="sng" dirty="0"/>
              <a:t>或</a:t>
            </a:r>
            <a:r>
              <a:rPr lang="zh-TW" altLang="en-US" dirty="0"/>
              <a:t>糖果的需求彈性小於 </a:t>
            </a:r>
            <a:r>
              <a:rPr lang="en-US" altLang="zh-TW" dirty="0"/>
              <a:t>1</a:t>
            </a:r>
            <a:r>
              <a:rPr lang="zh-TW" altLang="en-US" dirty="0"/>
              <a:t>），需求量的增加百分比會小於價格的下降百分比。結果，總收入會隨價格下降而減少。</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56</a:t>
            </a:fld>
            <a:endParaRPr lang="zh-HK" altLang="en-US" dirty="0"/>
          </a:p>
        </p:txBody>
      </p:sp>
      <p:grpSp>
        <p:nvGrpSpPr>
          <p:cNvPr id="40" name="群組 39"/>
          <p:cNvGrpSpPr/>
          <p:nvPr/>
        </p:nvGrpSpPr>
        <p:grpSpPr>
          <a:xfrm>
            <a:off x="2499530" y="2866584"/>
            <a:ext cx="4592750" cy="3068984"/>
            <a:chOff x="2499530" y="3356992"/>
            <a:chExt cx="4592750" cy="3068984"/>
          </a:xfrm>
        </p:grpSpPr>
        <p:grpSp>
          <p:nvGrpSpPr>
            <p:cNvPr id="5" name="Group 44"/>
            <p:cNvGrpSpPr>
              <a:grpSpLocks/>
            </p:cNvGrpSpPr>
            <p:nvPr/>
          </p:nvGrpSpPr>
          <p:grpSpPr bwMode="auto">
            <a:xfrm>
              <a:off x="2499530" y="3356992"/>
              <a:ext cx="4592750" cy="3068984"/>
              <a:chOff x="3824288" y="3233738"/>
              <a:chExt cx="4518439" cy="2979737"/>
            </a:xfrm>
          </p:grpSpPr>
          <p:grpSp>
            <p:nvGrpSpPr>
              <p:cNvPr id="29" name="群組 1"/>
              <p:cNvGrpSpPr>
                <a:grpSpLocks/>
              </p:cNvGrpSpPr>
              <p:nvPr/>
            </p:nvGrpSpPr>
            <p:grpSpPr bwMode="auto">
              <a:xfrm>
                <a:off x="3883071" y="3233738"/>
                <a:ext cx="4459656" cy="2822575"/>
                <a:chOff x="2774078" y="2837921"/>
                <a:chExt cx="4460602" cy="2821913"/>
              </a:xfrm>
            </p:grpSpPr>
            <p:cxnSp>
              <p:nvCxnSpPr>
                <p:cNvPr id="32" name="直線接點 31"/>
                <p:cNvCxnSpPr/>
                <p:nvPr/>
              </p:nvCxnSpPr>
              <p:spPr bwMode="auto">
                <a:xfrm>
                  <a:off x="3118592" y="3198198"/>
                  <a:ext cx="4763" cy="224896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bwMode="auto">
                <a:xfrm>
                  <a:off x="2880417" y="5290033"/>
                  <a:ext cx="527162" cy="369801"/>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34" name="文字方塊 33"/>
                <p:cNvSpPr txBox="1"/>
                <p:nvPr/>
              </p:nvSpPr>
              <p:spPr bwMode="auto">
                <a:xfrm>
                  <a:off x="6086076" y="5218613"/>
                  <a:ext cx="1148604" cy="358508"/>
                </a:xfrm>
                <a:prstGeom prst="rect">
                  <a:avLst/>
                </a:prstGeom>
                <a:noFill/>
              </p:spPr>
              <p:txBody>
                <a:bodyPr wrap="square">
                  <a:spAutoFit/>
                </a:bodyPr>
                <a:lstStyle/>
                <a:p>
                  <a:pPr>
                    <a:defRPr/>
                  </a:pPr>
                  <a:r>
                    <a:rPr lang="zh-TW" altLang="en-US" sz="1800" dirty="0">
                      <a:latin typeface="+mj-lt"/>
                    </a:rPr>
                    <a:t>數量</a:t>
                  </a:r>
                  <a:endParaRPr lang="zh-HK" altLang="en-US" sz="1800" dirty="0">
                    <a:latin typeface="+mj-lt"/>
                  </a:endParaRPr>
                </a:p>
              </p:txBody>
            </p:sp>
            <p:sp>
              <p:nvSpPr>
                <p:cNvPr id="35" name="文字方塊 34"/>
                <p:cNvSpPr txBox="1"/>
                <p:nvPr/>
              </p:nvSpPr>
              <p:spPr bwMode="auto">
                <a:xfrm>
                  <a:off x="2774078" y="2837921"/>
                  <a:ext cx="1270270" cy="358508"/>
                </a:xfrm>
                <a:prstGeom prst="rect">
                  <a:avLst/>
                </a:prstGeom>
                <a:noFill/>
              </p:spPr>
              <p:txBody>
                <a:bodyPr>
                  <a:spAutoFit/>
                </a:bodyPr>
                <a:lstStyle/>
                <a:p>
                  <a:pPr>
                    <a:defRPr/>
                  </a:pPr>
                  <a:r>
                    <a:rPr lang="zh-TW" altLang="en-US" sz="1800" dirty="0">
                      <a:latin typeface="+mj-lt"/>
                    </a:rPr>
                    <a:t>價格</a:t>
                  </a:r>
                  <a:endParaRPr lang="zh-HK" altLang="en-US" sz="1800" dirty="0">
                    <a:latin typeface="+mj-lt"/>
                  </a:endParaRPr>
                </a:p>
              </p:txBody>
            </p:sp>
            <p:sp>
              <p:nvSpPr>
                <p:cNvPr id="36" name="文字方塊 35"/>
                <p:cNvSpPr txBox="1"/>
                <p:nvPr/>
              </p:nvSpPr>
              <p:spPr bwMode="auto">
                <a:xfrm>
                  <a:off x="5483894" y="5093229"/>
                  <a:ext cx="452534" cy="445983"/>
                </a:xfrm>
                <a:prstGeom prst="rect">
                  <a:avLst/>
                </a:prstGeom>
                <a:noFill/>
              </p:spPr>
              <p:txBody>
                <a:bodyPr>
                  <a:spAutoFit/>
                </a:bodyPr>
                <a:lstStyle/>
                <a:p>
                  <a:pPr>
                    <a:defRPr/>
                  </a:pPr>
                  <a:r>
                    <a:rPr lang="en-US" altLang="zh-HK" sz="1800" dirty="0">
                      <a:latin typeface="+mj-lt"/>
                    </a:rPr>
                    <a:t>D</a:t>
                  </a:r>
                  <a:endParaRPr lang="zh-HK" altLang="en-US" sz="1800" dirty="0">
                    <a:latin typeface="+mj-lt"/>
                  </a:endParaRPr>
                </a:p>
              </p:txBody>
            </p:sp>
            <p:cxnSp>
              <p:nvCxnSpPr>
                <p:cNvPr id="37" name="直線接點 36"/>
                <p:cNvCxnSpPr/>
                <p:nvPr/>
              </p:nvCxnSpPr>
              <p:spPr bwMode="auto">
                <a:xfrm flipH="1">
                  <a:off x="3123355" y="5439223"/>
                  <a:ext cx="3034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bwMode="auto">
              <a:xfrm>
                <a:off x="5740400" y="5392738"/>
                <a:ext cx="482600" cy="4318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 name="矩形 7"/>
              <p:cNvSpPr/>
              <p:nvPr/>
            </p:nvSpPr>
            <p:spPr bwMode="auto">
              <a:xfrm>
                <a:off x="4244975" y="4997450"/>
                <a:ext cx="1479550" cy="38735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9" name="直線接點 8"/>
              <p:cNvCxnSpPr/>
              <p:nvPr/>
            </p:nvCxnSpPr>
            <p:spPr bwMode="auto">
              <a:xfrm>
                <a:off x="4227514" y="3817938"/>
                <a:ext cx="2445571" cy="1917586"/>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5724525" y="4965700"/>
                <a:ext cx="0" cy="8738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auto">
              <a:xfrm>
                <a:off x="4227513" y="4995863"/>
                <a:ext cx="14970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auto">
              <a:xfrm>
                <a:off x="6227763" y="5370513"/>
                <a:ext cx="0" cy="4699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auto">
              <a:xfrm>
                <a:off x="4240213" y="5384800"/>
                <a:ext cx="19875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橢圓 14"/>
              <p:cNvSpPr/>
              <p:nvPr/>
            </p:nvSpPr>
            <p:spPr bwMode="auto">
              <a:xfrm>
                <a:off x="5672138" y="4945063"/>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7" name="文字方塊 16"/>
              <p:cNvSpPr txBox="1"/>
              <p:nvPr/>
            </p:nvSpPr>
            <p:spPr bwMode="auto">
              <a:xfrm>
                <a:off x="6051550" y="5843588"/>
                <a:ext cx="465138" cy="369887"/>
              </a:xfrm>
              <a:prstGeom prst="rect">
                <a:avLst/>
              </a:prstGeom>
              <a:noFill/>
            </p:spPr>
            <p:txBody>
              <a:bodyPr>
                <a:spAutoFit/>
              </a:bodyPr>
              <a:lstStyle/>
              <a:p>
                <a:pPr>
                  <a:defRPr/>
                </a:pPr>
                <a:r>
                  <a:rPr lang="en-US" altLang="zh-HK" sz="1800" dirty="0">
                    <a:latin typeface="+mj-lt"/>
                  </a:rPr>
                  <a:t>Q</a:t>
                </a:r>
                <a:r>
                  <a:rPr lang="en-US" altLang="zh-HK" sz="2200" baseline="-25000" dirty="0">
                    <a:latin typeface="+mj-lt"/>
                  </a:rPr>
                  <a:t>2</a:t>
                </a:r>
                <a:endParaRPr lang="zh-HK" altLang="en-US" sz="2200" baseline="-25000" dirty="0">
                  <a:latin typeface="+mj-lt"/>
                </a:endParaRPr>
              </a:p>
            </p:txBody>
          </p:sp>
          <p:sp>
            <p:nvSpPr>
              <p:cNvPr id="18" name="文字方塊 17"/>
              <p:cNvSpPr txBox="1"/>
              <p:nvPr/>
            </p:nvSpPr>
            <p:spPr bwMode="auto">
              <a:xfrm>
                <a:off x="3839543" y="4767263"/>
                <a:ext cx="465138" cy="368300"/>
              </a:xfrm>
              <a:prstGeom prst="rect">
                <a:avLst/>
              </a:prstGeom>
              <a:noFill/>
            </p:spPr>
            <p:txBody>
              <a:bodyPr>
                <a:spAutoFit/>
              </a:bodyPr>
              <a:lstStyle/>
              <a:p>
                <a:pPr>
                  <a:defRPr/>
                </a:pPr>
                <a:r>
                  <a:rPr lang="en-US" altLang="zh-HK" sz="1800" dirty="0">
                    <a:latin typeface="+mj-lt"/>
                  </a:rPr>
                  <a:t>P</a:t>
                </a:r>
                <a:r>
                  <a:rPr lang="en-US" altLang="zh-HK" sz="2200" baseline="-25000" dirty="0">
                    <a:latin typeface="+mj-lt"/>
                  </a:rPr>
                  <a:t>1</a:t>
                </a:r>
                <a:endParaRPr lang="zh-HK" altLang="en-US" sz="2200" baseline="-25000" dirty="0">
                  <a:latin typeface="+mj-lt"/>
                </a:endParaRPr>
              </a:p>
            </p:txBody>
          </p:sp>
          <p:sp>
            <p:nvSpPr>
              <p:cNvPr id="19" name="文字方塊 18"/>
              <p:cNvSpPr txBox="1"/>
              <p:nvPr/>
            </p:nvSpPr>
            <p:spPr bwMode="auto">
              <a:xfrm>
                <a:off x="5522913" y="5845175"/>
                <a:ext cx="465137" cy="368300"/>
              </a:xfrm>
              <a:prstGeom prst="rect">
                <a:avLst/>
              </a:prstGeom>
              <a:noFill/>
            </p:spPr>
            <p:txBody>
              <a:bodyPr>
                <a:spAutoFit/>
              </a:bodyPr>
              <a:lstStyle/>
              <a:p>
                <a:pPr>
                  <a:defRPr/>
                </a:pPr>
                <a:r>
                  <a:rPr lang="en-US" altLang="zh-HK" sz="1800" dirty="0">
                    <a:latin typeface="+mj-lt"/>
                  </a:rPr>
                  <a:t>Q</a:t>
                </a:r>
                <a:r>
                  <a:rPr lang="en-US" altLang="zh-HK" sz="2200" baseline="-25000" dirty="0">
                    <a:latin typeface="+mj-lt"/>
                  </a:rPr>
                  <a:t>1</a:t>
                </a:r>
                <a:endParaRPr lang="zh-HK" altLang="en-US" sz="2200" baseline="-25000" dirty="0">
                  <a:latin typeface="+mj-lt"/>
                </a:endParaRPr>
              </a:p>
            </p:txBody>
          </p:sp>
          <p:sp>
            <p:nvSpPr>
              <p:cNvPr id="20" name="文字方塊 19"/>
              <p:cNvSpPr txBox="1"/>
              <p:nvPr/>
            </p:nvSpPr>
            <p:spPr bwMode="auto">
              <a:xfrm>
                <a:off x="3824288" y="5148263"/>
                <a:ext cx="465137" cy="368300"/>
              </a:xfrm>
              <a:prstGeom prst="rect">
                <a:avLst/>
              </a:prstGeom>
              <a:noFill/>
            </p:spPr>
            <p:txBody>
              <a:bodyPr>
                <a:spAutoFit/>
              </a:bodyPr>
              <a:lstStyle/>
              <a:p>
                <a:pPr>
                  <a:defRPr/>
                </a:pPr>
                <a:r>
                  <a:rPr lang="en-US" altLang="zh-HK" sz="1800" dirty="0">
                    <a:latin typeface="+mj-lt"/>
                  </a:rPr>
                  <a:t>P</a:t>
                </a:r>
                <a:r>
                  <a:rPr lang="en-US" altLang="zh-HK" sz="2200" baseline="-25000" dirty="0">
                    <a:latin typeface="+mj-lt"/>
                  </a:rPr>
                  <a:t>2</a:t>
                </a:r>
                <a:endParaRPr lang="zh-HK" altLang="en-US" sz="2200" baseline="-25000" dirty="0">
                  <a:latin typeface="+mj-lt"/>
                </a:endParaRPr>
              </a:p>
            </p:txBody>
          </p:sp>
          <p:cxnSp>
            <p:nvCxnSpPr>
              <p:cNvPr id="22" name="直線單箭頭接點 21"/>
              <p:cNvCxnSpPr/>
              <p:nvPr/>
            </p:nvCxnSpPr>
            <p:spPr bwMode="auto">
              <a:xfrm>
                <a:off x="5875338" y="6019800"/>
                <a:ext cx="25717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bwMode="auto">
              <a:xfrm>
                <a:off x="3879624" y="5023542"/>
                <a:ext cx="0" cy="211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bwMode="auto">
              <a:xfrm>
                <a:off x="4033585" y="5047369"/>
                <a:ext cx="1897064" cy="328709"/>
              </a:xfrm>
              <a:prstGeom prst="rect">
                <a:avLst/>
              </a:prstGeom>
              <a:noFill/>
            </p:spPr>
            <p:txBody>
              <a:bodyPr wrap="square">
                <a:spAutoFit/>
              </a:bodyPr>
              <a:lstStyle/>
              <a:p>
                <a:pPr algn="ctr">
                  <a:defRPr/>
                </a:pPr>
                <a:r>
                  <a:rPr lang="zh-TW" altLang="en-US" sz="1600" b="1" dirty="0">
                    <a:latin typeface="+mn-lt"/>
                  </a:rPr>
                  <a:t>收入損失</a:t>
                </a:r>
                <a:endParaRPr lang="zh-HK" altLang="en-US" sz="1600" b="1" dirty="0">
                  <a:latin typeface="+mn-lt"/>
                </a:endParaRPr>
              </a:p>
            </p:txBody>
          </p:sp>
          <p:sp>
            <p:nvSpPr>
              <p:cNvPr id="26" name="文字方塊 25"/>
              <p:cNvSpPr txBox="1"/>
              <p:nvPr/>
            </p:nvSpPr>
            <p:spPr bwMode="auto">
              <a:xfrm>
                <a:off x="6363673" y="5264423"/>
                <a:ext cx="1058096" cy="276414"/>
              </a:xfrm>
              <a:prstGeom prst="rect">
                <a:avLst/>
              </a:prstGeom>
              <a:noFill/>
            </p:spPr>
            <p:txBody>
              <a:bodyPr wrap="square">
                <a:spAutoFit/>
              </a:bodyPr>
              <a:lstStyle/>
              <a:p>
                <a:pPr algn="ctr">
                  <a:lnSpc>
                    <a:spcPts val="1500"/>
                  </a:lnSpc>
                  <a:defRPr/>
                </a:pPr>
                <a:r>
                  <a:rPr lang="zh-TW" altLang="en-US" sz="1600" b="1" dirty="0">
                    <a:latin typeface="+mn-lt"/>
                  </a:rPr>
                  <a:t>收入得益</a:t>
                </a:r>
                <a:endParaRPr lang="zh-HK" altLang="en-US" sz="1600" b="1" dirty="0">
                  <a:latin typeface="+mn-lt"/>
                </a:endParaRPr>
              </a:p>
            </p:txBody>
          </p:sp>
          <p:sp>
            <p:nvSpPr>
              <p:cNvPr id="27" name="橢圓 26"/>
              <p:cNvSpPr/>
              <p:nvPr/>
            </p:nvSpPr>
            <p:spPr bwMode="auto">
              <a:xfrm>
                <a:off x="6170613" y="5340350"/>
                <a:ext cx="103187" cy="104775"/>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cxnSp>
          <p:nvCxnSpPr>
            <p:cNvPr id="39" name="直線接點 38"/>
            <p:cNvCxnSpPr/>
            <p:nvPr/>
          </p:nvCxnSpPr>
          <p:spPr>
            <a:xfrm flipV="1">
              <a:off x="4763422" y="5626438"/>
              <a:ext cx="384642" cy="173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8580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概念誤解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1</a:t>
            </a:r>
            <a:endParaRPr lang="zh-HK" altLang="en-US" sz="3300" dirty="0"/>
          </a:p>
        </p:txBody>
      </p:sp>
      <p:sp>
        <p:nvSpPr>
          <p:cNvPr id="3" name="內容版面配置區 2"/>
          <p:cNvSpPr>
            <a:spLocks noGrp="1"/>
          </p:cNvSpPr>
          <p:nvPr>
            <p:ph idx="1"/>
          </p:nvPr>
        </p:nvSpPr>
        <p:spPr>
          <a:xfrm>
            <a:off x="457200" y="1196752"/>
            <a:ext cx="8229600" cy="1274195"/>
          </a:xfrm>
        </p:spPr>
        <p:txBody>
          <a:bodyPr/>
          <a:lstStyle/>
          <a:p>
            <a:r>
              <a:rPr lang="zh-TW" altLang="en-US" dirty="0"/>
              <a:t>試判斷下列陳述是否正確。</a:t>
            </a:r>
            <a:endParaRPr lang="en-US" altLang="zh-HK" dirty="0"/>
          </a:p>
          <a:p>
            <a:pPr>
              <a:tabLst>
                <a:tab pos="361950" algn="l"/>
              </a:tabLst>
            </a:pPr>
            <a:r>
              <a:rPr lang="en-US" altLang="zh-HK" dirty="0"/>
              <a:t>a.	</a:t>
            </a:r>
            <a:r>
              <a:rPr lang="zh-TW" altLang="en-US" dirty="0"/>
              <a:t>不論價格多少，戴利每月都花費同樣的金額在咖啡上。這</a:t>
            </a:r>
            <a:r>
              <a:rPr lang="en-US" altLang="zh-TW" dirty="0"/>
              <a:t>	</a:t>
            </a:r>
            <a:r>
              <a:rPr lang="zh-TW" altLang="en-US" dirty="0"/>
              <a:t>意味着戴利對咖啡的需求是完全無彈性的。</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57</a:t>
            </a:fld>
            <a:endParaRPr lang="zh-HK" altLang="en-US" dirty="0"/>
          </a:p>
        </p:txBody>
      </p:sp>
      <p:sp>
        <p:nvSpPr>
          <p:cNvPr id="5" name="文字方塊 4"/>
          <p:cNvSpPr txBox="1"/>
          <p:nvPr/>
        </p:nvSpPr>
        <p:spPr>
          <a:xfrm>
            <a:off x="827584" y="2598003"/>
            <a:ext cx="7848872" cy="830997"/>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不正確。由於總支出沒有隨價格而變動，戴利對咖啡的</a:t>
            </a:r>
            <a:br>
              <a:rPr lang="en-US" altLang="zh-TW" sz="2400" dirty="0">
                <a:solidFill>
                  <a:srgbClr val="FF0000"/>
                </a:solidFill>
                <a:latin typeface="+mn-ea"/>
                <a:cs typeface="Arial Unicode MS" panose="020B0604020202020204" pitchFamily="34" charset="-120"/>
              </a:rPr>
            </a:br>
            <a:r>
              <a:rPr lang="zh-TW" altLang="en-US" sz="2400" dirty="0">
                <a:solidFill>
                  <a:srgbClr val="FF0000"/>
                </a:solidFill>
                <a:latin typeface="+mn-ea"/>
                <a:cs typeface="Arial Unicode MS" panose="020B0604020202020204" pitchFamily="34" charset="-120"/>
              </a:rPr>
              <a:t>需求應為單一彈性。</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149003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概念誤解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1</a:t>
            </a:r>
            <a:endParaRPr lang="zh-HK" altLang="en-US" sz="3300" dirty="0"/>
          </a:p>
        </p:txBody>
      </p:sp>
      <p:sp>
        <p:nvSpPr>
          <p:cNvPr id="3" name="內容版面配置區 2"/>
          <p:cNvSpPr>
            <a:spLocks noGrp="1"/>
          </p:cNvSpPr>
          <p:nvPr>
            <p:ph idx="1"/>
          </p:nvPr>
        </p:nvSpPr>
        <p:spPr>
          <a:xfrm>
            <a:off x="457200" y="1196752"/>
            <a:ext cx="8229600" cy="1643527"/>
          </a:xfrm>
        </p:spPr>
        <p:txBody>
          <a:bodyPr/>
          <a:lstStyle/>
          <a:p>
            <a:r>
              <a:rPr lang="zh-TW" altLang="en-US" dirty="0"/>
              <a:t>試判斷下列陳述是否正確。</a:t>
            </a:r>
            <a:endParaRPr lang="en-US" altLang="zh-HK" dirty="0"/>
          </a:p>
          <a:p>
            <a:pPr>
              <a:tabLst>
                <a:tab pos="361950" algn="l"/>
              </a:tabLst>
            </a:pPr>
            <a:r>
              <a:rPr lang="en-US" altLang="zh-HK" dirty="0"/>
              <a:t>b.	</a:t>
            </a:r>
            <a:r>
              <a:rPr lang="zh-TW" altLang="en-US" dirty="0"/>
              <a:t>當茶葉的價格下降時，其他因素不變，仲明花在茶葉上的</a:t>
            </a:r>
            <a:r>
              <a:rPr lang="en-US" altLang="zh-TW" dirty="0"/>
              <a:t>	</a:t>
            </a:r>
            <a:r>
              <a:rPr lang="zh-TW" altLang="en-US" dirty="0"/>
              <a:t>總支出也有所減少。這意味着他對茶葉的需求彈性大於 </a:t>
            </a:r>
            <a:r>
              <a:rPr lang="en-US" altLang="zh-TW" dirty="0"/>
              <a:t>0 	</a:t>
            </a:r>
            <a:r>
              <a:rPr lang="zh-TW" altLang="en-US" dirty="0"/>
              <a:t>但小於 </a:t>
            </a:r>
            <a:r>
              <a:rPr lang="en-US" altLang="zh-TW" dirty="0"/>
              <a:t>1</a:t>
            </a:r>
            <a:r>
              <a:rPr lang="zh-TW" altLang="en-US" dirty="0"/>
              <a:t>（不考慮其負號）。</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58</a:t>
            </a:fld>
            <a:endParaRPr lang="zh-HK" altLang="en-US" dirty="0"/>
          </a:p>
        </p:txBody>
      </p:sp>
      <p:sp>
        <p:nvSpPr>
          <p:cNvPr id="5" name="文字方塊 4"/>
          <p:cNvSpPr txBox="1"/>
          <p:nvPr/>
        </p:nvSpPr>
        <p:spPr>
          <a:xfrm>
            <a:off x="827584" y="2924944"/>
            <a:ext cx="7848872" cy="461665"/>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不正確。仲明對茶葉的需求彈性有可能等於 </a:t>
            </a:r>
            <a:r>
              <a:rPr lang="en-US" altLang="zh-TW" sz="2400" dirty="0">
                <a:solidFill>
                  <a:srgbClr val="FF0000"/>
                </a:solidFill>
                <a:latin typeface="Arial" panose="020B0604020202020204" pitchFamily="34" charset="0"/>
                <a:ea typeface="Arial Unicode MS" panose="020B0604020202020204" pitchFamily="34" charset="-120"/>
                <a:cs typeface="Arial" panose="020B0604020202020204" pitchFamily="34" charset="0"/>
              </a:rPr>
              <a:t>0</a:t>
            </a:r>
            <a:r>
              <a:rPr lang="zh-TW" altLang="en-US" sz="2400" dirty="0">
                <a:solidFill>
                  <a:srgbClr val="FF0000"/>
                </a:solidFill>
                <a:latin typeface="+mn-ea"/>
                <a:cs typeface="Arial Unicode MS" panose="020B0604020202020204" pitchFamily="34" charset="-120"/>
              </a:rPr>
              <a:t>。</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527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概念誤解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2</a:t>
            </a:r>
            <a:endParaRPr lang="zh-HK" altLang="en-US" sz="3300" dirty="0"/>
          </a:p>
        </p:txBody>
      </p:sp>
      <p:sp>
        <p:nvSpPr>
          <p:cNvPr id="3" name="內容版面配置區 2"/>
          <p:cNvSpPr>
            <a:spLocks noGrp="1"/>
          </p:cNvSpPr>
          <p:nvPr>
            <p:ph idx="1"/>
          </p:nvPr>
        </p:nvSpPr>
        <p:spPr>
          <a:xfrm>
            <a:off x="457200" y="2263512"/>
            <a:ext cx="8229600" cy="2677656"/>
          </a:xfrm>
        </p:spPr>
        <p:txBody>
          <a:bodyPr/>
          <a:lstStyle/>
          <a:p>
            <a:r>
              <a:rPr lang="zh-TW" altLang="en-US" dirty="0"/>
              <a:t>上表顯示廠商 </a:t>
            </a:r>
            <a:r>
              <a:rPr lang="en-US" altLang="zh-TW" dirty="0"/>
              <a:t>A </a:t>
            </a:r>
            <a:r>
              <a:rPr lang="zh-TW" altLang="en-US" dirty="0"/>
              <a:t>從銷售蘋果汁上獲得的總收入。</a:t>
            </a:r>
            <a:r>
              <a:rPr lang="zh-TW" altLang="zh-HK"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假設需求沒有改變。</a:t>
            </a:r>
            <a:r>
              <a:rPr lang="zh-TW" altLang="en-US" dirty="0"/>
              <a:t>試根據上表，判斷以下各陳述是否正確。</a:t>
            </a:r>
            <a:endParaRPr lang="en-US" altLang="zh-HK" dirty="0"/>
          </a:p>
          <a:p>
            <a:pPr>
              <a:tabLst>
                <a:tab pos="361950" algn="l"/>
              </a:tabLst>
            </a:pPr>
            <a:r>
              <a:rPr lang="en-US" altLang="zh-HK" dirty="0"/>
              <a:t>a.	</a:t>
            </a:r>
            <a:r>
              <a:rPr lang="zh-TW" altLang="en-US" dirty="0"/>
              <a:t>蘋果汁的需求屬於完全無彈性。</a:t>
            </a:r>
            <a:endParaRPr lang="en-US" altLang="zh-HK" dirty="0"/>
          </a:p>
          <a:p>
            <a:pPr>
              <a:tabLst>
                <a:tab pos="361950" algn="l"/>
              </a:tabLst>
            </a:pPr>
            <a:r>
              <a:rPr lang="en-US" altLang="zh-HK" dirty="0"/>
              <a:t>b.	</a:t>
            </a:r>
            <a:r>
              <a:rPr lang="zh-TW" altLang="en-US" dirty="0"/>
              <a:t>蘋果汁的需求屬於完全彈性。</a:t>
            </a:r>
            <a:endParaRPr lang="en-US" altLang="zh-HK" dirty="0"/>
          </a:p>
          <a:p>
            <a:pPr>
              <a:tabLst>
                <a:tab pos="361950" algn="l"/>
              </a:tabLst>
            </a:pPr>
            <a:r>
              <a:rPr lang="en-US" altLang="zh-HK" dirty="0"/>
              <a:t>c.	</a:t>
            </a:r>
            <a:r>
              <a:rPr lang="zh-TW" altLang="en-US" dirty="0"/>
              <a:t>蘋果汁的需求彈性大於 </a:t>
            </a:r>
            <a:r>
              <a:rPr lang="en-US" altLang="zh-TW" dirty="0"/>
              <a:t>0 </a:t>
            </a:r>
            <a:r>
              <a:rPr lang="zh-TW" altLang="en-US" dirty="0"/>
              <a:t>但小於 </a:t>
            </a:r>
            <a:r>
              <a:rPr lang="en-US" altLang="zh-TW" dirty="0"/>
              <a:t>1</a:t>
            </a:r>
            <a:r>
              <a:rPr lang="zh-TW" altLang="en-US" dirty="0"/>
              <a:t>。</a:t>
            </a:r>
            <a:endParaRPr lang="en-US" altLang="zh-HK" dirty="0"/>
          </a:p>
          <a:p>
            <a:pPr>
              <a:tabLst>
                <a:tab pos="361950" algn="l"/>
              </a:tabLst>
            </a:pPr>
            <a:r>
              <a:rPr lang="en-US" altLang="zh-HK" dirty="0"/>
              <a:t>d.	</a:t>
            </a:r>
            <a:r>
              <a:rPr lang="zh-TW" altLang="en-US" dirty="0"/>
              <a:t>蘋果汁的需求彈性等於 </a:t>
            </a:r>
            <a:r>
              <a:rPr lang="en-US" altLang="zh-TW" dirty="0"/>
              <a:t>1</a:t>
            </a:r>
            <a:r>
              <a:rPr lang="zh-TW" altLang="en-US" dirty="0"/>
              <a:t>。</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59</a:t>
            </a:fld>
            <a:endParaRPr lang="zh-HK" altLang="en-US" dirty="0"/>
          </a:p>
        </p:txBody>
      </p:sp>
      <p:sp>
        <p:nvSpPr>
          <p:cNvPr id="5" name="文字方塊 4"/>
          <p:cNvSpPr txBox="1"/>
          <p:nvPr/>
        </p:nvSpPr>
        <p:spPr>
          <a:xfrm>
            <a:off x="457200" y="5085184"/>
            <a:ext cx="8075240" cy="830997"/>
          </a:xfrm>
          <a:prstGeom prst="rect">
            <a:avLst/>
          </a:prstGeom>
          <a:noFill/>
        </p:spPr>
        <p:txBody>
          <a:bodyPr wrap="square" rtlCol="0">
            <a:spAutoFit/>
          </a:bodyPr>
          <a:lstStyle/>
          <a:p>
            <a:r>
              <a:rPr lang="zh-TW" altLang="en-US" sz="2400" dirty="0">
                <a:solidFill>
                  <a:srgbClr val="FF0000"/>
                </a:solidFill>
                <a:latin typeface="新細明體"/>
                <a:cs typeface="Arial Unicode MS" panose="020B0604020202020204" pitchFamily="34" charset="-120"/>
              </a:rPr>
              <a:t>題</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 </a:t>
            </a:r>
            <a:r>
              <a:rPr lang="zh-TW" altLang="en-US" sz="2400" dirty="0">
                <a:solidFill>
                  <a:srgbClr val="FF0000"/>
                </a:solidFill>
                <a:latin typeface="新細明體"/>
                <a:cs typeface="Arial Unicode MS" panose="020B0604020202020204" pitchFamily="34" charset="-120"/>
              </a:rPr>
              <a:t>正確。由於需求量（交易量）固定在</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 </a:t>
            </a:r>
            <a:r>
              <a:rPr lang="zh-TW" altLang="en-US" sz="2400" dirty="0">
                <a:solidFill>
                  <a:srgbClr val="FF0000"/>
                </a:solidFill>
                <a:latin typeface="新細明體"/>
                <a:cs typeface="Arial Unicode MS" panose="020B0604020202020204" pitchFamily="34" charset="-120"/>
              </a:rPr>
              <a:t>個單位，</a:t>
            </a:r>
            <a:br>
              <a:rPr lang="en-US" altLang="zh-TW" sz="2400" dirty="0">
                <a:solidFill>
                  <a:srgbClr val="FF0000"/>
                </a:solidFill>
                <a:latin typeface="新細明體"/>
                <a:cs typeface="Arial Unicode MS" panose="020B0604020202020204" pitchFamily="34" charset="-120"/>
              </a:rPr>
            </a:br>
            <a:r>
              <a:rPr lang="zh-TW" altLang="en-US" sz="2400" dirty="0">
                <a:solidFill>
                  <a:srgbClr val="FF0000"/>
                </a:solidFill>
                <a:latin typeface="新細明體"/>
                <a:cs typeface="Arial Unicode MS" panose="020B0604020202020204" pitchFamily="34" charset="-120"/>
              </a:rPr>
              <a:t>蘋果汁的需求屬於完全無彈性。</a:t>
            </a:r>
            <a:endParaRPr lang="zh-HK"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595493709"/>
              </p:ext>
            </p:extLst>
          </p:nvPr>
        </p:nvGraphicFramePr>
        <p:xfrm>
          <a:off x="539552" y="1268760"/>
          <a:ext cx="7380620" cy="7924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20000"/>
                    </a:ext>
                  </a:extLst>
                </a:gridCol>
                <a:gridCol w="1108924">
                  <a:extLst>
                    <a:ext uri="{9D8B030D-6E8A-4147-A177-3AD203B41FA5}">
                      <a16:colId xmlns:a16="http://schemas.microsoft.com/office/drawing/2014/main" val="20001"/>
                    </a:ext>
                  </a:extLst>
                </a:gridCol>
                <a:gridCol w="1108924">
                  <a:extLst>
                    <a:ext uri="{9D8B030D-6E8A-4147-A177-3AD203B41FA5}">
                      <a16:colId xmlns:a16="http://schemas.microsoft.com/office/drawing/2014/main" val="20002"/>
                    </a:ext>
                  </a:extLst>
                </a:gridCol>
                <a:gridCol w="1108924">
                  <a:extLst>
                    <a:ext uri="{9D8B030D-6E8A-4147-A177-3AD203B41FA5}">
                      <a16:colId xmlns:a16="http://schemas.microsoft.com/office/drawing/2014/main" val="20003"/>
                    </a:ext>
                  </a:extLst>
                </a:gridCol>
                <a:gridCol w="1108924">
                  <a:extLst>
                    <a:ext uri="{9D8B030D-6E8A-4147-A177-3AD203B41FA5}">
                      <a16:colId xmlns:a16="http://schemas.microsoft.com/office/drawing/2014/main" val="20004"/>
                    </a:ext>
                  </a:extLst>
                </a:gridCol>
                <a:gridCol w="1108924">
                  <a:extLst>
                    <a:ext uri="{9D8B030D-6E8A-4147-A177-3AD203B41FA5}">
                      <a16:colId xmlns:a16="http://schemas.microsoft.com/office/drawing/2014/main" val="20005"/>
                    </a:ext>
                  </a:extLst>
                </a:gridCol>
              </a:tblGrid>
              <a:tr h="370840">
                <a:tc>
                  <a:txBody>
                    <a:bodyPr/>
                    <a:lstStyle/>
                    <a:p>
                      <a:r>
                        <a:rPr lang="zh-HK" altLang="en-US" sz="2000" dirty="0">
                          <a:solidFill>
                            <a:schemeClr val="tx1"/>
                          </a:solidFill>
                        </a:rPr>
                        <a:t>單位價格</a:t>
                      </a:r>
                      <a:r>
                        <a:rPr lang="en-US" altLang="zh-HK" sz="2000" dirty="0">
                          <a:solidFill>
                            <a:schemeClr val="tx1"/>
                          </a:solidFill>
                        </a:rPr>
                        <a:t> ($)</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altLang="zh-HK" sz="2000" b="0" dirty="0">
                          <a:solidFill>
                            <a:schemeClr val="tx1"/>
                          </a:solidFill>
                        </a:rPr>
                        <a:t>12</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13</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14</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15</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16</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zh-HK" altLang="en-US" sz="2000" b="1" dirty="0">
                          <a:solidFill>
                            <a:schemeClr val="tx1"/>
                          </a:solidFill>
                        </a:rPr>
                        <a:t>總收入</a:t>
                      </a:r>
                      <a:r>
                        <a:rPr lang="en-US" altLang="zh-HK" sz="2000" b="1" dirty="0">
                          <a:solidFill>
                            <a:schemeClr val="tx1"/>
                          </a:solidFill>
                        </a:rPr>
                        <a:t> ($)</a:t>
                      </a:r>
                      <a:endParaRPr lang="zh-HK" altLang="en-US" sz="2000" b="1"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altLang="zh-HK" sz="2000" dirty="0">
                          <a:solidFill>
                            <a:schemeClr val="tx1"/>
                          </a:solidFill>
                        </a:rPr>
                        <a:t>36</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39</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42</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45</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48</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582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5.1	</a:t>
            </a:r>
            <a:r>
              <a:rPr lang="zh-TW" altLang="en-US" dirty="0"/>
              <a:t>需求價格彈性</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6</a:t>
            </a:fld>
            <a:endParaRPr lang="zh-HK" altLang="en-US" dirty="0"/>
          </a:p>
        </p:txBody>
      </p:sp>
    </p:spTree>
    <p:extLst>
      <p:ext uri="{BB962C8B-B14F-4D97-AF65-F5344CB8AC3E}">
        <p14:creationId xmlns:p14="http://schemas.microsoft.com/office/powerpoint/2010/main" val="1067918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概念誤解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2</a:t>
            </a:r>
            <a:r>
              <a:rPr lang="en-US" altLang="zh-HK" dirty="0"/>
              <a:t> </a:t>
            </a:r>
            <a:r>
              <a:rPr lang="zh-TW" altLang="en-US" dirty="0"/>
              <a:t>（</a:t>
            </a:r>
            <a:r>
              <a:rPr lang="zh-TW" altLang="en-US" dirty="0">
                <a:latin typeface="標楷體" panose="03000509000000000000" pitchFamily="65" charset="-120"/>
                <a:ea typeface="標楷體" panose="03000509000000000000" pitchFamily="65" charset="-120"/>
              </a:rPr>
              <a:t>續</a:t>
            </a:r>
            <a:r>
              <a:rPr lang="zh-TW" altLang="en-US" dirty="0">
                <a:solidFill>
                  <a:srgbClr val="F79646">
                    <a:lumMod val="75000"/>
                  </a:srgbClr>
                </a:solidFill>
                <a:latin typeface="Times New Roman" panose="02020603050405020304" pitchFamily="18" charset="0"/>
                <a:ea typeface="標楷體" panose="03000509000000000000" pitchFamily="65" charset="-120"/>
              </a:rPr>
              <a:t>）</a:t>
            </a:r>
            <a:r>
              <a:rPr lang="en-US" altLang="zh-HK" dirty="0"/>
              <a:t> </a:t>
            </a:r>
            <a:endParaRPr lang="zh-HK" altLang="en-US" dirty="0"/>
          </a:p>
        </p:txBody>
      </p:sp>
      <p:sp>
        <p:nvSpPr>
          <p:cNvPr id="3" name="內容版面配置區 2"/>
          <p:cNvSpPr>
            <a:spLocks noGrp="1"/>
          </p:cNvSpPr>
          <p:nvPr>
            <p:ph idx="1"/>
          </p:nvPr>
        </p:nvSpPr>
        <p:spPr>
          <a:xfrm>
            <a:off x="457200" y="2264400"/>
            <a:ext cx="8229600" cy="2677656"/>
          </a:xfrm>
        </p:spPr>
        <p:txBody>
          <a:bodyPr/>
          <a:lstStyle/>
          <a:p>
            <a:r>
              <a:rPr lang="zh-TW" altLang="en-US" dirty="0"/>
              <a:t>上表顯示廠商 </a:t>
            </a:r>
            <a:r>
              <a:rPr lang="en-US" altLang="zh-TW" dirty="0"/>
              <a:t>A </a:t>
            </a:r>
            <a:r>
              <a:rPr lang="zh-TW" altLang="en-US" dirty="0"/>
              <a:t>從銷售蘋果汁上獲得的總收入。</a:t>
            </a:r>
            <a:r>
              <a:rPr lang="zh-TW" altLang="zh-HK"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假設需求沒有改變。</a:t>
            </a:r>
            <a:r>
              <a:rPr lang="zh-TW" altLang="en-US" dirty="0"/>
              <a:t>試根據上表，判斷以下各陳述是否正確。</a:t>
            </a:r>
            <a:endParaRPr lang="en-US" altLang="zh-HK" dirty="0"/>
          </a:p>
          <a:p>
            <a:pPr>
              <a:tabLst>
                <a:tab pos="361950" algn="l"/>
              </a:tabLst>
            </a:pPr>
            <a:r>
              <a:rPr lang="en-US" altLang="zh-HK" dirty="0"/>
              <a:t>a.	</a:t>
            </a:r>
            <a:r>
              <a:rPr lang="zh-TW" altLang="en-US" dirty="0"/>
              <a:t>蘋果汁的需求屬於完全無彈性。</a:t>
            </a:r>
            <a:endParaRPr lang="en-US" altLang="zh-HK" dirty="0"/>
          </a:p>
          <a:p>
            <a:pPr>
              <a:tabLst>
                <a:tab pos="361950" algn="l"/>
              </a:tabLst>
            </a:pPr>
            <a:r>
              <a:rPr lang="en-US" altLang="zh-HK" dirty="0"/>
              <a:t>b.	</a:t>
            </a:r>
            <a:r>
              <a:rPr lang="zh-TW" altLang="en-US" dirty="0"/>
              <a:t>蘋果汁的需求屬於完全彈性。</a:t>
            </a:r>
            <a:endParaRPr lang="en-US" altLang="zh-HK" dirty="0"/>
          </a:p>
          <a:p>
            <a:pPr>
              <a:tabLst>
                <a:tab pos="363538" algn="l"/>
              </a:tabLst>
            </a:pPr>
            <a:r>
              <a:rPr lang="en-US" altLang="zh-HK" dirty="0"/>
              <a:t>c.	</a:t>
            </a:r>
            <a:r>
              <a:rPr lang="zh-TW" altLang="en-US" dirty="0"/>
              <a:t>蘋果汁的需求彈性大於 </a:t>
            </a:r>
            <a:r>
              <a:rPr lang="en-US" altLang="zh-TW" dirty="0"/>
              <a:t>0 </a:t>
            </a:r>
            <a:r>
              <a:rPr lang="zh-TW" altLang="en-US" dirty="0"/>
              <a:t>但小</a:t>
            </a:r>
            <a:r>
              <a:rPr lang="zh-HK" altLang="en-US" dirty="0"/>
              <a:t>於 </a:t>
            </a:r>
            <a:r>
              <a:rPr lang="en-US" altLang="zh-HK" dirty="0"/>
              <a:t>1</a:t>
            </a:r>
            <a:r>
              <a:rPr lang="zh-HK" altLang="en-US" dirty="0"/>
              <a:t>。</a:t>
            </a:r>
            <a:endParaRPr lang="en-US" altLang="zh-HK" dirty="0"/>
          </a:p>
          <a:p>
            <a:pPr>
              <a:tabLst>
                <a:tab pos="361950" algn="l"/>
              </a:tabLst>
            </a:pPr>
            <a:r>
              <a:rPr lang="en-US" altLang="zh-HK" dirty="0"/>
              <a:t>d.	</a:t>
            </a:r>
            <a:r>
              <a:rPr lang="zh-TW" altLang="en-US" dirty="0"/>
              <a:t>蘋果汁的需求彈性等於 </a:t>
            </a:r>
            <a:r>
              <a:rPr lang="en-US" altLang="zh-TW" dirty="0"/>
              <a:t>1</a:t>
            </a:r>
            <a:r>
              <a:rPr lang="zh-TW" altLang="en-US" dirty="0"/>
              <a:t>。</a:t>
            </a:r>
            <a:r>
              <a:rPr lang="en-US" altLang="zh-HK" dirty="0"/>
              <a:t>	</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60</a:t>
            </a:fld>
            <a:endParaRPr lang="zh-HK" altLang="en-US" dirty="0"/>
          </a:p>
        </p:txBody>
      </p:sp>
      <p:sp>
        <p:nvSpPr>
          <p:cNvPr id="5" name="文字方塊 4"/>
          <p:cNvSpPr txBox="1"/>
          <p:nvPr/>
        </p:nvSpPr>
        <p:spPr>
          <a:xfrm>
            <a:off x="457200" y="5086800"/>
            <a:ext cx="8075240" cy="461665"/>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需求彈性等於</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0</a:t>
            </a:r>
            <a:r>
              <a:rPr lang="zh-TW" altLang="en-US" sz="2400" dirty="0">
                <a:solidFill>
                  <a:srgbClr val="FF0000"/>
                </a:solidFill>
                <a:latin typeface="+mn-ea"/>
                <a:cs typeface="Arial Unicode MS" panose="020B0604020202020204" pitchFamily="34" charset="-120"/>
              </a:rPr>
              <a:t>。因此，題</a:t>
            </a:r>
            <a:r>
              <a:rPr lang="zh-TW" altLang="en-US"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4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(b) – (d) </a:t>
            </a:r>
            <a:r>
              <a:rPr lang="zh-TW" altLang="en-US" sz="2400" dirty="0">
                <a:solidFill>
                  <a:srgbClr val="FF0000"/>
                </a:solidFill>
                <a:latin typeface="+mn-ea"/>
                <a:cs typeface="Arial Unicode MS" panose="020B0604020202020204" pitchFamily="34" charset="-120"/>
              </a:rPr>
              <a:t>不正確。</a:t>
            </a:r>
            <a:endParaRPr lang="zh-HK" altLang="en-US" sz="2400" dirty="0">
              <a:solidFill>
                <a:srgbClr val="FF0000"/>
              </a:solidFill>
              <a:latin typeface="+mn-ea"/>
              <a:cs typeface="Arial Unicode MS" panose="020B060402020202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52624794"/>
              </p:ext>
            </p:extLst>
          </p:nvPr>
        </p:nvGraphicFramePr>
        <p:xfrm>
          <a:off x="539552" y="1268760"/>
          <a:ext cx="7380620" cy="79248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20000"/>
                    </a:ext>
                  </a:extLst>
                </a:gridCol>
                <a:gridCol w="1108924">
                  <a:extLst>
                    <a:ext uri="{9D8B030D-6E8A-4147-A177-3AD203B41FA5}">
                      <a16:colId xmlns:a16="http://schemas.microsoft.com/office/drawing/2014/main" val="20001"/>
                    </a:ext>
                  </a:extLst>
                </a:gridCol>
                <a:gridCol w="1108924">
                  <a:extLst>
                    <a:ext uri="{9D8B030D-6E8A-4147-A177-3AD203B41FA5}">
                      <a16:colId xmlns:a16="http://schemas.microsoft.com/office/drawing/2014/main" val="20002"/>
                    </a:ext>
                  </a:extLst>
                </a:gridCol>
                <a:gridCol w="1108924">
                  <a:extLst>
                    <a:ext uri="{9D8B030D-6E8A-4147-A177-3AD203B41FA5}">
                      <a16:colId xmlns:a16="http://schemas.microsoft.com/office/drawing/2014/main" val="20003"/>
                    </a:ext>
                  </a:extLst>
                </a:gridCol>
                <a:gridCol w="1108924">
                  <a:extLst>
                    <a:ext uri="{9D8B030D-6E8A-4147-A177-3AD203B41FA5}">
                      <a16:colId xmlns:a16="http://schemas.microsoft.com/office/drawing/2014/main" val="20004"/>
                    </a:ext>
                  </a:extLst>
                </a:gridCol>
                <a:gridCol w="1108924">
                  <a:extLst>
                    <a:ext uri="{9D8B030D-6E8A-4147-A177-3AD203B41FA5}">
                      <a16:colId xmlns:a16="http://schemas.microsoft.com/office/drawing/2014/main" val="20005"/>
                    </a:ext>
                  </a:extLst>
                </a:gridCol>
              </a:tblGrid>
              <a:tr h="370840">
                <a:tc>
                  <a:txBody>
                    <a:bodyPr/>
                    <a:lstStyle/>
                    <a:p>
                      <a:r>
                        <a:rPr lang="zh-HK" altLang="en-US" sz="2000" dirty="0">
                          <a:solidFill>
                            <a:schemeClr val="tx1"/>
                          </a:solidFill>
                        </a:rPr>
                        <a:t>單位價格</a:t>
                      </a:r>
                      <a:r>
                        <a:rPr lang="en-US" altLang="zh-HK" sz="2000" dirty="0">
                          <a:solidFill>
                            <a:schemeClr val="tx1"/>
                          </a:solidFill>
                        </a:rPr>
                        <a:t> ($)</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altLang="zh-HK" sz="2000" b="0" dirty="0">
                          <a:solidFill>
                            <a:schemeClr val="tx1"/>
                          </a:solidFill>
                        </a:rPr>
                        <a:t>12</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13</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14</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15</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b="0" dirty="0">
                          <a:solidFill>
                            <a:schemeClr val="tx1"/>
                          </a:solidFill>
                        </a:rPr>
                        <a:t>16</a:t>
                      </a:r>
                      <a:endParaRPr lang="zh-HK" altLang="en-US" sz="2000" b="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r>
                        <a:rPr lang="zh-HK" altLang="en-US" sz="2000" b="1" dirty="0">
                          <a:solidFill>
                            <a:schemeClr val="tx1"/>
                          </a:solidFill>
                        </a:rPr>
                        <a:t>總收入</a:t>
                      </a:r>
                      <a:r>
                        <a:rPr lang="en-US" altLang="zh-HK" sz="2000" b="1" dirty="0">
                          <a:solidFill>
                            <a:schemeClr val="tx1"/>
                          </a:solidFill>
                        </a:rPr>
                        <a:t> ($)</a:t>
                      </a:r>
                      <a:endParaRPr lang="zh-HK" altLang="en-US" sz="2000" b="1"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altLang="zh-HK" sz="2000" dirty="0">
                          <a:solidFill>
                            <a:schemeClr val="tx1"/>
                          </a:solidFill>
                        </a:rPr>
                        <a:t>36</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39</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42</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45</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HK" sz="2000" dirty="0">
                          <a:solidFill>
                            <a:schemeClr val="tx1"/>
                          </a:solidFill>
                        </a:rPr>
                        <a:t>48</a:t>
                      </a:r>
                      <a:endParaRPr lang="zh-HK" altLang="en-US" sz="2000" dirty="0">
                        <a:solidFill>
                          <a:schemeClr val="tx1"/>
                        </a:solidFill>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5035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經濟與生活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1</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豐收是壞消息？</a:t>
            </a:r>
            <a:endParaRPr lang="zh-HK" altLang="en-US" dirty="0"/>
          </a:p>
        </p:txBody>
      </p:sp>
      <p:sp>
        <p:nvSpPr>
          <p:cNvPr id="3" name="內容版面配置區 2"/>
          <p:cNvSpPr>
            <a:spLocks noGrp="1"/>
          </p:cNvSpPr>
          <p:nvPr>
            <p:ph idx="1"/>
          </p:nvPr>
        </p:nvSpPr>
        <p:spPr>
          <a:xfrm>
            <a:off x="457200" y="1196752"/>
            <a:ext cx="8507288" cy="1348061"/>
          </a:xfrm>
        </p:spPr>
        <p:txBody>
          <a:bodyPr/>
          <a:lstStyle/>
          <a:p>
            <a:r>
              <a:rPr lang="zh-TW" altLang="en-US" dirty="0"/>
              <a:t>農夫的總收入很受天氣影響。</a:t>
            </a:r>
            <a:endParaRPr lang="en-US" altLang="zh-HK" dirty="0"/>
          </a:p>
          <a:p>
            <a:r>
              <a:rPr lang="zh-HK" altLang="en-US" dirty="0"/>
              <a:t>天氣好</a:t>
            </a:r>
            <a:r>
              <a:rPr lang="en-US" altLang="zh-HK" dirty="0"/>
              <a:t> </a:t>
            </a:r>
            <a:r>
              <a:rPr lang="en-US" altLang="zh-HK" dirty="0">
                <a:sym typeface="Wingdings" panose="05000000000000000000" pitchFamily="2" charset="2"/>
              </a:rPr>
              <a:t> </a:t>
            </a:r>
            <a:r>
              <a:rPr lang="zh-HK" altLang="en-US" dirty="0">
                <a:sym typeface="Wingdings" panose="05000000000000000000" pitchFamily="2" charset="2"/>
              </a:rPr>
              <a:t>收成</a:t>
            </a:r>
            <a:r>
              <a:rPr lang="zh-TW" altLang="en-US" dirty="0">
                <a:sym typeface="Wingdings" panose="05000000000000000000" pitchFamily="2" charset="2"/>
              </a:rPr>
              <a:t>好</a:t>
            </a:r>
            <a:r>
              <a:rPr lang="en-US" altLang="zh-HK" dirty="0">
                <a:sym typeface="Wingdings" panose="05000000000000000000" pitchFamily="2" charset="2"/>
              </a:rPr>
              <a:t>  </a:t>
            </a:r>
            <a:r>
              <a:rPr lang="zh-TW" altLang="en-US" dirty="0">
                <a:sym typeface="Wingdings" panose="05000000000000000000" pitchFamily="2" charset="2"/>
              </a:rPr>
              <a:t>農產品的供應</a:t>
            </a:r>
            <a:r>
              <a:rPr lang="en-US" altLang="zh-HK" dirty="0">
                <a:sym typeface="Wingdings" panose="05000000000000000000" pitchFamily="2" charset="2"/>
              </a:rPr>
              <a:t> </a:t>
            </a:r>
            <a:r>
              <a:rPr lang="en-US" altLang="zh-HK" dirty="0">
                <a:sym typeface="Wingdings 3"/>
              </a:rPr>
              <a:t></a:t>
            </a:r>
            <a:endParaRPr lang="en-US" altLang="zh-HK" dirty="0"/>
          </a:p>
          <a:p>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61</a:t>
            </a:fld>
            <a:endParaRPr lang="zh-HK" altLang="en-US" dirty="0"/>
          </a:p>
        </p:txBody>
      </p:sp>
      <p:grpSp>
        <p:nvGrpSpPr>
          <p:cNvPr id="5" name="群組 4"/>
          <p:cNvGrpSpPr/>
          <p:nvPr/>
        </p:nvGrpSpPr>
        <p:grpSpPr>
          <a:xfrm>
            <a:off x="1763688" y="2420888"/>
            <a:ext cx="5558704" cy="2736304"/>
            <a:chOff x="2584226" y="3863439"/>
            <a:chExt cx="5558704" cy="2736304"/>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2698" y="4218865"/>
              <a:ext cx="1310232" cy="2380878"/>
            </a:xfrm>
            <a:prstGeom prst="rect">
              <a:avLst/>
            </a:prstGeom>
          </p:spPr>
        </p:pic>
        <p:sp>
          <p:nvSpPr>
            <p:cNvPr id="7" name="圓角矩形圖說文字 6"/>
            <p:cNvSpPr/>
            <p:nvPr/>
          </p:nvSpPr>
          <p:spPr>
            <a:xfrm>
              <a:off x="2584226" y="3863439"/>
              <a:ext cx="3744416" cy="1147514"/>
            </a:xfrm>
            <a:prstGeom prst="wedgeRoundRectCallout">
              <a:avLst>
                <a:gd name="adj1" fmla="val 63135"/>
                <a:gd name="adj2" fmla="val 5540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lang="zh-TW" altLang="en-US" sz="2400" dirty="0"/>
                <a:t>然而，收成好不一定代表農夫會賺得更多。</a:t>
              </a:r>
              <a:endParaRPr lang="zh-HK" altLang="en-US" sz="2400" b="1" dirty="0">
                <a:solidFill>
                  <a:schemeClr val="accent6">
                    <a:lumMod val="75000"/>
                  </a:schemeClr>
                </a:solidFill>
                <a:latin typeface="+mj-lt"/>
                <a:cs typeface="Arial" panose="020B0604020202020204" pitchFamily="34" charset="0"/>
              </a:endParaRPr>
            </a:p>
          </p:txBody>
        </p:sp>
      </p:grpSp>
    </p:spTree>
    <p:extLst>
      <p:ext uri="{BB962C8B-B14F-4D97-AF65-F5344CB8AC3E}">
        <p14:creationId xmlns:p14="http://schemas.microsoft.com/office/powerpoint/2010/main" val="201685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經濟與生活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1</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豐收是壞消息？</a:t>
            </a:r>
            <a:endParaRPr lang="zh-HK" altLang="en-US" dirty="0"/>
          </a:p>
        </p:txBody>
      </p:sp>
      <p:sp>
        <p:nvSpPr>
          <p:cNvPr id="3" name="內容版面配置區 2"/>
          <p:cNvSpPr>
            <a:spLocks noGrp="1"/>
          </p:cNvSpPr>
          <p:nvPr>
            <p:ph idx="1"/>
          </p:nvPr>
        </p:nvSpPr>
        <p:spPr>
          <a:xfrm>
            <a:off x="457200" y="1196752"/>
            <a:ext cx="8507288" cy="3200876"/>
          </a:xfrm>
        </p:spPr>
        <p:txBody>
          <a:bodyPr/>
          <a:lstStyle/>
          <a:p>
            <a:r>
              <a:rPr lang="zh-TW" altLang="en-US" dirty="0"/>
              <a:t>如果農產品的需求屬於</a:t>
            </a:r>
            <a:r>
              <a:rPr lang="zh-TW" altLang="en-US" b="1" dirty="0">
                <a:solidFill>
                  <a:schemeClr val="accent6">
                    <a:lumMod val="75000"/>
                  </a:schemeClr>
                </a:solidFill>
              </a:rPr>
              <a:t>低彈性</a:t>
            </a:r>
            <a:r>
              <a:rPr lang="zh-TW" altLang="en-US" dirty="0"/>
              <a:t>。</a:t>
            </a:r>
            <a:endParaRPr lang="en-US" altLang="zh-HK" dirty="0"/>
          </a:p>
          <a:p>
            <a:pPr>
              <a:spcBef>
                <a:spcPts val="1200"/>
              </a:spcBef>
            </a:pPr>
            <a:r>
              <a:rPr lang="zh-HK" altLang="en-US" dirty="0">
                <a:solidFill>
                  <a:srgbClr val="0070C0"/>
                </a:solidFill>
              </a:rPr>
              <a:t>收成</a:t>
            </a:r>
            <a:r>
              <a:rPr lang="zh-TW" altLang="en-US" dirty="0">
                <a:solidFill>
                  <a:srgbClr val="0070C0"/>
                </a:solidFill>
              </a:rPr>
              <a:t>好：</a:t>
            </a:r>
            <a:endParaRPr lang="en-US" altLang="zh-HK" dirty="0">
              <a:solidFill>
                <a:srgbClr val="0070C0"/>
              </a:solidFill>
            </a:endParaRPr>
          </a:p>
          <a:p>
            <a:r>
              <a:rPr lang="zh-TW" altLang="en-US" dirty="0"/>
              <a:t>供應</a:t>
            </a:r>
            <a:r>
              <a:rPr lang="en-US" altLang="zh-HK" dirty="0"/>
              <a:t> </a:t>
            </a:r>
            <a:r>
              <a:rPr lang="en-US" altLang="zh-HK" dirty="0">
                <a:sym typeface="Wingdings 3"/>
              </a:rPr>
              <a:t></a:t>
            </a:r>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產品價格</a:t>
            </a:r>
            <a:r>
              <a:rPr lang="en-US" altLang="zh-HK" dirty="0">
                <a:sym typeface="Wingdings" panose="05000000000000000000" pitchFamily="2" charset="2"/>
              </a:rPr>
              <a:t> </a:t>
            </a:r>
            <a:r>
              <a:rPr lang="en-US" altLang="zh-HK" dirty="0">
                <a:sym typeface="Wingdings 3"/>
              </a:rPr>
              <a:t></a:t>
            </a:r>
          </a:p>
          <a:p>
            <a:pPr>
              <a:tabLst>
                <a:tab pos="355600" algn="l"/>
              </a:tabLst>
            </a:pPr>
            <a:r>
              <a:rPr lang="en-US" altLang="zh-HK" dirty="0">
                <a:sym typeface="Wingdings" panose="05000000000000000000" pitchFamily="2" charset="2"/>
              </a:rPr>
              <a:t>	</a:t>
            </a:r>
            <a:r>
              <a:rPr lang="en-US" altLang="zh-HK" kern="0" dirty="0">
                <a:sym typeface="Wingdings 2" pitchFamily="18" charset="2"/>
              </a:rPr>
              <a:t>%</a:t>
            </a:r>
            <a:r>
              <a:rPr lang="en-US" altLang="zh-HK" dirty="0">
                <a:sym typeface="Wingdings 3"/>
              </a:rPr>
              <a:t></a:t>
            </a:r>
            <a:r>
              <a:rPr lang="en-US" altLang="zh-TW" dirty="0">
                <a:sym typeface="Wingdings 3"/>
              </a:rPr>
              <a:t>P</a:t>
            </a:r>
            <a:r>
              <a:rPr lang="en-US" altLang="zh-HK" kern="0" dirty="0">
                <a:cs typeface="Times New Roman"/>
                <a:sym typeface="Wingdings 2"/>
              </a:rPr>
              <a:t> </a:t>
            </a:r>
            <a:r>
              <a:rPr lang="en-US" altLang="zh-TW" dirty="0">
                <a:sym typeface="Wingdings 2"/>
              </a:rPr>
              <a:t>&gt;</a:t>
            </a:r>
            <a:r>
              <a:rPr lang="en-US" altLang="zh-HK" dirty="0">
                <a:sym typeface="Wingdings 2" pitchFamily="18" charset="2"/>
              </a:rPr>
              <a:t> </a:t>
            </a:r>
            <a:r>
              <a:rPr lang="en-US" altLang="zh-TW" dirty="0">
                <a:sym typeface="Wingdings 3"/>
              </a:rPr>
              <a:t>%</a:t>
            </a:r>
            <a:r>
              <a:rPr lang="en-US" altLang="zh-HK" dirty="0">
                <a:sym typeface="Wingdings 3"/>
              </a:rPr>
              <a:t></a:t>
            </a:r>
            <a:r>
              <a:rPr lang="en-US" altLang="zh-HK" dirty="0" err="1"/>
              <a:t>Q</a:t>
            </a:r>
            <a:r>
              <a:rPr lang="en-US" altLang="zh-HK" baseline="-25000" dirty="0" err="1"/>
              <a:t>d</a:t>
            </a:r>
            <a:endParaRPr lang="en-US" altLang="zh-HK" dirty="0"/>
          </a:p>
          <a:p>
            <a:pPr>
              <a:tabLst>
                <a:tab pos="355600" algn="l"/>
              </a:tabLst>
            </a:pPr>
            <a:r>
              <a:rPr lang="en-US" altLang="zh-HK" dirty="0">
                <a:sym typeface="Wingdings" panose="05000000000000000000" pitchFamily="2" charset="2"/>
              </a:rPr>
              <a:t></a:t>
            </a:r>
            <a:r>
              <a:rPr lang="en-US" altLang="zh-HK" b="1" dirty="0">
                <a:solidFill>
                  <a:schemeClr val="accent6">
                    <a:lumMod val="75000"/>
                  </a:schemeClr>
                </a:solidFill>
                <a:sym typeface="Wingdings" panose="05000000000000000000" pitchFamily="2" charset="2"/>
              </a:rPr>
              <a:t>	</a:t>
            </a:r>
            <a:r>
              <a:rPr lang="zh-TW" altLang="en-US" b="1" dirty="0">
                <a:solidFill>
                  <a:schemeClr val="accent6">
                    <a:lumMod val="75000"/>
                  </a:schemeClr>
                </a:solidFill>
                <a:sym typeface="Wingdings" panose="05000000000000000000" pitchFamily="2" charset="2"/>
              </a:rPr>
              <a:t>農夫的總收入</a:t>
            </a:r>
            <a:r>
              <a:rPr lang="en-US" altLang="zh-HK" b="1" dirty="0">
                <a:solidFill>
                  <a:schemeClr val="accent6">
                    <a:lumMod val="75000"/>
                  </a:schemeClr>
                </a:solidFill>
                <a:sym typeface="Wingdings" panose="05000000000000000000" pitchFamily="2" charset="2"/>
              </a:rPr>
              <a:t> </a:t>
            </a:r>
            <a:r>
              <a:rPr lang="en-US" altLang="zh-HK" b="1" dirty="0">
                <a:solidFill>
                  <a:schemeClr val="accent6">
                    <a:lumMod val="75000"/>
                  </a:schemeClr>
                </a:solidFill>
                <a:sym typeface="Wingdings 3"/>
              </a:rPr>
              <a:t></a:t>
            </a:r>
            <a:endParaRPr lang="en-US" altLang="zh-HK" b="1" dirty="0">
              <a:solidFill>
                <a:schemeClr val="accent6">
                  <a:lumMod val="75000"/>
                </a:schemeClr>
              </a:solidFill>
            </a:endParaRPr>
          </a:p>
          <a:p>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62</a:t>
            </a:fld>
            <a:endParaRPr lang="zh-HK" altLang="en-US" dirty="0"/>
          </a:p>
        </p:txBody>
      </p:sp>
      <p:grpSp>
        <p:nvGrpSpPr>
          <p:cNvPr id="49" name="群組 48"/>
          <p:cNvGrpSpPr/>
          <p:nvPr/>
        </p:nvGrpSpPr>
        <p:grpSpPr>
          <a:xfrm>
            <a:off x="3419872" y="1772816"/>
            <a:ext cx="4356672" cy="2736849"/>
            <a:chOff x="4535809" y="3428454"/>
            <a:chExt cx="4356672" cy="2736849"/>
          </a:xfrm>
        </p:grpSpPr>
        <p:grpSp>
          <p:nvGrpSpPr>
            <p:cNvPr id="12" name="群組 1"/>
            <p:cNvGrpSpPr>
              <a:grpSpLocks/>
            </p:cNvGrpSpPr>
            <p:nvPr/>
          </p:nvGrpSpPr>
          <p:grpSpPr bwMode="auto">
            <a:xfrm>
              <a:off x="4535809" y="3428454"/>
              <a:ext cx="4356672" cy="2736849"/>
              <a:chOff x="4356295" y="2460631"/>
              <a:chExt cx="4356474" cy="2737239"/>
            </a:xfrm>
          </p:grpSpPr>
          <p:sp>
            <p:nvSpPr>
              <p:cNvPr id="13" name="矩形 12"/>
              <p:cNvSpPr/>
              <p:nvPr/>
            </p:nvSpPr>
            <p:spPr>
              <a:xfrm>
                <a:off x="6391377" y="4107104"/>
                <a:ext cx="260338" cy="641441"/>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 name="矩形 13"/>
              <p:cNvSpPr/>
              <p:nvPr/>
            </p:nvSpPr>
            <p:spPr>
              <a:xfrm>
                <a:off x="4891259" y="3705408"/>
                <a:ext cx="1487419" cy="37946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5" name="直線接點 14"/>
              <p:cNvCxnSpPr/>
              <p:nvPr/>
            </p:nvCxnSpPr>
            <p:spPr>
              <a:xfrm>
                <a:off x="5919912" y="2908370"/>
                <a:ext cx="981030" cy="165599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6" name="群組 16"/>
              <p:cNvGrpSpPr>
                <a:grpSpLocks/>
              </p:cNvGrpSpPr>
              <p:nvPr/>
            </p:nvGrpSpPr>
            <p:grpSpPr bwMode="auto">
              <a:xfrm>
                <a:off x="4356295" y="2460631"/>
                <a:ext cx="4356474" cy="2737239"/>
                <a:chOff x="1187645" y="2459044"/>
                <a:chExt cx="4356474" cy="2737238"/>
              </a:xfrm>
            </p:grpSpPr>
            <p:grpSp>
              <p:nvGrpSpPr>
                <p:cNvPr id="20" name="群組 6"/>
                <p:cNvGrpSpPr>
                  <a:grpSpLocks/>
                </p:cNvGrpSpPr>
                <p:nvPr/>
              </p:nvGrpSpPr>
              <p:grpSpPr bwMode="auto">
                <a:xfrm>
                  <a:off x="1187645" y="2459044"/>
                  <a:ext cx="4356474" cy="2737238"/>
                  <a:chOff x="4427733" y="2681293"/>
                  <a:chExt cx="4356473" cy="2736992"/>
                </a:xfrm>
              </p:grpSpPr>
              <p:cxnSp>
                <p:nvCxnSpPr>
                  <p:cNvPr id="28" name="直線接點 27"/>
                  <p:cNvCxnSpPr/>
                  <p:nvPr/>
                </p:nvCxnSpPr>
                <p:spPr>
                  <a:xfrm>
                    <a:off x="6716803" y="4340318"/>
                    <a:ext cx="6350" cy="620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951584" y="4305391"/>
                    <a:ext cx="176521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auto">
                  <a:xfrm>
                    <a:off x="4943647" y="3009923"/>
                    <a:ext cx="0" cy="197971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flipH="1">
                    <a:off x="4943647" y="4981701"/>
                    <a:ext cx="26367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bwMode="auto">
                  <a:xfrm>
                    <a:off x="4700771" y="4832469"/>
                    <a:ext cx="527026" cy="369906"/>
                  </a:xfrm>
                  <a:prstGeom prst="rect">
                    <a:avLst/>
                  </a:prstGeom>
                  <a:noFill/>
                </p:spPr>
                <p:txBody>
                  <a:bodyPr>
                    <a:spAutoFit/>
                  </a:bodyPr>
                  <a:lstStyle/>
                  <a:p>
                    <a:pPr>
                      <a:defRPr/>
                    </a:pPr>
                    <a:r>
                      <a:rPr lang="en-US" altLang="zh-HK" dirty="0"/>
                      <a:t>0</a:t>
                    </a:r>
                    <a:endParaRPr lang="zh-HK" altLang="en-US" dirty="0"/>
                  </a:p>
                </p:txBody>
              </p:sp>
              <p:sp>
                <p:nvSpPr>
                  <p:cNvPr id="33" name="文字方塊 32"/>
                  <p:cNvSpPr txBox="1"/>
                  <p:nvPr/>
                </p:nvSpPr>
                <p:spPr bwMode="auto">
                  <a:xfrm>
                    <a:off x="7523216" y="4786428"/>
                    <a:ext cx="756957" cy="369351"/>
                  </a:xfrm>
                  <a:prstGeom prst="rect">
                    <a:avLst/>
                  </a:prstGeom>
                  <a:noFill/>
                </p:spPr>
                <p:txBody>
                  <a:bodyPr wrap="square">
                    <a:spAutoFit/>
                  </a:bodyPr>
                  <a:lstStyle/>
                  <a:p>
                    <a:pPr>
                      <a:defRPr/>
                    </a:pPr>
                    <a:r>
                      <a:rPr lang="zh-TW" altLang="en-US" dirty="0"/>
                      <a:t>數量</a:t>
                    </a:r>
                    <a:endParaRPr lang="zh-HK" altLang="en-US" dirty="0"/>
                  </a:p>
                </p:txBody>
              </p:sp>
              <p:sp>
                <p:nvSpPr>
                  <p:cNvPr id="34" name="文字方塊 33"/>
                  <p:cNvSpPr txBox="1"/>
                  <p:nvPr/>
                </p:nvSpPr>
                <p:spPr bwMode="auto">
                  <a:xfrm>
                    <a:off x="4427733" y="2681293"/>
                    <a:ext cx="1563617" cy="369351"/>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sp>
                <p:nvSpPr>
                  <p:cNvPr id="35" name="文字方塊 34"/>
                  <p:cNvSpPr txBox="1"/>
                  <p:nvPr/>
                </p:nvSpPr>
                <p:spPr bwMode="auto">
                  <a:xfrm>
                    <a:off x="7027939" y="2879741"/>
                    <a:ext cx="465117" cy="368319"/>
                  </a:xfrm>
                  <a:prstGeom prst="rect">
                    <a:avLst/>
                  </a:prstGeom>
                  <a:noFill/>
                </p:spPr>
                <p:txBody>
                  <a:bodyPr>
                    <a:spAutoFit/>
                  </a:bodyPr>
                  <a:lstStyle/>
                  <a:p>
                    <a:pPr>
                      <a:defRPr/>
                    </a:pPr>
                    <a:r>
                      <a:rPr lang="en-US" altLang="zh-HK" dirty="0"/>
                      <a:t>S</a:t>
                    </a:r>
                    <a:r>
                      <a:rPr lang="en-US" altLang="zh-HK" baseline="-25000" dirty="0"/>
                      <a:t>1</a:t>
                    </a:r>
                    <a:endParaRPr lang="zh-HK" altLang="en-US" baseline="-25000" dirty="0"/>
                  </a:p>
                </p:txBody>
              </p:sp>
              <p:sp>
                <p:nvSpPr>
                  <p:cNvPr id="36" name="文字方塊 35"/>
                  <p:cNvSpPr txBox="1"/>
                  <p:nvPr/>
                </p:nvSpPr>
                <p:spPr bwMode="auto">
                  <a:xfrm>
                    <a:off x="7001600" y="5048934"/>
                    <a:ext cx="1782606" cy="369351"/>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cxnSp>
                <p:nvCxnSpPr>
                  <p:cNvPr id="37" name="直線接點 36"/>
                  <p:cNvCxnSpPr/>
                  <p:nvPr/>
                </p:nvCxnSpPr>
                <p:spPr bwMode="auto">
                  <a:xfrm flipV="1">
                    <a:off x="5580205" y="3254411"/>
                    <a:ext cx="1542979" cy="1516141"/>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4954759" y="3911670"/>
                    <a:ext cx="14810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6446941" y="3960885"/>
                    <a:ext cx="3175" cy="9843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橢圓 39"/>
                  <p:cNvSpPr/>
                  <p:nvPr/>
                </p:nvSpPr>
                <p:spPr bwMode="auto">
                  <a:xfrm>
                    <a:off x="6383444" y="4930156"/>
                    <a:ext cx="103183" cy="10319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1" name="文字方塊 40"/>
                  <p:cNvSpPr txBox="1"/>
                  <p:nvPr/>
                </p:nvSpPr>
                <p:spPr bwMode="auto">
                  <a:xfrm>
                    <a:off x="4499168" y="3602091"/>
                    <a:ext cx="533376" cy="369907"/>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42" name="文字方塊 41"/>
                  <p:cNvSpPr txBox="1"/>
                  <p:nvPr/>
                </p:nvSpPr>
                <p:spPr bwMode="auto">
                  <a:xfrm>
                    <a:off x="6233112" y="5034091"/>
                    <a:ext cx="534963" cy="368319"/>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43" name="文字方塊 42"/>
                  <p:cNvSpPr txBox="1"/>
                  <p:nvPr/>
                </p:nvSpPr>
                <p:spPr bwMode="auto">
                  <a:xfrm>
                    <a:off x="6588222" y="5045205"/>
                    <a:ext cx="533376" cy="369351"/>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44" name="橢圓 43"/>
                  <p:cNvSpPr/>
                  <p:nvPr/>
                </p:nvSpPr>
                <p:spPr bwMode="auto">
                  <a:xfrm>
                    <a:off x="6394556" y="3843404"/>
                    <a:ext cx="103182" cy="10319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5" name="文字方塊 44"/>
                  <p:cNvSpPr txBox="1"/>
                  <p:nvPr/>
                </p:nvSpPr>
                <p:spPr bwMode="auto">
                  <a:xfrm>
                    <a:off x="7605763" y="3032149"/>
                    <a:ext cx="465117" cy="369906"/>
                  </a:xfrm>
                  <a:prstGeom prst="rect">
                    <a:avLst/>
                  </a:prstGeom>
                  <a:noFill/>
                </p:spPr>
                <p:txBody>
                  <a:bodyPr>
                    <a:spAutoFit/>
                  </a:bodyPr>
                  <a:lstStyle/>
                  <a:p>
                    <a:pPr>
                      <a:defRPr/>
                    </a:pPr>
                    <a:r>
                      <a:rPr lang="en-US" altLang="zh-HK" dirty="0"/>
                      <a:t>S</a:t>
                    </a:r>
                    <a:r>
                      <a:rPr lang="en-US" altLang="zh-HK" baseline="-25000" dirty="0"/>
                      <a:t>2</a:t>
                    </a:r>
                    <a:endParaRPr lang="zh-HK" altLang="en-US" baseline="-25000" dirty="0"/>
                  </a:p>
                </p:txBody>
              </p:sp>
              <p:sp>
                <p:nvSpPr>
                  <p:cNvPr id="46" name="橢圓 45"/>
                  <p:cNvSpPr/>
                  <p:nvPr/>
                </p:nvSpPr>
                <p:spPr bwMode="auto">
                  <a:xfrm>
                    <a:off x="4886500" y="3843404"/>
                    <a:ext cx="103182" cy="10319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7" name="文字方塊 46"/>
                  <p:cNvSpPr txBox="1"/>
                  <p:nvPr/>
                </p:nvSpPr>
                <p:spPr bwMode="auto">
                  <a:xfrm>
                    <a:off x="4492818" y="4072016"/>
                    <a:ext cx="533376" cy="369907"/>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grpSp>
            <p:sp>
              <p:nvSpPr>
                <p:cNvPr id="21" name="橢圓 20"/>
                <p:cNvSpPr/>
                <p:nvPr/>
              </p:nvSpPr>
              <p:spPr bwMode="auto">
                <a:xfrm>
                  <a:off x="3454492" y="4707264"/>
                  <a:ext cx="103183" cy="10320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2" name="直線接點 21"/>
                <p:cNvCxnSpPr/>
                <p:nvPr/>
              </p:nvCxnSpPr>
              <p:spPr bwMode="auto">
                <a:xfrm flipV="1">
                  <a:off x="2968739" y="3133828"/>
                  <a:ext cx="1466783" cy="1430540"/>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3270350" y="4997818"/>
                  <a:ext cx="179380" cy="0"/>
                </a:xfrm>
                <a:prstGeom prst="straightConnector1">
                  <a:avLst/>
                </a:prstGeom>
                <a:ln w="1905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3586249" y="3451373"/>
                  <a:ext cx="415906"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橢圓 24"/>
                <p:cNvSpPr/>
                <p:nvPr/>
              </p:nvSpPr>
              <p:spPr bwMode="auto">
                <a:xfrm>
                  <a:off x="1655864" y="4032481"/>
                  <a:ext cx="103182" cy="103202"/>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6" name="橢圓 25"/>
                <p:cNvSpPr/>
                <p:nvPr/>
              </p:nvSpPr>
              <p:spPr bwMode="auto">
                <a:xfrm>
                  <a:off x="3422743" y="4022954"/>
                  <a:ext cx="103183" cy="103202"/>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7" name="直線單箭頭接點 26"/>
                <p:cNvCxnSpPr/>
                <p:nvPr/>
              </p:nvCxnSpPr>
              <p:spPr>
                <a:xfrm>
                  <a:off x="1492431" y="3765743"/>
                  <a:ext cx="0" cy="24451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 name="文字方塊 16"/>
              <p:cNvSpPr txBox="1"/>
              <p:nvPr/>
            </p:nvSpPr>
            <p:spPr bwMode="auto">
              <a:xfrm>
                <a:off x="6840645" y="4395822"/>
                <a:ext cx="465116" cy="369940"/>
              </a:xfrm>
              <a:prstGeom prst="rect">
                <a:avLst/>
              </a:prstGeom>
              <a:noFill/>
            </p:spPr>
            <p:txBody>
              <a:bodyPr>
                <a:spAutoFit/>
              </a:bodyPr>
              <a:lstStyle/>
              <a:p>
                <a:pPr>
                  <a:defRPr/>
                </a:pPr>
                <a:r>
                  <a:rPr lang="en-US" altLang="zh-HK" dirty="0"/>
                  <a:t>D</a:t>
                </a:r>
                <a:endParaRPr lang="zh-HK" altLang="en-US" baseline="-25000" dirty="0"/>
              </a:p>
            </p:txBody>
          </p:sp>
          <p:sp>
            <p:nvSpPr>
              <p:cNvPr id="18" name="文字方塊 17"/>
              <p:cNvSpPr txBox="1"/>
              <p:nvPr/>
            </p:nvSpPr>
            <p:spPr bwMode="auto">
              <a:xfrm>
                <a:off x="5230968" y="3712482"/>
                <a:ext cx="758790" cy="369385"/>
              </a:xfrm>
              <a:prstGeom prst="rect">
                <a:avLst/>
              </a:prstGeom>
              <a:noFill/>
            </p:spPr>
            <p:txBody>
              <a:bodyPr>
                <a:spAutoFit/>
              </a:bodyPr>
              <a:lstStyle/>
              <a:p>
                <a:pPr algn="ctr">
                  <a:defRPr/>
                </a:pPr>
                <a:r>
                  <a:rPr lang="zh-TW" altLang="en-US" b="1" dirty="0"/>
                  <a:t>損失</a:t>
                </a:r>
                <a:endParaRPr lang="zh-HK" altLang="en-US" b="1" dirty="0"/>
              </a:p>
            </p:txBody>
          </p:sp>
          <p:sp>
            <p:nvSpPr>
              <p:cNvPr id="19" name="文字方塊 18"/>
              <p:cNvSpPr txBox="1"/>
              <p:nvPr/>
            </p:nvSpPr>
            <p:spPr bwMode="auto">
              <a:xfrm>
                <a:off x="6786398" y="4036285"/>
                <a:ext cx="702290" cy="369385"/>
              </a:xfrm>
              <a:prstGeom prst="rect">
                <a:avLst/>
              </a:prstGeom>
              <a:noFill/>
            </p:spPr>
            <p:txBody>
              <a:bodyPr wrap="square">
                <a:spAutoFit/>
              </a:bodyPr>
              <a:lstStyle/>
              <a:p>
                <a:pPr algn="ctr">
                  <a:defRPr/>
                </a:pPr>
                <a:r>
                  <a:rPr lang="zh-TW" altLang="en-US" b="1" dirty="0"/>
                  <a:t>得益</a:t>
                </a:r>
                <a:endParaRPr lang="zh-HK" altLang="en-US" b="1" dirty="0"/>
              </a:p>
            </p:txBody>
          </p:sp>
        </p:grpSp>
        <p:cxnSp>
          <p:nvCxnSpPr>
            <p:cNvPr id="48" name="直線接點 47"/>
            <p:cNvCxnSpPr/>
            <p:nvPr/>
          </p:nvCxnSpPr>
          <p:spPr>
            <a:xfrm flipV="1">
              <a:off x="6682282" y="5212095"/>
              <a:ext cx="384642" cy="173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5164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fontScale="90000"/>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經濟與生活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1</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豐收是壞消息？</a:t>
            </a:r>
            <a:endParaRPr lang="zh-HK" altLang="en-US" dirty="0"/>
          </a:p>
        </p:txBody>
      </p:sp>
      <p:sp>
        <p:nvSpPr>
          <p:cNvPr id="3" name="內容版面配置區 2"/>
          <p:cNvSpPr>
            <a:spLocks noGrp="1"/>
          </p:cNvSpPr>
          <p:nvPr>
            <p:ph idx="1"/>
          </p:nvPr>
        </p:nvSpPr>
        <p:spPr>
          <a:xfrm>
            <a:off x="457200" y="1196752"/>
            <a:ext cx="8507288" cy="3200876"/>
          </a:xfrm>
        </p:spPr>
        <p:txBody>
          <a:bodyPr/>
          <a:lstStyle/>
          <a:p>
            <a:r>
              <a:rPr lang="zh-TW" altLang="en-US" dirty="0">
                <a:solidFill>
                  <a:prstClr val="black"/>
                </a:solidFill>
              </a:rPr>
              <a:t>如果農產品的需求屬於</a:t>
            </a:r>
            <a:r>
              <a:rPr lang="zh-TW" altLang="en-US" b="1" dirty="0">
                <a:solidFill>
                  <a:srgbClr val="F79646">
                    <a:lumMod val="75000"/>
                  </a:srgbClr>
                </a:solidFill>
              </a:rPr>
              <a:t>低彈性</a:t>
            </a:r>
            <a:r>
              <a:rPr lang="zh-TW" altLang="en-US" dirty="0">
                <a:solidFill>
                  <a:prstClr val="black"/>
                </a:solidFill>
              </a:rPr>
              <a:t>。</a:t>
            </a:r>
            <a:endParaRPr lang="en-US" altLang="zh-HK" dirty="0"/>
          </a:p>
          <a:p>
            <a:pPr>
              <a:spcBef>
                <a:spcPts val="1200"/>
              </a:spcBef>
            </a:pPr>
            <a:r>
              <a:rPr lang="zh-TW" altLang="en-US" dirty="0">
                <a:solidFill>
                  <a:srgbClr val="0070C0"/>
                </a:solidFill>
              </a:rPr>
              <a:t>收成差：</a:t>
            </a:r>
            <a:endParaRPr lang="en-US" altLang="zh-HK" dirty="0">
              <a:solidFill>
                <a:srgbClr val="0070C0"/>
              </a:solidFill>
            </a:endParaRPr>
          </a:p>
          <a:p>
            <a:r>
              <a:rPr lang="zh-TW" altLang="en-US" dirty="0"/>
              <a:t>供應</a:t>
            </a:r>
            <a:r>
              <a:rPr lang="en-US" altLang="zh-HK" dirty="0"/>
              <a:t> </a:t>
            </a:r>
            <a:r>
              <a:rPr lang="en-US" altLang="zh-HK" dirty="0">
                <a:sym typeface="Wingdings 3"/>
              </a:rPr>
              <a:t></a:t>
            </a:r>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產品價格</a:t>
            </a:r>
            <a:r>
              <a:rPr lang="en-US" altLang="zh-HK" dirty="0">
                <a:sym typeface="Wingdings" panose="05000000000000000000" pitchFamily="2" charset="2"/>
              </a:rPr>
              <a:t> </a:t>
            </a:r>
            <a:r>
              <a:rPr lang="en-US" altLang="zh-HK" dirty="0">
                <a:sym typeface="Wingdings 3"/>
              </a:rPr>
              <a:t></a:t>
            </a:r>
          </a:p>
          <a:p>
            <a:pPr>
              <a:tabLst>
                <a:tab pos="355600" algn="l"/>
              </a:tabLst>
            </a:pPr>
            <a:r>
              <a:rPr lang="en-US" altLang="zh-HK" dirty="0">
                <a:sym typeface="Wingdings" panose="05000000000000000000" pitchFamily="2" charset="2"/>
              </a:rPr>
              <a:t>	</a:t>
            </a:r>
            <a:r>
              <a:rPr lang="en-US" altLang="zh-HK" kern="0" dirty="0">
                <a:sym typeface="Wingdings 2" pitchFamily="18" charset="2"/>
              </a:rPr>
              <a:t>%</a:t>
            </a:r>
            <a:r>
              <a:rPr lang="en-US" altLang="zh-HK" dirty="0">
                <a:sym typeface="Wingdings 3"/>
              </a:rPr>
              <a:t></a:t>
            </a:r>
            <a:r>
              <a:rPr lang="en-US" altLang="zh-TW" dirty="0">
                <a:sym typeface="Wingdings 3"/>
              </a:rPr>
              <a:t>P</a:t>
            </a:r>
            <a:r>
              <a:rPr lang="en-US" altLang="zh-HK" kern="0" dirty="0">
                <a:cs typeface="Times New Roman"/>
                <a:sym typeface="Wingdings 2"/>
              </a:rPr>
              <a:t> </a:t>
            </a:r>
            <a:r>
              <a:rPr lang="en-US" altLang="zh-TW" dirty="0">
                <a:sym typeface="Wingdings 2"/>
              </a:rPr>
              <a:t>&gt;</a:t>
            </a:r>
            <a:r>
              <a:rPr lang="en-US" altLang="zh-HK" dirty="0">
                <a:sym typeface="Wingdings 2" pitchFamily="18" charset="2"/>
              </a:rPr>
              <a:t> </a:t>
            </a:r>
            <a:r>
              <a:rPr lang="en-US" altLang="zh-TW" dirty="0">
                <a:sym typeface="Wingdings 3"/>
              </a:rPr>
              <a:t>%</a:t>
            </a:r>
            <a:r>
              <a:rPr lang="en-US" altLang="zh-HK" dirty="0">
                <a:sym typeface="Wingdings 3"/>
              </a:rPr>
              <a:t></a:t>
            </a:r>
            <a:r>
              <a:rPr lang="en-US" altLang="zh-HK" dirty="0" err="1"/>
              <a:t>Q</a:t>
            </a:r>
            <a:r>
              <a:rPr lang="en-US" altLang="zh-HK" baseline="-25000" dirty="0" err="1"/>
              <a:t>d</a:t>
            </a:r>
            <a:endParaRPr lang="en-US" altLang="zh-HK" baseline="-25000" dirty="0">
              <a:sym typeface="Wingdings 3"/>
            </a:endParaRPr>
          </a:p>
          <a:p>
            <a:pPr>
              <a:tabLst>
                <a:tab pos="355600" algn="l"/>
              </a:tabLst>
            </a:pPr>
            <a:r>
              <a:rPr lang="en-US" altLang="zh-HK" dirty="0">
                <a:sym typeface="Wingdings" panose="05000000000000000000" pitchFamily="2" charset="2"/>
              </a:rPr>
              <a:t></a:t>
            </a:r>
            <a:r>
              <a:rPr lang="en-US" altLang="zh-HK" b="1" dirty="0">
                <a:solidFill>
                  <a:schemeClr val="accent6">
                    <a:lumMod val="75000"/>
                  </a:schemeClr>
                </a:solidFill>
                <a:sym typeface="Wingdings" panose="05000000000000000000" pitchFamily="2" charset="2"/>
              </a:rPr>
              <a:t>	</a:t>
            </a:r>
            <a:r>
              <a:rPr lang="zh-TW" altLang="en-US" b="1" dirty="0">
                <a:solidFill>
                  <a:schemeClr val="accent6">
                    <a:lumMod val="75000"/>
                  </a:schemeClr>
                </a:solidFill>
                <a:sym typeface="Wingdings" panose="05000000000000000000" pitchFamily="2" charset="2"/>
              </a:rPr>
              <a:t>農夫的總收入</a:t>
            </a:r>
            <a:r>
              <a:rPr lang="en-US" altLang="zh-HK" b="1" dirty="0">
                <a:solidFill>
                  <a:schemeClr val="accent6">
                    <a:lumMod val="75000"/>
                  </a:schemeClr>
                </a:solidFill>
                <a:sym typeface="Wingdings" panose="05000000000000000000" pitchFamily="2" charset="2"/>
              </a:rPr>
              <a:t> </a:t>
            </a:r>
            <a:r>
              <a:rPr lang="en-US" altLang="zh-HK" b="1" dirty="0">
                <a:solidFill>
                  <a:schemeClr val="accent6">
                    <a:lumMod val="75000"/>
                  </a:schemeClr>
                </a:solidFill>
                <a:sym typeface="Wingdings 3"/>
              </a:rPr>
              <a:t></a:t>
            </a:r>
            <a:endParaRPr lang="en-US" altLang="zh-HK" b="1" dirty="0">
              <a:solidFill>
                <a:schemeClr val="accent6">
                  <a:lumMod val="75000"/>
                </a:schemeClr>
              </a:solidFill>
            </a:endParaRPr>
          </a:p>
          <a:p>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63</a:t>
            </a:fld>
            <a:endParaRPr lang="zh-HK" altLang="en-US" dirty="0"/>
          </a:p>
        </p:txBody>
      </p:sp>
      <p:pic>
        <p:nvPicPr>
          <p:cNvPr id="50" name="Picture 3" descr="C:\Users\uwanem\Documents\02 Teaching materials\3rd ed\PPT\Master Graphics (transparent)\MG02c_ECON_3E_SB - 61006183-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211242"/>
            <a:ext cx="1669506" cy="2341074"/>
          </a:xfrm>
          <a:prstGeom prst="rect">
            <a:avLst/>
          </a:prstGeom>
          <a:noFill/>
          <a:extLst>
            <a:ext uri="{909E8E84-426E-40DD-AFC4-6F175D3DCCD1}">
              <a14:hiddenFill xmlns:a14="http://schemas.microsoft.com/office/drawing/2010/main">
                <a:solidFill>
                  <a:srgbClr val="FFFFFF"/>
                </a:solidFill>
              </a14:hiddenFill>
            </a:ext>
          </a:extLst>
        </p:spPr>
      </p:pic>
      <p:sp>
        <p:nvSpPr>
          <p:cNvPr id="51" name="圓角矩形圖說文字 50"/>
          <p:cNvSpPr/>
          <p:nvPr/>
        </p:nvSpPr>
        <p:spPr>
          <a:xfrm>
            <a:off x="2627784" y="4869160"/>
            <a:ext cx="3463675" cy="1152128"/>
          </a:xfrm>
          <a:prstGeom prst="wedgeRoundRectCallout">
            <a:avLst>
              <a:gd name="adj1" fmla="val -68897"/>
              <a:gd name="adj2" fmla="val -1547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lang="zh-TW" altLang="en-US" sz="2200" dirty="0"/>
              <a:t>如果你是農夫，你會祈求</a:t>
            </a:r>
            <a:br>
              <a:rPr lang="en-US" altLang="zh-TW" sz="2200" dirty="0"/>
            </a:br>
            <a:r>
              <a:rPr lang="zh-TW" altLang="en-US" sz="2200" dirty="0"/>
              <a:t>天氣好還是壞？</a:t>
            </a:r>
            <a:endParaRPr lang="zh-HK" altLang="en-US" sz="2200" b="1" dirty="0">
              <a:solidFill>
                <a:schemeClr val="accent6">
                  <a:lumMod val="75000"/>
                </a:schemeClr>
              </a:solidFill>
              <a:latin typeface="+mj-lt"/>
              <a:cs typeface="Arial" panose="020B0604020202020204" pitchFamily="34" charset="0"/>
            </a:endParaRPr>
          </a:p>
        </p:txBody>
      </p:sp>
      <p:grpSp>
        <p:nvGrpSpPr>
          <p:cNvPr id="5" name="群組 4"/>
          <p:cNvGrpSpPr/>
          <p:nvPr/>
        </p:nvGrpSpPr>
        <p:grpSpPr>
          <a:xfrm>
            <a:off x="3419872" y="1772816"/>
            <a:ext cx="4356673" cy="2736849"/>
            <a:chOff x="4823839" y="2276327"/>
            <a:chExt cx="4356673" cy="2736849"/>
          </a:xfrm>
        </p:grpSpPr>
        <p:grpSp>
          <p:nvGrpSpPr>
            <p:cNvPr id="49" name="群組 48"/>
            <p:cNvGrpSpPr/>
            <p:nvPr/>
          </p:nvGrpSpPr>
          <p:grpSpPr>
            <a:xfrm>
              <a:off x="4823839" y="2276327"/>
              <a:ext cx="4356673" cy="2736849"/>
              <a:chOff x="4535808" y="3428454"/>
              <a:chExt cx="4356673" cy="2736849"/>
            </a:xfrm>
          </p:grpSpPr>
          <p:grpSp>
            <p:nvGrpSpPr>
              <p:cNvPr id="12" name="群組 1"/>
              <p:cNvGrpSpPr>
                <a:grpSpLocks/>
              </p:cNvGrpSpPr>
              <p:nvPr/>
            </p:nvGrpSpPr>
            <p:grpSpPr bwMode="auto">
              <a:xfrm>
                <a:off x="4535808" y="3428454"/>
                <a:ext cx="4356673" cy="2736849"/>
                <a:chOff x="4356294" y="2460631"/>
                <a:chExt cx="4356475" cy="2737239"/>
              </a:xfrm>
            </p:grpSpPr>
            <p:sp>
              <p:nvSpPr>
                <p:cNvPr id="13" name="矩形 12"/>
                <p:cNvSpPr/>
                <p:nvPr/>
              </p:nvSpPr>
              <p:spPr>
                <a:xfrm>
                  <a:off x="6391377" y="4107104"/>
                  <a:ext cx="260338" cy="64144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 name="矩形 13"/>
                <p:cNvSpPr/>
                <p:nvPr/>
              </p:nvSpPr>
              <p:spPr>
                <a:xfrm>
                  <a:off x="4891259" y="3705408"/>
                  <a:ext cx="1487419" cy="37946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15" name="直線接點 14"/>
                <p:cNvCxnSpPr/>
                <p:nvPr/>
              </p:nvCxnSpPr>
              <p:spPr>
                <a:xfrm>
                  <a:off x="5919912" y="2908370"/>
                  <a:ext cx="981030" cy="165599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6" name="群組 16"/>
                <p:cNvGrpSpPr>
                  <a:grpSpLocks/>
                </p:cNvGrpSpPr>
                <p:nvPr/>
              </p:nvGrpSpPr>
              <p:grpSpPr bwMode="auto">
                <a:xfrm>
                  <a:off x="4356294" y="2460631"/>
                  <a:ext cx="4356475" cy="2737239"/>
                  <a:chOff x="1187644" y="2459044"/>
                  <a:chExt cx="4356475" cy="2737238"/>
                </a:xfrm>
              </p:grpSpPr>
              <p:grpSp>
                <p:nvGrpSpPr>
                  <p:cNvPr id="20" name="群組 6"/>
                  <p:cNvGrpSpPr>
                    <a:grpSpLocks/>
                  </p:cNvGrpSpPr>
                  <p:nvPr/>
                </p:nvGrpSpPr>
                <p:grpSpPr bwMode="auto">
                  <a:xfrm>
                    <a:off x="1187644" y="2459044"/>
                    <a:ext cx="4356475" cy="2737238"/>
                    <a:chOff x="4427732" y="2681293"/>
                    <a:chExt cx="4356474" cy="2736992"/>
                  </a:xfrm>
                </p:grpSpPr>
                <p:cxnSp>
                  <p:nvCxnSpPr>
                    <p:cNvPr id="28" name="直線接點 27"/>
                    <p:cNvCxnSpPr/>
                    <p:nvPr/>
                  </p:nvCxnSpPr>
                  <p:spPr>
                    <a:xfrm>
                      <a:off x="6716803" y="4340318"/>
                      <a:ext cx="6350" cy="620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951584" y="4305391"/>
                      <a:ext cx="176521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auto">
                    <a:xfrm>
                      <a:off x="4943647" y="3009923"/>
                      <a:ext cx="0" cy="197971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auto">
                    <a:xfrm flipH="1">
                      <a:off x="4943647" y="4981701"/>
                      <a:ext cx="26367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bwMode="auto">
                    <a:xfrm>
                      <a:off x="4700771" y="4832469"/>
                      <a:ext cx="527026" cy="369906"/>
                    </a:xfrm>
                    <a:prstGeom prst="rect">
                      <a:avLst/>
                    </a:prstGeom>
                    <a:noFill/>
                  </p:spPr>
                  <p:txBody>
                    <a:bodyPr>
                      <a:spAutoFit/>
                    </a:bodyPr>
                    <a:lstStyle/>
                    <a:p>
                      <a:pPr>
                        <a:defRPr/>
                      </a:pPr>
                      <a:r>
                        <a:rPr lang="en-US" altLang="zh-HK" dirty="0"/>
                        <a:t>0</a:t>
                      </a:r>
                      <a:endParaRPr lang="zh-HK" altLang="en-US" dirty="0"/>
                    </a:p>
                  </p:txBody>
                </p:sp>
                <p:sp>
                  <p:nvSpPr>
                    <p:cNvPr id="34" name="文字方塊 33"/>
                    <p:cNvSpPr txBox="1"/>
                    <p:nvPr/>
                  </p:nvSpPr>
                  <p:spPr bwMode="auto">
                    <a:xfrm>
                      <a:off x="4427732" y="2681293"/>
                      <a:ext cx="1633462" cy="369351"/>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sp>
                  <p:nvSpPr>
                    <p:cNvPr id="35" name="文字方塊 34"/>
                    <p:cNvSpPr txBox="1"/>
                    <p:nvPr/>
                  </p:nvSpPr>
                  <p:spPr bwMode="auto">
                    <a:xfrm>
                      <a:off x="7027939" y="2879741"/>
                      <a:ext cx="465117" cy="368319"/>
                    </a:xfrm>
                    <a:prstGeom prst="rect">
                      <a:avLst/>
                    </a:prstGeom>
                    <a:noFill/>
                  </p:spPr>
                  <p:txBody>
                    <a:bodyPr>
                      <a:spAutoFit/>
                    </a:bodyPr>
                    <a:lstStyle/>
                    <a:p>
                      <a:pPr>
                        <a:defRPr/>
                      </a:pPr>
                      <a:r>
                        <a:rPr lang="en-US" altLang="zh-HK" dirty="0"/>
                        <a:t>S</a:t>
                      </a:r>
                      <a:r>
                        <a:rPr lang="en-US" altLang="zh-HK" baseline="-25000" dirty="0"/>
                        <a:t>2</a:t>
                      </a:r>
                      <a:endParaRPr lang="zh-HK" altLang="en-US" baseline="-25000" dirty="0"/>
                    </a:p>
                  </p:txBody>
                </p:sp>
                <p:sp>
                  <p:nvSpPr>
                    <p:cNvPr id="36" name="文字方塊 35"/>
                    <p:cNvSpPr txBox="1"/>
                    <p:nvPr/>
                  </p:nvSpPr>
                  <p:spPr bwMode="auto">
                    <a:xfrm>
                      <a:off x="7001600" y="5048934"/>
                      <a:ext cx="1782606" cy="369351"/>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cxnSp>
                  <p:nvCxnSpPr>
                    <p:cNvPr id="37" name="直線接點 36"/>
                    <p:cNvCxnSpPr/>
                    <p:nvPr/>
                  </p:nvCxnSpPr>
                  <p:spPr bwMode="auto">
                    <a:xfrm flipV="1">
                      <a:off x="5580205" y="3254411"/>
                      <a:ext cx="1542979" cy="1516141"/>
                    </a:xfrm>
                    <a:prstGeom prst="line">
                      <a:avLst/>
                    </a:prstGeom>
                    <a:ln w="38100">
                      <a:solidFill>
                        <a:srgbClr val="9F348B"/>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4954759" y="3911670"/>
                      <a:ext cx="148107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6446941" y="3960885"/>
                      <a:ext cx="3175" cy="98430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橢圓 39"/>
                    <p:cNvSpPr/>
                    <p:nvPr/>
                  </p:nvSpPr>
                  <p:spPr bwMode="auto">
                    <a:xfrm>
                      <a:off x="6383444" y="4930156"/>
                      <a:ext cx="103183" cy="10319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1" name="文字方塊 40"/>
                    <p:cNvSpPr txBox="1"/>
                    <p:nvPr/>
                  </p:nvSpPr>
                  <p:spPr bwMode="auto">
                    <a:xfrm>
                      <a:off x="4499168" y="3602091"/>
                      <a:ext cx="533376" cy="369907"/>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42" name="文字方塊 41"/>
                    <p:cNvSpPr txBox="1"/>
                    <p:nvPr/>
                  </p:nvSpPr>
                  <p:spPr bwMode="auto">
                    <a:xfrm>
                      <a:off x="6233112" y="5034091"/>
                      <a:ext cx="534963" cy="368319"/>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43" name="文字方塊 42"/>
                    <p:cNvSpPr txBox="1"/>
                    <p:nvPr/>
                  </p:nvSpPr>
                  <p:spPr bwMode="auto">
                    <a:xfrm>
                      <a:off x="6588222" y="5045205"/>
                      <a:ext cx="533376" cy="369351"/>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44" name="橢圓 43"/>
                    <p:cNvSpPr/>
                    <p:nvPr/>
                  </p:nvSpPr>
                  <p:spPr bwMode="auto">
                    <a:xfrm>
                      <a:off x="6394556" y="3843404"/>
                      <a:ext cx="103182" cy="10319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5" name="文字方塊 44"/>
                    <p:cNvSpPr txBox="1"/>
                    <p:nvPr/>
                  </p:nvSpPr>
                  <p:spPr bwMode="auto">
                    <a:xfrm>
                      <a:off x="7605763" y="3032149"/>
                      <a:ext cx="465117" cy="369906"/>
                    </a:xfrm>
                    <a:prstGeom prst="rect">
                      <a:avLst/>
                    </a:prstGeom>
                    <a:noFill/>
                  </p:spPr>
                  <p:txBody>
                    <a:bodyPr>
                      <a:spAutoFit/>
                    </a:bodyPr>
                    <a:lstStyle/>
                    <a:p>
                      <a:pPr>
                        <a:defRPr/>
                      </a:pPr>
                      <a:r>
                        <a:rPr lang="en-US" altLang="zh-HK" dirty="0"/>
                        <a:t>S</a:t>
                      </a:r>
                      <a:r>
                        <a:rPr lang="en-US" altLang="zh-HK" baseline="-25000" dirty="0"/>
                        <a:t>1</a:t>
                      </a:r>
                      <a:endParaRPr lang="zh-HK" altLang="en-US" baseline="-25000" dirty="0"/>
                    </a:p>
                  </p:txBody>
                </p:sp>
                <p:sp>
                  <p:nvSpPr>
                    <p:cNvPr id="46" name="橢圓 45"/>
                    <p:cNvSpPr/>
                    <p:nvPr/>
                  </p:nvSpPr>
                  <p:spPr bwMode="auto">
                    <a:xfrm>
                      <a:off x="4886500" y="3843404"/>
                      <a:ext cx="103182" cy="10319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7" name="文字方塊 46"/>
                    <p:cNvSpPr txBox="1"/>
                    <p:nvPr/>
                  </p:nvSpPr>
                  <p:spPr bwMode="auto">
                    <a:xfrm>
                      <a:off x="4492818" y="4072016"/>
                      <a:ext cx="533376" cy="369907"/>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grpSp>
              <p:sp>
                <p:nvSpPr>
                  <p:cNvPr id="21" name="橢圓 20"/>
                  <p:cNvSpPr/>
                  <p:nvPr/>
                </p:nvSpPr>
                <p:spPr bwMode="auto">
                  <a:xfrm>
                    <a:off x="3454492" y="4707264"/>
                    <a:ext cx="103183" cy="10320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2" name="直線接點 21"/>
                  <p:cNvCxnSpPr/>
                  <p:nvPr/>
                </p:nvCxnSpPr>
                <p:spPr bwMode="auto">
                  <a:xfrm flipV="1">
                    <a:off x="2968739" y="3133828"/>
                    <a:ext cx="1466783" cy="143054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3270350" y="4997818"/>
                    <a:ext cx="179380"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3586249" y="3451373"/>
                    <a:ext cx="415906"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25" name="橢圓 24"/>
                  <p:cNvSpPr/>
                  <p:nvPr/>
                </p:nvSpPr>
                <p:spPr bwMode="auto">
                  <a:xfrm>
                    <a:off x="1655864" y="4032481"/>
                    <a:ext cx="103182" cy="103202"/>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6" name="橢圓 25"/>
                  <p:cNvSpPr/>
                  <p:nvPr/>
                </p:nvSpPr>
                <p:spPr bwMode="auto">
                  <a:xfrm>
                    <a:off x="3422743" y="4022954"/>
                    <a:ext cx="103183" cy="103202"/>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27" name="直線單箭頭接點 26"/>
                  <p:cNvCxnSpPr/>
                  <p:nvPr/>
                </p:nvCxnSpPr>
                <p:spPr>
                  <a:xfrm>
                    <a:off x="1492431" y="3765743"/>
                    <a:ext cx="0" cy="24451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grpSp>
            <p:sp>
              <p:nvSpPr>
                <p:cNvPr id="17" name="文字方塊 16"/>
                <p:cNvSpPr txBox="1"/>
                <p:nvPr/>
              </p:nvSpPr>
              <p:spPr bwMode="auto">
                <a:xfrm>
                  <a:off x="6840645" y="4395822"/>
                  <a:ext cx="465116" cy="369940"/>
                </a:xfrm>
                <a:prstGeom prst="rect">
                  <a:avLst/>
                </a:prstGeom>
                <a:noFill/>
              </p:spPr>
              <p:txBody>
                <a:bodyPr>
                  <a:spAutoFit/>
                </a:bodyPr>
                <a:lstStyle/>
                <a:p>
                  <a:pPr>
                    <a:defRPr/>
                  </a:pPr>
                  <a:r>
                    <a:rPr lang="en-US" altLang="zh-HK" dirty="0"/>
                    <a:t>D</a:t>
                  </a:r>
                  <a:endParaRPr lang="zh-HK" altLang="en-US" baseline="-25000" dirty="0"/>
                </a:p>
              </p:txBody>
            </p:sp>
            <p:sp>
              <p:nvSpPr>
                <p:cNvPr id="18" name="文字方塊 17"/>
                <p:cNvSpPr txBox="1"/>
                <p:nvPr/>
              </p:nvSpPr>
              <p:spPr bwMode="auto">
                <a:xfrm>
                  <a:off x="5230968" y="3712482"/>
                  <a:ext cx="758790" cy="369385"/>
                </a:xfrm>
                <a:prstGeom prst="rect">
                  <a:avLst/>
                </a:prstGeom>
                <a:noFill/>
              </p:spPr>
              <p:txBody>
                <a:bodyPr>
                  <a:spAutoFit/>
                </a:bodyPr>
                <a:lstStyle/>
                <a:p>
                  <a:pPr algn="ctr">
                    <a:defRPr/>
                  </a:pPr>
                  <a:r>
                    <a:rPr lang="zh-TW" altLang="en-US" b="1" dirty="0"/>
                    <a:t>得益</a:t>
                  </a:r>
                  <a:endParaRPr lang="zh-HK" altLang="en-US" b="1" dirty="0"/>
                </a:p>
              </p:txBody>
            </p:sp>
            <p:sp>
              <p:nvSpPr>
                <p:cNvPr id="19" name="文字方塊 18"/>
                <p:cNvSpPr txBox="1"/>
                <p:nvPr/>
              </p:nvSpPr>
              <p:spPr bwMode="auto">
                <a:xfrm>
                  <a:off x="6786398" y="4036285"/>
                  <a:ext cx="702290" cy="369385"/>
                </a:xfrm>
                <a:prstGeom prst="rect">
                  <a:avLst/>
                </a:prstGeom>
                <a:noFill/>
              </p:spPr>
              <p:txBody>
                <a:bodyPr wrap="square">
                  <a:spAutoFit/>
                </a:bodyPr>
                <a:lstStyle/>
                <a:p>
                  <a:pPr algn="ctr">
                    <a:defRPr/>
                  </a:pPr>
                  <a:r>
                    <a:rPr lang="zh-TW" altLang="en-US" b="1" dirty="0"/>
                    <a:t>損失</a:t>
                  </a:r>
                  <a:endParaRPr lang="zh-HK" altLang="en-US" b="1" dirty="0"/>
                </a:p>
              </p:txBody>
            </p:sp>
          </p:grpSp>
          <p:cxnSp>
            <p:nvCxnSpPr>
              <p:cNvPr id="48" name="直線接點 47"/>
              <p:cNvCxnSpPr/>
              <p:nvPr/>
            </p:nvCxnSpPr>
            <p:spPr>
              <a:xfrm flipV="1">
                <a:off x="6682282" y="5212095"/>
                <a:ext cx="384642" cy="173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文字方塊 51"/>
            <p:cNvSpPr txBox="1"/>
            <p:nvPr/>
          </p:nvSpPr>
          <p:spPr bwMode="auto">
            <a:xfrm>
              <a:off x="7919464" y="4381352"/>
              <a:ext cx="756992" cy="369332"/>
            </a:xfrm>
            <a:prstGeom prst="rect">
              <a:avLst/>
            </a:prstGeom>
            <a:noFill/>
          </p:spPr>
          <p:txBody>
            <a:bodyPr wrap="square">
              <a:spAutoFit/>
            </a:bodyPr>
            <a:lstStyle/>
            <a:p>
              <a:pPr>
                <a:defRPr/>
              </a:pPr>
              <a:r>
                <a:rPr lang="zh-TW" altLang="en-US" dirty="0"/>
                <a:t>數量</a:t>
              </a:r>
              <a:endParaRPr lang="zh-HK" altLang="en-US" dirty="0"/>
            </a:p>
          </p:txBody>
        </p:sp>
      </p:grpSp>
    </p:spTree>
    <p:extLst>
      <p:ext uri="{BB962C8B-B14F-4D97-AF65-F5344CB8AC3E}">
        <p14:creationId xmlns:p14="http://schemas.microsoft.com/office/powerpoint/2010/main" val="206007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6376" y="1651280"/>
            <a:ext cx="7020000" cy="100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HK" altLang="en-US"/>
          </a:p>
        </p:txBody>
      </p:sp>
      <p:sp>
        <p:nvSpPr>
          <p:cNvPr id="13" name="內容版面配置區 2"/>
          <p:cNvSpPr txBox="1">
            <a:spLocks/>
          </p:cNvSpPr>
          <p:nvPr/>
        </p:nvSpPr>
        <p:spPr>
          <a:xfrm>
            <a:off x="457200" y="1196752"/>
            <a:ext cx="8229600" cy="2474524"/>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仲達和海倫都喜愛吃薯片。市場上有很多薯片品牌。</a:t>
            </a:r>
            <a:endParaRPr lang="en-US" altLang="zh-TW" dirty="0"/>
          </a:p>
          <a:p>
            <a:pPr marL="269875">
              <a:spcBef>
                <a:spcPts val="1200"/>
              </a:spcBef>
            </a:pPr>
            <a:r>
              <a:rPr lang="zh-TW" altLang="en-US" b="1" dirty="0">
                <a:latin typeface="+mj-lt"/>
              </a:rPr>
              <a:t>仲達：</a:t>
            </a:r>
            <a:r>
              <a:rPr lang="zh-TW" altLang="en-US" dirty="0">
                <a:latin typeface="+mj-lt"/>
              </a:rPr>
              <a:t>我只買利是牌薯片，它的味道最好。</a:t>
            </a:r>
            <a:endParaRPr lang="en-US" altLang="zh-HK" dirty="0">
              <a:latin typeface="+mj-lt"/>
            </a:endParaRPr>
          </a:p>
          <a:p>
            <a:pPr marL="269875"/>
            <a:r>
              <a:rPr lang="zh-TW" altLang="en-US" b="1" dirty="0">
                <a:latin typeface="+mj-lt"/>
              </a:rPr>
              <a:t>海倫：</a:t>
            </a:r>
            <a:r>
              <a:rPr lang="zh-TW" altLang="en-US" dirty="0">
                <a:latin typeface="+mj-lt"/>
              </a:rPr>
              <a:t>我不太理會品牌。任何品牌的薯片我都愛吃。</a:t>
            </a:r>
            <a:endParaRPr lang="en-US" altLang="zh-HK" dirty="0">
              <a:latin typeface="+mj-lt"/>
            </a:endParaRPr>
          </a:p>
          <a:p>
            <a:pPr>
              <a:spcBef>
                <a:spcPts val="2400"/>
              </a:spcBef>
              <a:tabLst>
                <a:tab pos="355600" algn="l"/>
              </a:tabLst>
            </a:pPr>
            <a:r>
              <a:rPr lang="en-US" altLang="zh-HK" dirty="0"/>
              <a:t>1.	</a:t>
            </a:r>
            <a:r>
              <a:rPr lang="zh-TW" altLang="en-US" dirty="0"/>
              <a:t>誰對利是牌薯片的價格變動較為敏感？仲達還是海倫？</a:t>
            </a:r>
            <a:r>
              <a:rPr lang="en-US" altLang="zh-TW" dirty="0"/>
              <a:t>	</a:t>
            </a:r>
            <a:r>
              <a:rPr lang="zh-TW" altLang="en-US" dirty="0"/>
              <a:t>為甚麼？</a:t>
            </a:r>
            <a:endParaRPr lang="zh-HK" altLang="en-US" dirty="0"/>
          </a:p>
        </p:txBody>
      </p:sp>
      <p:sp>
        <p:nvSpPr>
          <p:cNvPr id="2" name="標題 1"/>
          <p:cNvSpPr>
            <a:spLocks noGrp="1"/>
          </p:cNvSpPr>
          <p:nvPr>
            <p:ph type="title"/>
          </p:nvPr>
        </p:nvSpPr>
        <p:spPr/>
        <p:txBody>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5.3</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64</a:t>
            </a:fld>
            <a:endParaRPr lang="zh-HK" altLang="en-US" dirty="0"/>
          </a:p>
        </p:txBody>
      </p:sp>
      <p:sp>
        <p:nvSpPr>
          <p:cNvPr id="5" name="文字方塊 4"/>
          <p:cNvSpPr txBox="1"/>
          <p:nvPr/>
        </p:nvSpPr>
        <p:spPr>
          <a:xfrm>
            <a:off x="808647" y="3687415"/>
            <a:ext cx="7848872" cy="461665"/>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海倫。仲達忠於利是牌薯片，而海倫沒有。</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425613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fade">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6000" y="1651280"/>
            <a:ext cx="7020000" cy="100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HK" altLang="en-US"/>
          </a:p>
        </p:txBody>
      </p:sp>
      <p:sp>
        <p:nvSpPr>
          <p:cNvPr id="13" name="內容版面配置區 2"/>
          <p:cNvSpPr txBox="1">
            <a:spLocks/>
          </p:cNvSpPr>
          <p:nvPr/>
        </p:nvSpPr>
        <p:spPr>
          <a:xfrm>
            <a:off x="457200" y="1196752"/>
            <a:ext cx="8229600" cy="2474524"/>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仲達和海倫都喜愛吃薯片。市場上有很多薯片品牌。</a:t>
            </a:r>
            <a:endParaRPr lang="en-US" altLang="zh-TW" dirty="0"/>
          </a:p>
          <a:p>
            <a:pPr marL="269875">
              <a:spcBef>
                <a:spcPts val="1200"/>
              </a:spcBef>
            </a:pPr>
            <a:r>
              <a:rPr lang="zh-TW" altLang="en-US" b="1" dirty="0">
                <a:latin typeface="+mj-lt"/>
              </a:rPr>
              <a:t>仲達：</a:t>
            </a:r>
            <a:r>
              <a:rPr lang="zh-TW" altLang="en-US" dirty="0">
                <a:latin typeface="+mj-lt"/>
              </a:rPr>
              <a:t>我只買利是牌薯片，它的味道最好。</a:t>
            </a:r>
            <a:endParaRPr lang="en-US" altLang="zh-HK" dirty="0">
              <a:latin typeface="+mj-lt"/>
            </a:endParaRPr>
          </a:p>
          <a:p>
            <a:pPr marL="269875"/>
            <a:r>
              <a:rPr lang="zh-TW" altLang="en-US" b="1" dirty="0">
                <a:latin typeface="+mj-lt"/>
              </a:rPr>
              <a:t>海倫：</a:t>
            </a:r>
            <a:r>
              <a:rPr lang="zh-TW" altLang="en-US" dirty="0">
                <a:latin typeface="+mj-lt"/>
              </a:rPr>
              <a:t>我不太理會品牌。任何品牌的薯片我都愛吃。</a:t>
            </a:r>
            <a:endParaRPr lang="en-US" altLang="zh-HK" dirty="0">
              <a:latin typeface="+mj-lt"/>
            </a:endParaRPr>
          </a:p>
          <a:p>
            <a:pPr>
              <a:spcBef>
                <a:spcPts val="2400"/>
              </a:spcBef>
              <a:tabLst>
                <a:tab pos="355600" algn="l"/>
              </a:tabLst>
            </a:pPr>
            <a:r>
              <a:rPr lang="en-US" altLang="zh-TW" dirty="0"/>
              <a:t>2</a:t>
            </a:r>
            <a:r>
              <a:rPr lang="en-US" altLang="zh-HK" dirty="0"/>
              <a:t>.	</a:t>
            </a:r>
            <a:r>
              <a:rPr lang="zh-TW" altLang="en-US" dirty="0"/>
              <a:t>人們對薯片整體還是特定品牌薯片的需求彈性較</a:t>
            </a:r>
            <a:r>
              <a:rPr lang="zh-TW" altLang="zh-HK"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高</a:t>
            </a:r>
            <a:r>
              <a:rPr lang="zh-TW" altLang="en-US" dirty="0"/>
              <a:t>？</a:t>
            </a:r>
            <a:br>
              <a:rPr lang="en-US" altLang="zh-TW" dirty="0"/>
            </a:br>
            <a:r>
              <a:rPr lang="en-US" altLang="zh-TW" dirty="0"/>
              <a:t>	</a:t>
            </a:r>
            <a:r>
              <a:rPr lang="zh-TW" altLang="en-US" dirty="0"/>
              <a:t>為甚麼？</a:t>
            </a:r>
            <a:endParaRPr lang="zh-HK" altLang="en-US" dirty="0"/>
          </a:p>
        </p:txBody>
      </p:sp>
      <p:sp>
        <p:nvSpPr>
          <p:cNvPr id="2" name="標題 1"/>
          <p:cNvSpPr>
            <a:spLocks noGrp="1"/>
          </p:cNvSpPr>
          <p:nvPr>
            <p:ph type="title"/>
          </p:nvPr>
        </p:nvSpPr>
        <p:spPr/>
        <p:txBody>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65</a:t>
            </a:fld>
            <a:endParaRPr lang="zh-HK" altLang="en-US" dirty="0"/>
          </a:p>
        </p:txBody>
      </p:sp>
      <p:sp>
        <p:nvSpPr>
          <p:cNvPr id="5" name="文字方塊 4"/>
          <p:cNvSpPr txBox="1"/>
          <p:nvPr/>
        </p:nvSpPr>
        <p:spPr>
          <a:xfrm>
            <a:off x="808647" y="3687415"/>
            <a:ext cx="7848872" cy="830997"/>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特定品牌薯片的彈性較</a:t>
            </a:r>
            <a:r>
              <a:rPr lang="zh-TW" altLang="zh-HK" sz="2400" dirty="0">
                <a:solidFill>
                  <a:srgbClr val="FF0000"/>
                </a:solidFill>
              </a:rPr>
              <a:t>高</a:t>
            </a:r>
            <a:r>
              <a:rPr lang="zh-TW" altLang="en-US" sz="2400" dirty="0">
                <a:solidFill>
                  <a:srgbClr val="FF0000"/>
                </a:solidFill>
                <a:latin typeface="+mn-ea"/>
                <a:cs typeface="Arial Unicode MS" panose="020B0604020202020204" pitchFamily="34" charset="-120"/>
              </a:rPr>
              <a:t>，因為當某品牌薯片的價格上升時，消費者可轉往購買其他品牌的薯片。</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193964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探究活動 </a:t>
            </a:r>
            <a:r>
              <a:rPr lang="en-US" altLang="zh-TW" dirty="0">
                <a:solidFill>
                  <a:srgbClr val="F79646">
                    <a:lumMod val="75000"/>
                  </a:srgbClr>
                </a:solidFill>
                <a:latin typeface="Times New Roman" panose="02020603050405020304" pitchFamily="18" charset="0"/>
                <a:ea typeface="標楷體" panose="03000509000000000000" pitchFamily="65" charset="-120"/>
              </a:rPr>
              <a:t>5.3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endParaRPr lang="zh-HK" altLang="en-US"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66</a:t>
            </a:fld>
            <a:endParaRPr lang="zh-HK" altLang="en-US" dirty="0"/>
          </a:p>
        </p:txBody>
      </p:sp>
      <p:sp>
        <p:nvSpPr>
          <p:cNvPr id="13" name="內容版面配置區 2"/>
          <p:cNvSpPr txBox="1">
            <a:spLocks/>
          </p:cNvSpPr>
          <p:nvPr/>
        </p:nvSpPr>
        <p:spPr>
          <a:xfrm>
            <a:off x="457200" y="1196752"/>
            <a:ext cx="8229600" cy="1569660"/>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400"/>
              </a:spcBef>
              <a:tabLst>
                <a:tab pos="355600" algn="l"/>
              </a:tabLst>
            </a:pPr>
            <a:r>
              <a:rPr lang="en-US" altLang="zh-HK" dirty="0"/>
              <a:t>3.	</a:t>
            </a:r>
            <a:r>
              <a:rPr lang="zh-TW" altLang="en-US" dirty="0"/>
              <a:t>假設以下物品的價格有同樣百分比的上升。你對哪一項物</a:t>
            </a:r>
            <a:r>
              <a:rPr lang="en-US" altLang="zh-TW" dirty="0"/>
              <a:t>	</a:t>
            </a:r>
            <a:r>
              <a:rPr lang="zh-TW" altLang="en-US" dirty="0"/>
              <a:t>品的消費量的減少百分比會是最大？你對哪一項物品的</a:t>
            </a:r>
            <a:br>
              <a:rPr lang="en-US" altLang="zh-TW" dirty="0"/>
            </a:br>
            <a:r>
              <a:rPr lang="en-US" altLang="zh-TW" dirty="0"/>
              <a:t>	</a:t>
            </a:r>
            <a:r>
              <a:rPr lang="zh-TW" altLang="en-US" dirty="0"/>
              <a:t>消費量的減少百分比會是最小？按你的消費量減少的百分</a:t>
            </a:r>
            <a:r>
              <a:rPr lang="en-US" altLang="zh-TW" dirty="0"/>
              <a:t>	</a:t>
            </a:r>
            <a:r>
              <a:rPr lang="zh-TW" altLang="en-US" dirty="0"/>
              <a:t>比，把下列物品排序，並簡單解釋這樣選擇的原因。</a:t>
            </a:r>
            <a:endParaRPr lang="en-US" altLang="zh-HK" dirty="0"/>
          </a:p>
        </p:txBody>
      </p:sp>
      <p:sp>
        <p:nvSpPr>
          <p:cNvPr id="5" name="文字方塊 4"/>
          <p:cNvSpPr txBox="1"/>
          <p:nvPr/>
        </p:nvSpPr>
        <p:spPr>
          <a:xfrm>
            <a:off x="827584" y="4149080"/>
            <a:ext cx="7848872" cy="830997"/>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自由作答。（學生提供的原因，應該與那些影響需求價格彈性的因素有關。）</a:t>
            </a:r>
            <a:endParaRPr lang="zh-HK" altLang="en-US" sz="2400" dirty="0">
              <a:solidFill>
                <a:srgbClr val="FF0000"/>
              </a:solidFill>
              <a:latin typeface="+mn-ea"/>
              <a:cs typeface="Arial Unicode MS" panose="020B0604020202020204" pitchFamily="34" charset="-120"/>
            </a:endParaRPr>
          </a:p>
        </p:txBody>
      </p:sp>
      <p:sp>
        <p:nvSpPr>
          <p:cNvPr id="6" name="內容版面配置區 2"/>
          <p:cNvSpPr txBox="1">
            <a:spLocks/>
          </p:cNvSpPr>
          <p:nvPr/>
        </p:nvSpPr>
        <p:spPr bwMode="auto">
          <a:xfrm>
            <a:off x="948250" y="2998800"/>
            <a:ext cx="1103470" cy="488123"/>
          </a:xfrm>
          <a:prstGeom prst="rect">
            <a:avLst/>
          </a:prstGeom>
          <a:solidFill>
            <a:schemeClr val="accent6">
              <a:lumMod val="60000"/>
              <a:lumOff val="40000"/>
            </a:schemeClr>
          </a:solid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zh-TW" altLang="en-US" dirty="0">
                <a:latin typeface="Arial" panose="020B0604020202020204" pitchFamily="34" charset="0"/>
                <a:cs typeface="Arial" panose="020B0604020202020204" pitchFamily="34" charset="0"/>
              </a:rPr>
              <a:t>零食</a:t>
            </a:r>
            <a:endParaRPr lang="en-US" altLang="zh-HK" kern="0" dirty="0">
              <a:latin typeface="Arial" panose="020B0604020202020204" pitchFamily="34" charset="0"/>
              <a:cs typeface="Arial" panose="020B0604020202020204" pitchFamily="34" charset="0"/>
            </a:endParaRPr>
          </a:p>
        </p:txBody>
      </p:sp>
      <p:sp>
        <p:nvSpPr>
          <p:cNvPr id="7" name="內容版面配置區 2"/>
          <p:cNvSpPr txBox="1">
            <a:spLocks/>
          </p:cNvSpPr>
          <p:nvPr/>
        </p:nvSpPr>
        <p:spPr bwMode="auto">
          <a:xfrm>
            <a:off x="4572000" y="2996952"/>
            <a:ext cx="1152128" cy="488123"/>
          </a:xfrm>
          <a:prstGeom prst="rect">
            <a:avLst/>
          </a:prstGeom>
          <a:solidFill>
            <a:schemeClr val="accent5">
              <a:lumMod val="40000"/>
              <a:lumOff val="60000"/>
            </a:schemeClr>
          </a:solid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zh-TW" altLang="en-US" dirty="0">
                <a:latin typeface="Arial" panose="020B0604020202020204" pitchFamily="34" charset="0"/>
                <a:cs typeface="Arial" panose="020B0604020202020204" pitchFamily="34" charset="0"/>
              </a:rPr>
              <a:t>汽水</a:t>
            </a:r>
            <a:endParaRPr lang="en-US" altLang="zh-HK" kern="0" dirty="0">
              <a:latin typeface="Arial" panose="020B0604020202020204" pitchFamily="34" charset="0"/>
              <a:cs typeface="Arial" panose="020B0604020202020204" pitchFamily="34" charset="0"/>
            </a:endParaRPr>
          </a:p>
        </p:txBody>
      </p:sp>
      <p:sp>
        <p:nvSpPr>
          <p:cNvPr id="8" name="內容版面配置區 2"/>
          <p:cNvSpPr txBox="1">
            <a:spLocks/>
          </p:cNvSpPr>
          <p:nvPr/>
        </p:nvSpPr>
        <p:spPr bwMode="auto">
          <a:xfrm>
            <a:off x="2339752" y="3284984"/>
            <a:ext cx="1944216" cy="489600"/>
          </a:xfrm>
          <a:prstGeom prst="rect">
            <a:avLst/>
          </a:prstGeom>
          <a:solidFill>
            <a:schemeClr val="accent3">
              <a:lumMod val="40000"/>
              <a:lumOff val="60000"/>
            </a:schemeClr>
          </a:solidFill>
          <a:ln>
            <a:noFill/>
          </a:ln>
          <a:effectLst/>
        </p:spPr>
        <p:txBody>
          <a:bodyPr anchor="ct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lnSpc>
                <a:spcPts val="2400"/>
              </a:lnSpc>
              <a:defRPr/>
            </a:pPr>
            <a:r>
              <a:rPr lang="zh-TW" altLang="en-US" dirty="0">
                <a:latin typeface="Arial" panose="020B0604020202020204" pitchFamily="34" charset="0"/>
                <a:cs typeface="Arial" panose="020B0604020202020204" pitchFamily="34" charset="0"/>
              </a:rPr>
              <a:t>電訊服務</a:t>
            </a:r>
            <a:endParaRPr lang="en-US" altLang="zh-HK" kern="0" dirty="0">
              <a:latin typeface="Arial" panose="020B0604020202020204" pitchFamily="34" charset="0"/>
              <a:cs typeface="Arial" panose="020B0604020202020204" pitchFamily="34" charset="0"/>
            </a:endParaRPr>
          </a:p>
        </p:txBody>
      </p:sp>
      <p:sp>
        <p:nvSpPr>
          <p:cNvPr id="9" name="內容版面配置區 2"/>
          <p:cNvSpPr txBox="1">
            <a:spLocks/>
          </p:cNvSpPr>
          <p:nvPr/>
        </p:nvSpPr>
        <p:spPr bwMode="auto">
          <a:xfrm>
            <a:off x="6012160" y="3286800"/>
            <a:ext cx="1080120" cy="488123"/>
          </a:xfrm>
          <a:prstGeom prst="rect">
            <a:avLst/>
          </a:prstGeom>
          <a:solidFill>
            <a:schemeClr val="accent2">
              <a:lumMod val="40000"/>
              <a:lumOff val="60000"/>
            </a:schemeClr>
          </a:solid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algn="ctr">
              <a:spcBef>
                <a:spcPts val="600"/>
              </a:spcBef>
              <a:tabLst>
                <a:tab pos="355600" algn="l"/>
              </a:tabLst>
            </a:pPr>
            <a:r>
              <a:rPr lang="zh-TW" altLang="en-US" dirty="0">
                <a:latin typeface="Arial" panose="020B0604020202020204" pitchFamily="34" charset="0"/>
                <a:cs typeface="Arial" panose="020B0604020202020204" pitchFamily="34" charset="0"/>
              </a:rPr>
              <a:t>交通</a:t>
            </a:r>
            <a:endParaRPr lang="zh-HK"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8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5.4	</a:t>
            </a:r>
            <a:r>
              <a:rPr lang="zh-TW" altLang="en-US" dirty="0"/>
              <a:t>影響需求價格彈性的</a:t>
            </a:r>
            <a:br>
              <a:rPr lang="en-US" altLang="zh-TW" dirty="0"/>
            </a:br>
            <a:r>
              <a:rPr lang="zh-TW" altLang="en-US" dirty="0"/>
              <a:t>因素</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67</a:t>
            </a:fld>
            <a:endParaRPr lang="zh-HK" altLang="en-US" dirty="0"/>
          </a:p>
        </p:txBody>
      </p:sp>
    </p:spTree>
    <p:extLst>
      <p:ext uri="{BB962C8B-B14F-4D97-AF65-F5344CB8AC3E}">
        <p14:creationId xmlns:p14="http://schemas.microsoft.com/office/powerpoint/2010/main" val="864955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68</a:t>
            </a:fld>
            <a:endParaRPr lang="zh-HK" altLang="en-US" dirty="0"/>
          </a:p>
        </p:txBody>
      </p:sp>
      <p:sp>
        <p:nvSpPr>
          <p:cNvPr id="3" name="內容版面配置區 2"/>
          <p:cNvSpPr>
            <a:spLocks noGrp="1"/>
          </p:cNvSpPr>
          <p:nvPr>
            <p:ph idx="1"/>
          </p:nvPr>
        </p:nvSpPr>
        <p:spPr>
          <a:xfrm>
            <a:off x="457200" y="1196752"/>
            <a:ext cx="8229600" cy="1717393"/>
          </a:xfrm>
        </p:spPr>
        <p:txBody>
          <a:bodyPr/>
          <a:lstStyle/>
          <a:p>
            <a:r>
              <a:rPr lang="zh-TW" altLang="en-US" dirty="0"/>
              <a:t>參閱圖</a:t>
            </a:r>
            <a:r>
              <a:rPr lang="en-US" altLang="zh-HK" dirty="0"/>
              <a:t> 5.12</a:t>
            </a:r>
            <a:r>
              <a:rPr lang="zh-TW" altLang="en-US" dirty="0"/>
              <a:t>。價格每上升 </a:t>
            </a:r>
            <a:r>
              <a:rPr lang="en-US" altLang="zh-TW" dirty="0"/>
              <a:t>$1</a:t>
            </a:r>
            <a:r>
              <a:rPr lang="zh-TW" altLang="en-US" dirty="0"/>
              <a:t>，需求量便減少 </a:t>
            </a:r>
            <a:r>
              <a:rPr lang="en-US" altLang="zh-TW" dirty="0"/>
              <a:t>2 </a:t>
            </a:r>
            <a:r>
              <a:rPr lang="zh-TW" altLang="en-US" dirty="0"/>
              <a:t>單位。</a:t>
            </a:r>
            <a:endParaRPr lang="en-US" altLang="zh-HK" dirty="0"/>
          </a:p>
          <a:p>
            <a:r>
              <a:rPr lang="zh-TW" altLang="en-US" dirty="0"/>
              <a:t>每次價格和數量的絕對值變動都是一樣的。</a:t>
            </a:r>
            <a:endParaRPr lang="en-US" altLang="zh-HK" dirty="0"/>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在線性需求曲線上的不同價格範圍內，需求彈性都是</a:t>
            </a:r>
            <a:br>
              <a:rPr lang="en-US" altLang="zh-TW" dirty="0">
                <a:sym typeface="Wingdings" panose="05000000000000000000" pitchFamily="2" charset="2"/>
              </a:rPr>
            </a:br>
            <a:r>
              <a:rPr lang="en-US" altLang="zh-TW" dirty="0">
                <a:sym typeface="Wingdings" panose="05000000000000000000" pitchFamily="2" charset="2"/>
              </a:rPr>
              <a:t>	</a:t>
            </a:r>
            <a:r>
              <a:rPr lang="zh-TW" altLang="en-US" dirty="0">
                <a:sym typeface="Wingdings" panose="05000000000000000000" pitchFamily="2" charset="2"/>
              </a:rPr>
              <a:t>不同的。</a:t>
            </a:r>
            <a:endParaRPr lang="zh-HK" altLang="en-US" dirty="0"/>
          </a:p>
        </p:txBody>
      </p:sp>
      <p:sp>
        <p:nvSpPr>
          <p:cNvPr id="4" name="標題 3"/>
          <p:cNvSpPr>
            <a:spLocks noGrp="1"/>
          </p:cNvSpPr>
          <p:nvPr>
            <p:ph type="title"/>
          </p:nvPr>
        </p:nvSpPr>
        <p:spPr/>
        <p:txBody>
          <a:bodyPr/>
          <a:lstStyle/>
          <a:p>
            <a:r>
              <a:rPr lang="en-US" altLang="zh-HK" dirty="0"/>
              <a:t>A.	</a:t>
            </a:r>
            <a:r>
              <a:rPr lang="zh-TW" altLang="en-US" dirty="0"/>
              <a:t>價格範圍</a:t>
            </a:r>
            <a:endParaRPr lang="zh-HK" altLang="en-US" dirty="0"/>
          </a:p>
        </p:txBody>
      </p:sp>
      <p:sp>
        <p:nvSpPr>
          <p:cNvPr id="69" name="矩形 68"/>
          <p:cNvSpPr/>
          <p:nvPr/>
        </p:nvSpPr>
        <p:spPr>
          <a:xfrm>
            <a:off x="3337821" y="5692111"/>
            <a:ext cx="1162171" cy="338554"/>
          </a:xfrm>
          <a:prstGeom prst="rect">
            <a:avLst/>
          </a:prstGeom>
        </p:spPr>
        <p:txBody>
          <a:bodyPr wrap="square">
            <a:spAutoFit/>
          </a:bodyPr>
          <a:lstStyle/>
          <a:p>
            <a:r>
              <a:rPr lang="zh-TW" altLang="en-US" sz="1600" b="1" dirty="0"/>
              <a:t>圖</a:t>
            </a:r>
            <a:r>
              <a:rPr lang="en-US" altLang="zh-HK" sz="1600" b="1" dirty="0"/>
              <a:t>  5.12</a:t>
            </a:r>
          </a:p>
        </p:txBody>
      </p:sp>
      <p:grpSp>
        <p:nvGrpSpPr>
          <p:cNvPr id="64" name="群組 63"/>
          <p:cNvGrpSpPr/>
          <p:nvPr/>
        </p:nvGrpSpPr>
        <p:grpSpPr>
          <a:xfrm>
            <a:off x="3995936" y="3140968"/>
            <a:ext cx="5011241" cy="3033713"/>
            <a:chOff x="3995936" y="3491631"/>
            <a:chExt cx="5011241" cy="3033713"/>
          </a:xfrm>
        </p:grpSpPr>
        <p:grpSp>
          <p:nvGrpSpPr>
            <p:cNvPr id="65" name="群組 6"/>
            <p:cNvGrpSpPr>
              <a:grpSpLocks/>
            </p:cNvGrpSpPr>
            <p:nvPr/>
          </p:nvGrpSpPr>
          <p:grpSpPr bwMode="auto">
            <a:xfrm>
              <a:off x="3995936" y="3491631"/>
              <a:ext cx="5011241" cy="3033713"/>
              <a:chOff x="1147021" y="3247428"/>
              <a:chExt cx="5012282" cy="3033731"/>
            </a:xfrm>
          </p:grpSpPr>
          <p:cxnSp>
            <p:nvCxnSpPr>
              <p:cNvPr id="70" name="直線接點 69"/>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71" name="群組 68"/>
              <p:cNvGrpSpPr>
                <a:grpSpLocks/>
              </p:cNvGrpSpPr>
              <p:nvPr/>
            </p:nvGrpSpPr>
            <p:grpSpPr bwMode="auto">
              <a:xfrm>
                <a:off x="1147021" y="3247428"/>
                <a:ext cx="5012282" cy="3033731"/>
                <a:chOff x="686638" y="1862334"/>
                <a:chExt cx="5012282" cy="3033731"/>
              </a:xfrm>
            </p:grpSpPr>
            <p:grpSp>
              <p:nvGrpSpPr>
                <p:cNvPr id="72" name="群組 6"/>
                <p:cNvGrpSpPr>
                  <a:grpSpLocks/>
                </p:cNvGrpSpPr>
                <p:nvPr/>
              </p:nvGrpSpPr>
              <p:grpSpPr bwMode="auto">
                <a:xfrm>
                  <a:off x="686638" y="1862334"/>
                  <a:ext cx="5012282" cy="3033731"/>
                  <a:chOff x="2607516" y="2837921"/>
                  <a:chExt cx="5011363" cy="3033001"/>
                </a:xfrm>
              </p:grpSpPr>
              <p:grpSp>
                <p:nvGrpSpPr>
                  <p:cNvPr id="85" name="群組 1"/>
                  <p:cNvGrpSpPr>
                    <a:grpSpLocks/>
                  </p:cNvGrpSpPr>
                  <p:nvPr/>
                </p:nvGrpSpPr>
                <p:grpSpPr bwMode="auto">
                  <a:xfrm>
                    <a:off x="2607516" y="2837921"/>
                    <a:ext cx="3591013" cy="3033001"/>
                    <a:chOff x="2607516" y="2837921"/>
                    <a:chExt cx="3591013" cy="3033001"/>
                  </a:xfrm>
                </p:grpSpPr>
                <p:cxnSp>
                  <p:nvCxnSpPr>
                    <p:cNvPr id="87" name="直線接點 86"/>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90" name="文字方塊 89"/>
                    <p:cNvSpPr txBox="1"/>
                    <p:nvPr/>
                  </p:nvSpPr>
                  <p:spPr bwMode="auto">
                    <a:xfrm>
                      <a:off x="2607516" y="2837921"/>
                      <a:ext cx="2181278" cy="369245"/>
                    </a:xfrm>
                    <a:prstGeom prst="rect">
                      <a:avLst/>
                    </a:prstGeom>
                    <a:noFill/>
                  </p:spPr>
                  <p:txBody>
                    <a:bodyPr>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91" name="直線接點 90"/>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3" name="文字方塊 92"/>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94" name="文字方塊 93"/>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95" name="直線接點 94"/>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6" name="文字方塊 95"/>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97" name="文字方塊 96"/>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98" name="文字方塊 97"/>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99" name="直線接點 98"/>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05" name="文字方塊 104"/>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06" name="文字方塊 105"/>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07" name="文字方塊 106"/>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08" name="文字方塊 107"/>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09" name="直線接點 108"/>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3" name="文字方塊 112"/>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14" name="文字方塊 113"/>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15" name="文字方塊 114"/>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16" name="文字方塊 115"/>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17" name="文字方塊 116"/>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118" name="直線接點 117"/>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86" name="文字方塊 85"/>
                  <p:cNvSpPr txBox="1"/>
                  <p:nvPr/>
                </p:nvSpPr>
                <p:spPr bwMode="auto">
                  <a:xfrm>
                    <a:off x="5912772" y="5475727"/>
                    <a:ext cx="1706107" cy="369245"/>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73" name="直線接點 72"/>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68" name="文字方塊 67"/>
            <p:cNvSpPr txBox="1"/>
            <p:nvPr/>
          </p:nvSpPr>
          <p:spPr bwMode="auto">
            <a:xfrm>
              <a:off x="7529712" y="5728865"/>
              <a:ext cx="786704" cy="369332"/>
            </a:xfrm>
            <a:prstGeom prst="rect">
              <a:avLst/>
            </a:prstGeom>
            <a:noFill/>
          </p:spPr>
          <p:txBody>
            <a:bodyPr wrap="square">
              <a:spAutoFit/>
            </a:bodyPr>
            <a:lstStyle/>
            <a:p>
              <a:pPr>
                <a:defRPr/>
              </a:pPr>
              <a:r>
                <a:rPr lang="zh-TW" altLang="en-US" dirty="0"/>
                <a:t>數量</a:t>
              </a:r>
              <a:endParaRPr lang="zh-HK" altLang="en-US" dirty="0"/>
            </a:p>
          </p:txBody>
        </p:sp>
      </p:grpSp>
    </p:spTree>
    <p:extLst>
      <p:ext uri="{BB962C8B-B14F-4D97-AF65-F5344CB8AC3E}">
        <p14:creationId xmlns:p14="http://schemas.microsoft.com/office/powerpoint/2010/main" val="3605068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69</a:t>
            </a:fld>
            <a:endParaRPr lang="zh-HK" altLang="en-US" dirty="0"/>
          </a:p>
        </p:txBody>
      </p:sp>
      <p:sp>
        <p:nvSpPr>
          <p:cNvPr id="3" name="內容版面配置區 2"/>
          <p:cNvSpPr>
            <a:spLocks noGrp="1"/>
          </p:cNvSpPr>
          <p:nvPr>
            <p:ph idx="1"/>
          </p:nvPr>
        </p:nvSpPr>
        <p:spPr>
          <a:xfrm>
            <a:off x="457200" y="1196752"/>
            <a:ext cx="8424000" cy="1791260"/>
          </a:xfrm>
        </p:spPr>
        <p:txBody>
          <a:bodyPr/>
          <a:lstStyle/>
          <a:p>
            <a:r>
              <a:rPr lang="zh-TW" altLang="en-US" dirty="0"/>
              <a:t>沿着</a:t>
            </a:r>
            <a:r>
              <a:rPr lang="zh-TW" altLang="en-US" b="1" dirty="0">
                <a:solidFill>
                  <a:schemeClr val="accent6">
                    <a:lumMod val="75000"/>
                  </a:schemeClr>
                </a:solidFill>
              </a:rPr>
              <a:t>向右下傾斜的線性需求曲線</a:t>
            </a:r>
            <a:r>
              <a:rPr lang="zh-TW" altLang="en-US" dirty="0"/>
              <a:t>：</a:t>
            </a:r>
            <a:endParaRPr lang="en-US" altLang="zh-HK" dirty="0"/>
          </a:p>
          <a:p>
            <a:pPr>
              <a:tabLst>
                <a:tab pos="355600" algn="l"/>
              </a:tabLst>
            </a:pPr>
            <a:r>
              <a:rPr lang="en-US" altLang="zh-HK" dirty="0"/>
              <a:t>1.	</a:t>
            </a:r>
            <a:r>
              <a:rPr lang="zh-TW" altLang="en-US" dirty="0"/>
              <a:t>在</a:t>
            </a:r>
            <a:r>
              <a:rPr lang="zh-TW" altLang="en-US" b="1" dirty="0">
                <a:solidFill>
                  <a:schemeClr val="accent6">
                    <a:lumMod val="75000"/>
                  </a:schemeClr>
                </a:solidFill>
              </a:rPr>
              <a:t>中間點之上</a:t>
            </a:r>
            <a:r>
              <a:rPr lang="zh-TW" altLang="en-US" dirty="0"/>
              <a:t>的部分（高價範圍）：</a:t>
            </a:r>
            <a:r>
              <a:rPr lang="en-US" altLang="zh-TW" b="1" dirty="0">
                <a:solidFill>
                  <a:schemeClr val="accent6">
                    <a:lumMod val="75000"/>
                  </a:schemeClr>
                </a:solidFill>
              </a:rPr>
              <a:t>E</a:t>
            </a:r>
            <a:r>
              <a:rPr lang="en-US" altLang="zh-TW" b="1" baseline="-25000" dirty="0">
                <a:solidFill>
                  <a:schemeClr val="accent6">
                    <a:lumMod val="75000"/>
                  </a:schemeClr>
                </a:solidFill>
              </a:rPr>
              <a:t>d</a:t>
            </a:r>
            <a:r>
              <a:rPr lang="zh-TW" altLang="en-US" b="1" dirty="0">
                <a:solidFill>
                  <a:schemeClr val="accent6">
                    <a:lumMod val="75000"/>
                  </a:schemeClr>
                </a:solidFill>
              </a:rPr>
              <a:t> </a:t>
            </a:r>
            <a:r>
              <a:rPr lang="en-US" altLang="zh-TW" b="1" dirty="0">
                <a:solidFill>
                  <a:schemeClr val="accent6">
                    <a:lumMod val="75000"/>
                  </a:schemeClr>
                </a:solidFill>
              </a:rPr>
              <a:t>&gt;</a:t>
            </a:r>
            <a:r>
              <a:rPr lang="zh-TW" altLang="en-US" b="1" dirty="0">
                <a:solidFill>
                  <a:schemeClr val="accent6">
                    <a:lumMod val="75000"/>
                  </a:schemeClr>
                </a:solidFill>
              </a:rPr>
              <a:t> </a:t>
            </a:r>
            <a:r>
              <a:rPr lang="en-US" altLang="zh-TW" b="1" dirty="0">
                <a:solidFill>
                  <a:schemeClr val="accent6">
                    <a:lumMod val="75000"/>
                  </a:schemeClr>
                </a:solidFill>
              </a:rPr>
              <a:t>1</a:t>
            </a:r>
            <a:r>
              <a:rPr lang="zh-TW" altLang="en-US" b="1" dirty="0">
                <a:solidFill>
                  <a:schemeClr val="accent6">
                    <a:lumMod val="75000"/>
                  </a:schemeClr>
                </a:solidFill>
              </a:rPr>
              <a:t>（彈性需求）</a:t>
            </a:r>
            <a:endParaRPr lang="en-US" altLang="zh-HK" b="1" dirty="0">
              <a:solidFill>
                <a:schemeClr val="accent6">
                  <a:lumMod val="75000"/>
                </a:schemeClr>
              </a:solidFill>
            </a:endParaRPr>
          </a:p>
          <a:p>
            <a:pPr>
              <a:tabLst>
                <a:tab pos="355600" algn="l"/>
              </a:tabLst>
            </a:pPr>
            <a:r>
              <a:rPr lang="en-US" altLang="zh-HK" dirty="0"/>
              <a:t>2.	</a:t>
            </a:r>
            <a:r>
              <a:rPr lang="zh-TW" altLang="en-US" dirty="0"/>
              <a:t>在</a:t>
            </a:r>
            <a:r>
              <a:rPr lang="zh-TW" altLang="en-US" b="1" dirty="0">
                <a:solidFill>
                  <a:schemeClr val="accent6">
                    <a:lumMod val="75000"/>
                  </a:schemeClr>
                </a:solidFill>
              </a:rPr>
              <a:t>中間點之下</a:t>
            </a:r>
            <a:r>
              <a:rPr lang="zh-TW" altLang="en-US" dirty="0"/>
              <a:t>的部分（低價範圍）：</a:t>
            </a:r>
            <a:r>
              <a:rPr lang="en-US" altLang="zh-TW" b="1" dirty="0">
                <a:solidFill>
                  <a:schemeClr val="accent6">
                    <a:lumMod val="75000"/>
                  </a:schemeClr>
                </a:solidFill>
              </a:rPr>
              <a:t>E</a:t>
            </a:r>
            <a:r>
              <a:rPr lang="en-US" altLang="zh-TW" b="1" baseline="-25000" dirty="0">
                <a:solidFill>
                  <a:schemeClr val="accent6">
                    <a:lumMod val="75000"/>
                  </a:schemeClr>
                </a:solidFill>
              </a:rPr>
              <a:t>d</a:t>
            </a:r>
            <a:r>
              <a:rPr lang="en-US" altLang="zh-TW" b="1" dirty="0">
                <a:solidFill>
                  <a:schemeClr val="accent6">
                    <a:lumMod val="75000"/>
                  </a:schemeClr>
                </a:solidFill>
              </a:rPr>
              <a:t> &lt;</a:t>
            </a:r>
            <a:r>
              <a:rPr lang="zh-TW" altLang="en-US" b="1" dirty="0">
                <a:solidFill>
                  <a:schemeClr val="accent6">
                    <a:lumMod val="75000"/>
                  </a:schemeClr>
                </a:solidFill>
              </a:rPr>
              <a:t> </a:t>
            </a:r>
            <a:r>
              <a:rPr lang="en-US" altLang="zh-TW" b="1" dirty="0">
                <a:solidFill>
                  <a:schemeClr val="accent6">
                    <a:lumMod val="75000"/>
                  </a:schemeClr>
                </a:solidFill>
              </a:rPr>
              <a:t>1</a:t>
            </a:r>
            <a:r>
              <a:rPr lang="zh-TW" altLang="en-US" b="1" dirty="0">
                <a:solidFill>
                  <a:schemeClr val="accent6">
                    <a:lumMod val="75000"/>
                  </a:schemeClr>
                </a:solidFill>
              </a:rPr>
              <a:t>（低彈性需求）</a:t>
            </a:r>
            <a:endParaRPr lang="en-US" altLang="zh-HK" b="1" dirty="0">
              <a:solidFill>
                <a:schemeClr val="accent6">
                  <a:lumMod val="75000"/>
                </a:schemeClr>
              </a:solidFill>
            </a:endParaRPr>
          </a:p>
          <a:p>
            <a:pPr>
              <a:tabLst>
                <a:tab pos="355600" algn="l"/>
              </a:tabLst>
            </a:pPr>
            <a:r>
              <a:rPr lang="en-US" altLang="zh-HK" dirty="0"/>
              <a:t>3.	</a:t>
            </a:r>
            <a:r>
              <a:rPr lang="zh-TW" altLang="en-US" dirty="0"/>
              <a:t>位於</a:t>
            </a:r>
            <a:r>
              <a:rPr lang="zh-TW" altLang="en-US" b="1" dirty="0">
                <a:solidFill>
                  <a:schemeClr val="accent6">
                    <a:lumMod val="75000"/>
                  </a:schemeClr>
                </a:solidFill>
              </a:rPr>
              <a:t>中間點</a:t>
            </a:r>
            <a:r>
              <a:rPr lang="zh-TW" altLang="en-US" dirty="0"/>
              <a:t>：</a:t>
            </a:r>
            <a:r>
              <a:rPr lang="en-US" altLang="zh-TW" b="1" dirty="0">
                <a:solidFill>
                  <a:schemeClr val="accent6">
                    <a:lumMod val="75000"/>
                  </a:schemeClr>
                </a:solidFill>
              </a:rPr>
              <a:t> E</a:t>
            </a:r>
            <a:r>
              <a:rPr lang="en-US" altLang="zh-TW" b="1" baseline="-25000" dirty="0">
                <a:solidFill>
                  <a:schemeClr val="accent6">
                    <a:lumMod val="75000"/>
                  </a:schemeClr>
                </a:solidFill>
              </a:rPr>
              <a:t>d</a:t>
            </a:r>
            <a:r>
              <a:rPr lang="en-US" altLang="zh-TW" b="1" dirty="0">
                <a:solidFill>
                  <a:schemeClr val="accent6">
                    <a:lumMod val="75000"/>
                  </a:schemeClr>
                </a:solidFill>
              </a:rPr>
              <a:t> = 1</a:t>
            </a:r>
            <a:r>
              <a:rPr lang="zh-TW" altLang="en-US" b="1" dirty="0">
                <a:solidFill>
                  <a:schemeClr val="accent6">
                    <a:lumMod val="75000"/>
                  </a:schemeClr>
                </a:solidFill>
              </a:rPr>
              <a:t>（單一彈性需求）</a:t>
            </a:r>
            <a:r>
              <a:rPr lang="zh-TW" altLang="en-US" b="1" dirty="0"/>
              <a:t> </a:t>
            </a:r>
            <a:endParaRPr lang="zh-HK" altLang="en-US" b="1" dirty="0">
              <a:solidFill>
                <a:schemeClr val="accent6">
                  <a:lumMod val="75000"/>
                </a:schemeClr>
              </a:solidFill>
            </a:endParaRPr>
          </a:p>
        </p:txBody>
      </p:sp>
      <p:sp>
        <p:nvSpPr>
          <p:cNvPr id="4" name="標題 3"/>
          <p:cNvSpPr>
            <a:spLocks noGrp="1"/>
          </p:cNvSpPr>
          <p:nvPr>
            <p:ph type="title"/>
          </p:nvPr>
        </p:nvSpPr>
        <p:spPr/>
        <p:txBody>
          <a:bodyPr/>
          <a:lstStyle/>
          <a:p>
            <a:r>
              <a:rPr lang="en-US" altLang="zh-HK" dirty="0"/>
              <a:t>A.	</a:t>
            </a:r>
            <a:r>
              <a:rPr lang="zh-HK" altLang="en-US" dirty="0"/>
              <a:t>價格範圍</a:t>
            </a:r>
          </a:p>
        </p:txBody>
      </p:sp>
      <p:grpSp>
        <p:nvGrpSpPr>
          <p:cNvPr id="29" name="群組 28"/>
          <p:cNvGrpSpPr/>
          <p:nvPr/>
        </p:nvGrpSpPr>
        <p:grpSpPr>
          <a:xfrm>
            <a:off x="4510287" y="3654401"/>
            <a:ext cx="1766887" cy="522287"/>
            <a:chOff x="4510287" y="3861965"/>
            <a:chExt cx="1766887" cy="522287"/>
          </a:xfrm>
        </p:grpSpPr>
        <p:sp>
          <p:nvSpPr>
            <p:cNvPr id="130" name="文字方塊 129"/>
            <p:cNvSpPr txBox="1"/>
            <p:nvPr/>
          </p:nvSpPr>
          <p:spPr bwMode="auto">
            <a:xfrm>
              <a:off x="5331024" y="386196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&gt; 1</a:t>
              </a:r>
              <a:endParaRPr lang="zh-HK" altLang="en-US" baseline="-25000" dirty="0"/>
            </a:p>
          </p:txBody>
        </p:sp>
        <p:sp>
          <p:nvSpPr>
            <p:cNvPr id="131" name="左大括弧 130"/>
            <p:cNvSpPr/>
            <p:nvPr/>
          </p:nvSpPr>
          <p:spPr bwMode="auto">
            <a:xfrm rot="7671920">
              <a:off x="5125443" y="3510333"/>
              <a:ext cx="258763" cy="1489075"/>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cxnSp>
        <p:nvCxnSpPr>
          <p:cNvPr id="70" name="直線接點 69"/>
          <p:cNvCxnSpPr/>
          <p:nvPr/>
        </p:nvCxnSpPr>
        <p:spPr bwMode="auto">
          <a:xfrm flipH="1">
            <a:off x="7056216" y="5939903"/>
            <a:ext cx="0" cy="7937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34" name="群組 133"/>
          <p:cNvGrpSpPr/>
          <p:nvPr/>
        </p:nvGrpSpPr>
        <p:grpSpPr>
          <a:xfrm>
            <a:off x="5825707" y="3954054"/>
            <a:ext cx="1280221" cy="682788"/>
            <a:chOff x="5880299" y="4236477"/>
            <a:chExt cx="1280221" cy="682788"/>
          </a:xfrm>
        </p:grpSpPr>
        <p:sp>
          <p:nvSpPr>
            <p:cNvPr id="132" name="文字方塊 131"/>
            <p:cNvSpPr txBox="1"/>
            <p:nvPr/>
          </p:nvSpPr>
          <p:spPr bwMode="auto">
            <a:xfrm>
              <a:off x="5922270" y="4236477"/>
              <a:ext cx="1238250" cy="646331"/>
            </a:xfrm>
            <a:prstGeom prst="rect">
              <a:avLst/>
            </a:prstGeom>
            <a:noFill/>
          </p:spPr>
          <p:txBody>
            <a:bodyPr>
              <a:spAutoFit/>
            </a:bodyPr>
            <a:lstStyle/>
            <a:p>
              <a:pPr algn="ctr">
                <a:defRPr/>
              </a:pPr>
              <a:r>
                <a:rPr lang="zh-TW" altLang="en-US" dirty="0"/>
                <a:t>中間點</a:t>
              </a:r>
              <a:endParaRPr lang="en-US" altLang="zh-HK" dirty="0"/>
            </a:p>
            <a:p>
              <a:pPr algn="ctr">
                <a:defRPr/>
              </a:pPr>
              <a:r>
                <a:rPr lang="en-US" altLang="zh-HK" dirty="0"/>
                <a:t>E</a:t>
              </a:r>
              <a:r>
                <a:rPr lang="en-US" altLang="zh-HK" baseline="-25000" dirty="0"/>
                <a:t>d</a:t>
              </a:r>
              <a:r>
                <a:rPr lang="en-US" altLang="zh-HK" dirty="0"/>
                <a:t> = 1</a:t>
              </a:r>
              <a:endParaRPr lang="zh-HK" altLang="en-US" baseline="-25000" dirty="0"/>
            </a:p>
          </p:txBody>
        </p:sp>
        <p:cxnSp>
          <p:nvCxnSpPr>
            <p:cNvPr id="133" name="直線單箭頭接點 132"/>
            <p:cNvCxnSpPr/>
            <p:nvPr/>
          </p:nvCxnSpPr>
          <p:spPr bwMode="auto">
            <a:xfrm flipH="1">
              <a:off x="5880299" y="4581128"/>
              <a:ext cx="296863" cy="338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7" name="群組 136"/>
          <p:cNvGrpSpPr/>
          <p:nvPr/>
        </p:nvGrpSpPr>
        <p:grpSpPr>
          <a:xfrm>
            <a:off x="5796162" y="4734521"/>
            <a:ext cx="1804986" cy="471488"/>
            <a:chOff x="5796162" y="4960515"/>
            <a:chExt cx="1804986" cy="471488"/>
          </a:xfrm>
        </p:grpSpPr>
        <p:sp>
          <p:nvSpPr>
            <p:cNvPr id="135" name="文字方塊 134"/>
            <p:cNvSpPr txBox="1"/>
            <p:nvPr/>
          </p:nvSpPr>
          <p:spPr bwMode="auto">
            <a:xfrm>
              <a:off x="6654998" y="496051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&lt; 1</a:t>
              </a:r>
              <a:endParaRPr lang="zh-HK" altLang="en-US" baseline="-25000" dirty="0"/>
            </a:p>
          </p:txBody>
        </p:sp>
        <p:sp>
          <p:nvSpPr>
            <p:cNvPr id="136" name="左大括弧 135"/>
            <p:cNvSpPr/>
            <p:nvPr/>
          </p:nvSpPr>
          <p:spPr bwMode="auto">
            <a:xfrm rot="7671920">
              <a:off x="6447831" y="4521571"/>
              <a:ext cx="258763" cy="1562101"/>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sp>
        <p:nvSpPr>
          <p:cNvPr id="140" name="內容版面配置區 2"/>
          <p:cNvSpPr txBox="1">
            <a:spLocks/>
          </p:cNvSpPr>
          <p:nvPr/>
        </p:nvSpPr>
        <p:spPr>
          <a:xfrm>
            <a:off x="457200" y="3140968"/>
            <a:ext cx="3564000" cy="1200329"/>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在高價範圍內，需求彈性通常較大；而在低價範圍內，需求彈性通常較小。 </a:t>
            </a:r>
            <a:endParaRPr lang="zh-HK" altLang="en-US" b="1" dirty="0">
              <a:solidFill>
                <a:schemeClr val="accent6">
                  <a:lumMod val="75000"/>
                </a:schemeClr>
              </a:solidFill>
            </a:endParaRPr>
          </a:p>
        </p:txBody>
      </p:sp>
      <p:sp>
        <p:nvSpPr>
          <p:cNvPr id="141" name="矩形 140"/>
          <p:cNvSpPr/>
          <p:nvPr/>
        </p:nvSpPr>
        <p:spPr>
          <a:xfrm>
            <a:off x="3337821" y="5692111"/>
            <a:ext cx="1162171" cy="338554"/>
          </a:xfrm>
          <a:prstGeom prst="rect">
            <a:avLst/>
          </a:prstGeom>
        </p:spPr>
        <p:txBody>
          <a:bodyPr wrap="square">
            <a:spAutoFit/>
          </a:bodyPr>
          <a:lstStyle/>
          <a:p>
            <a:r>
              <a:rPr lang="zh-TW" altLang="en-US" sz="1600" b="1" dirty="0"/>
              <a:t>圖</a:t>
            </a:r>
            <a:r>
              <a:rPr lang="en-US" altLang="zh-HK" sz="1600" b="1" dirty="0"/>
              <a:t>  5.12</a:t>
            </a:r>
          </a:p>
        </p:txBody>
      </p:sp>
      <p:grpSp>
        <p:nvGrpSpPr>
          <p:cNvPr id="142" name="群組 3"/>
          <p:cNvGrpSpPr>
            <a:grpSpLocks/>
          </p:cNvGrpSpPr>
          <p:nvPr/>
        </p:nvGrpSpPr>
        <p:grpSpPr bwMode="auto">
          <a:xfrm>
            <a:off x="538943" y="4541242"/>
            <a:ext cx="3240968" cy="615950"/>
            <a:chOff x="908370" y="2225809"/>
            <a:chExt cx="2945677" cy="546776"/>
          </a:xfrm>
        </p:grpSpPr>
        <p:sp>
          <p:nvSpPr>
            <p:cNvPr id="143" name="矩形 142"/>
            <p:cNvSpPr/>
            <p:nvPr/>
          </p:nvSpPr>
          <p:spPr>
            <a:xfrm>
              <a:off x="909476" y="2225809"/>
              <a:ext cx="2846637" cy="546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4" name="矩形 8"/>
            <p:cNvSpPr>
              <a:spLocks noChangeArrowheads="1"/>
            </p:cNvSpPr>
            <p:nvPr/>
          </p:nvSpPr>
          <p:spPr bwMode="auto">
            <a:xfrm>
              <a:off x="908370" y="2289646"/>
              <a:ext cx="1668718"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價格範圍</a:t>
              </a:r>
              <a:r>
                <a:rPr lang="en-US" altLang="zh-HK" sz="2400" dirty="0"/>
                <a:t> </a:t>
              </a:r>
              <a:r>
                <a:rPr lang="en-US" altLang="zh-HK" sz="2400" dirty="0">
                  <a:sym typeface="Wingdings 3"/>
                </a:rPr>
                <a:t></a:t>
              </a:r>
              <a:endParaRPr lang="zh-HK" altLang="en-US" sz="2400" dirty="0"/>
            </a:p>
          </p:txBody>
        </p:sp>
        <p:sp>
          <p:nvSpPr>
            <p:cNvPr id="145" name="矩形 8"/>
            <p:cNvSpPr>
              <a:spLocks noChangeArrowheads="1"/>
            </p:cNvSpPr>
            <p:nvPr/>
          </p:nvSpPr>
          <p:spPr bwMode="auto">
            <a:xfrm>
              <a:off x="2479656" y="227731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grpSp>
        <p:nvGrpSpPr>
          <p:cNvPr id="5" name="群組 4"/>
          <p:cNvGrpSpPr/>
          <p:nvPr/>
        </p:nvGrpSpPr>
        <p:grpSpPr>
          <a:xfrm>
            <a:off x="3995936" y="3140968"/>
            <a:ext cx="5011241" cy="3033713"/>
            <a:chOff x="3995936" y="3491631"/>
            <a:chExt cx="5011241" cy="3033713"/>
          </a:xfrm>
        </p:grpSpPr>
        <p:grpSp>
          <p:nvGrpSpPr>
            <p:cNvPr id="73" name="群組 6"/>
            <p:cNvGrpSpPr>
              <a:grpSpLocks/>
            </p:cNvGrpSpPr>
            <p:nvPr/>
          </p:nvGrpSpPr>
          <p:grpSpPr bwMode="auto">
            <a:xfrm>
              <a:off x="3995936" y="3491631"/>
              <a:ext cx="5011241" cy="3033713"/>
              <a:chOff x="1147021" y="3247428"/>
              <a:chExt cx="5012282" cy="3033731"/>
            </a:xfrm>
          </p:grpSpPr>
          <p:cxnSp>
            <p:nvCxnSpPr>
              <p:cNvPr id="76" name="直線接點 75"/>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77" name="群組 68"/>
              <p:cNvGrpSpPr>
                <a:grpSpLocks/>
              </p:cNvGrpSpPr>
              <p:nvPr/>
            </p:nvGrpSpPr>
            <p:grpSpPr bwMode="auto">
              <a:xfrm>
                <a:off x="1147021" y="3247428"/>
                <a:ext cx="5012282" cy="3033731"/>
                <a:chOff x="686638" y="1862334"/>
                <a:chExt cx="5012282" cy="3033731"/>
              </a:xfrm>
            </p:grpSpPr>
            <p:grpSp>
              <p:nvGrpSpPr>
                <p:cNvPr id="78" name="群組 6"/>
                <p:cNvGrpSpPr>
                  <a:grpSpLocks/>
                </p:cNvGrpSpPr>
                <p:nvPr/>
              </p:nvGrpSpPr>
              <p:grpSpPr bwMode="auto">
                <a:xfrm>
                  <a:off x="686638" y="1862334"/>
                  <a:ext cx="5012282" cy="3033731"/>
                  <a:chOff x="2607516" y="2837921"/>
                  <a:chExt cx="5011363" cy="3033001"/>
                </a:xfrm>
              </p:grpSpPr>
              <p:grpSp>
                <p:nvGrpSpPr>
                  <p:cNvPr id="92" name="群組 1"/>
                  <p:cNvGrpSpPr>
                    <a:grpSpLocks/>
                  </p:cNvGrpSpPr>
                  <p:nvPr/>
                </p:nvGrpSpPr>
                <p:grpSpPr bwMode="auto">
                  <a:xfrm>
                    <a:off x="2607516" y="2837921"/>
                    <a:ext cx="3591013" cy="3033001"/>
                    <a:chOff x="2607516" y="2837921"/>
                    <a:chExt cx="3591013" cy="3033001"/>
                  </a:xfrm>
                </p:grpSpPr>
                <p:cxnSp>
                  <p:nvCxnSpPr>
                    <p:cNvPr id="94" name="直線接點 93"/>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文字方塊 95"/>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98" name="文字方塊 97"/>
                    <p:cNvSpPr txBox="1"/>
                    <p:nvPr/>
                  </p:nvSpPr>
                  <p:spPr bwMode="auto">
                    <a:xfrm>
                      <a:off x="2607516" y="2837921"/>
                      <a:ext cx="2181278" cy="369245"/>
                    </a:xfrm>
                    <a:prstGeom prst="rect">
                      <a:avLst/>
                    </a:prstGeom>
                    <a:noFill/>
                  </p:spPr>
                  <p:txBody>
                    <a:bodyPr>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99" name="直線接點 98"/>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102" name="文字方塊 101"/>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103" name="直線接點 102"/>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 name="文字方塊 103"/>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105" name="文字方塊 104"/>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107" name="文字方塊 106"/>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108" name="直線接點 107"/>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3" name="文字方塊 112"/>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14" name="文字方塊 113"/>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15" name="文字方塊 114"/>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16" name="文字方塊 115"/>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17" name="文字方塊 116"/>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18" name="直線接點 117"/>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23" name="文字方塊 122"/>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24" name="文字方塊 123"/>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25" name="文字方塊 124"/>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26" name="文字方塊 125"/>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127" name="直線接點 126"/>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93" name="文字方塊 92"/>
                  <p:cNvSpPr txBox="1"/>
                  <p:nvPr/>
                </p:nvSpPr>
                <p:spPr bwMode="auto">
                  <a:xfrm>
                    <a:off x="5912772" y="5475727"/>
                    <a:ext cx="1706107" cy="369245"/>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79" name="直線接點 78"/>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74" name="文字方塊 73"/>
            <p:cNvSpPr txBox="1"/>
            <p:nvPr/>
          </p:nvSpPr>
          <p:spPr bwMode="auto">
            <a:xfrm>
              <a:off x="7529712" y="5728865"/>
              <a:ext cx="786704" cy="369332"/>
            </a:xfrm>
            <a:prstGeom prst="rect">
              <a:avLst/>
            </a:prstGeom>
            <a:noFill/>
          </p:spPr>
          <p:txBody>
            <a:bodyPr wrap="square">
              <a:spAutoFit/>
            </a:bodyPr>
            <a:lstStyle/>
            <a:p>
              <a:pPr>
                <a:defRPr/>
              </a:pPr>
              <a:r>
                <a:rPr lang="zh-TW" altLang="en-US" dirty="0"/>
                <a:t>數量</a:t>
              </a:r>
              <a:endParaRPr lang="zh-HK" altLang="en-US" dirty="0"/>
            </a:p>
          </p:txBody>
        </p:sp>
      </p:grpSp>
      <p:sp>
        <p:nvSpPr>
          <p:cNvPr id="139" name="橢圓 138"/>
          <p:cNvSpPr/>
          <p:nvPr/>
        </p:nvSpPr>
        <p:spPr bwMode="auto">
          <a:xfrm>
            <a:off x="5737776" y="4661313"/>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Tree>
    <p:extLst>
      <p:ext uri="{BB962C8B-B14F-4D97-AF65-F5344CB8AC3E}">
        <p14:creationId xmlns:p14="http://schemas.microsoft.com/office/powerpoint/2010/main" val="2223842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500"/>
                                        <p:tgtEl>
                                          <p:spTgt spid="140"/>
                                        </p:tgtEl>
                                      </p:cBhvr>
                                    </p:animEffect>
                                  </p:childTnLst>
                                </p:cTn>
                              </p:par>
                              <p:par>
                                <p:cTn id="23" presetID="10" presetClass="entr" presetSubtype="0" fill="hold" nodeType="withEffect">
                                  <p:stCondLst>
                                    <p:cond delay="0"/>
                                  </p:stCondLst>
                                  <p:childTnLst>
                                    <p:set>
                                      <p:cBhvr>
                                        <p:cTn id="24" dur="1" fill="hold">
                                          <p:stCondLst>
                                            <p:cond delay="0"/>
                                          </p:stCondLst>
                                        </p:cTn>
                                        <p:tgtEl>
                                          <p:spTgt spid="142"/>
                                        </p:tgtEl>
                                        <p:attrNameLst>
                                          <p:attrName>style.visibility</p:attrName>
                                        </p:attrNameLst>
                                      </p:cBhvr>
                                      <p:to>
                                        <p:strVal val="visible"/>
                                      </p:to>
                                    </p:set>
                                    <p:animEffect transition="in" filter="fade">
                                      <p:cBhvr>
                                        <p:cTn id="25"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zh-TW" altLang="en-US" dirty="0"/>
              <a:t>需求價格彈性（</a:t>
            </a:r>
            <a:r>
              <a:rPr lang="en-US" altLang="zh-TW" dirty="0"/>
              <a:t>E</a:t>
            </a:r>
            <a:r>
              <a:rPr lang="en-US" altLang="zh-TW" baseline="-25000" dirty="0"/>
              <a:t>d</a:t>
            </a:r>
            <a:r>
              <a:rPr lang="zh-TW" altLang="en-US" dirty="0"/>
              <a:t>）量度物品的需求量對其價格變動的敏感度。</a:t>
            </a:r>
            <a:endParaRPr lang="en-US" altLang="zh-HK" dirty="0"/>
          </a:p>
        </p:txBody>
      </p:sp>
      <p:sp>
        <p:nvSpPr>
          <p:cNvPr id="4" name="標題 3"/>
          <p:cNvSpPr>
            <a:spLocks noGrp="1"/>
          </p:cNvSpPr>
          <p:nvPr>
            <p:ph type="title"/>
          </p:nvPr>
        </p:nvSpPr>
        <p:spPr/>
        <p:txBody>
          <a:bodyPr/>
          <a:lstStyle/>
          <a:p>
            <a:r>
              <a:rPr lang="en-US" altLang="zh-HK" dirty="0"/>
              <a:t>A.	</a:t>
            </a:r>
            <a:r>
              <a:rPr lang="zh-TW" altLang="en-US" dirty="0"/>
              <a:t>定義</a:t>
            </a:r>
            <a:endParaRPr lang="zh-HK" altLang="en-US" dirty="0"/>
          </a:p>
        </p:txBody>
      </p:sp>
      <p:pic>
        <p:nvPicPr>
          <p:cNvPr id="5" name="Picture 2" descr="C:\Users\uwanem\Documents\02 Teaching materials\3rd ed\PPT\Master Graphics (transparent)\MG02b_ECON_3E_SB - 61006183-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7192"/>
            <a:ext cx="1721526" cy="2340000"/>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p:cNvSpPr/>
          <p:nvPr/>
        </p:nvSpPr>
        <p:spPr>
          <a:xfrm>
            <a:off x="2329710" y="2204864"/>
            <a:ext cx="3744416" cy="919401"/>
          </a:xfrm>
          <a:prstGeom prst="wedgeRoundRectCallout">
            <a:avLst>
              <a:gd name="adj1" fmla="val -54022"/>
              <a:gd name="adj2" fmla="val 88827"/>
              <a:gd name="adj3" fmla="val 16667"/>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r>
              <a:rPr lang="zh-TW" altLang="en-US" sz="2400" dirty="0"/>
              <a:t>需求價格彈性</a:t>
            </a:r>
            <a:r>
              <a:rPr lang="en-US" altLang="zh-HK" sz="2400" dirty="0"/>
              <a:t> (E</a:t>
            </a:r>
            <a:r>
              <a:rPr lang="en-US" altLang="zh-HK" sz="2400" baseline="-25000" dirty="0"/>
              <a:t>d</a:t>
            </a:r>
            <a:r>
              <a:rPr lang="en-US" altLang="zh-HK" sz="2400" dirty="0"/>
              <a:t>) </a:t>
            </a:r>
            <a:r>
              <a:rPr lang="zh-TW" altLang="en-US" sz="2400" dirty="0"/>
              <a:t>又稱為</a:t>
            </a:r>
            <a:endParaRPr lang="en-US" altLang="zh-HK" sz="2400" dirty="0"/>
          </a:p>
          <a:p>
            <a:r>
              <a:rPr lang="zh-TW" altLang="en-US" sz="2400" dirty="0"/>
              <a:t>「需求彈性」</a:t>
            </a:r>
            <a:endParaRPr lang="zh-HK" altLang="en-US" sz="2400" dirty="0"/>
          </a:p>
        </p:txBody>
      </p:sp>
    </p:spTree>
    <p:extLst>
      <p:ext uri="{BB962C8B-B14F-4D97-AF65-F5344CB8AC3E}">
        <p14:creationId xmlns:p14="http://schemas.microsoft.com/office/powerpoint/2010/main" val="574562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6</a:t>
            </a:r>
            <a:endParaRPr lang="zh-HK" altLang="en-US" sz="2700" dirty="0"/>
          </a:p>
        </p:txBody>
      </p:sp>
      <p:sp>
        <p:nvSpPr>
          <p:cNvPr id="3" name="內容版面配置區 2"/>
          <p:cNvSpPr>
            <a:spLocks noGrp="1"/>
          </p:cNvSpPr>
          <p:nvPr>
            <p:ph idx="1"/>
          </p:nvPr>
        </p:nvSpPr>
        <p:spPr>
          <a:xfrm>
            <a:off x="457200" y="1196752"/>
            <a:ext cx="8229600" cy="830997"/>
          </a:xfrm>
        </p:spPr>
        <p:txBody>
          <a:bodyPr/>
          <a:lstStyle/>
          <a:p>
            <a:r>
              <a:rPr lang="zh-TW" altLang="en-US" dirty="0">
                <a:solidFill>
                  <a:prstClr val="black"/>
                </a:solidFill>
              </a:rPr>
              <a:t>試根據圖 </a:t>
            </a:r>
            <a:r>
              <a:rPr lang="en-US" altLang="zh-TW" dirty="0">
                <a:solidFill>
                  <a:prstClr val="black"/>
                </a:solidFill>
              </a:rPr>
              <a:t>5.12 </a:t>
            </a:r>
            <a:r>
              <a:rPr lang="zh-TW" altLang="en-US" dirty="0">
                <a:solidFill>
                  <a:prstClr val="black"/>
                </a:solidFill>
              </a:rPr>
              <a:t>計算需求</a:t>
            </a:r>
            <a:br>
              <a:rPr lang="en-US" altLang="zh-TW" dirty="0">
                <a:solidFill>
                  <a:prstClr val="black"/>
                </a:solidFill>
              </a:rPr>
            </a:br>
            <a:r>
              <a:rPr lang="zh-TW" altLang="en-US" dirty="0">
                <a:solidFill>
                  <a:prstClr val="black"/>
                </a:solidFill>
              </a:rPr>
              <a:t>價格彈性。 </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70</a:t>
            </a:fld>
            <a:endParaRPr lang="zh-HK"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3724682213"/>
              </p:ext>
            </p:extLst>
          </p:nvPr>
        </p:nvGraphicFramePr>
        <p:xfrm>
          <a:off x="529208" y="4365104"/>
          <a:ext cx="8100000" cy="1402445"/>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20000"/>
                    </a:ext>
                  </a:extLst>
                </a:gridCol>
                <a:gridCol w="270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tblGrid>
              <a:tr h="370840">
                <a:tc>
                  <a:txBody>
                    <a:bodyPr/>
                    <a:lstStyle/>
                    <a:p>
                      <a:pPr algn="ctr"/>
                      <a:r>
                        <a:rPr lang="zh-HK" altLang="en-US" sz="2200" dirty="0">
                          <a:ln>
                            <a:noFill/>
                          </a:ln>
                          <a:solidFill>
                            <a:schemeClr val="tx1"/>
                          </a:solidFill>
                          <a:latin typeface="+mn-lt"/>
                        </a:rPr>
                        <a:t>價格範圍</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GB" altLang="zh-HK" sz="2200" dirty="0">
                          <a:ln>
                            <a:noFill/>
                          </a:ln>
                          <a:solidFill>
                            <a:schemeClr val="tx1"/>
                          </a:solidFill>
                          <a:latin typeface="+mn-lt"/>
                        </a:rPr>
                        <a:t>E</a:t>
                      </a:r>
                      <a:r>
                        <a:rPr lang="en-GB" altLang="zh-HK" sz="2200" baseline="-25000" dirty="0">
                          <a:ln>
                            <a:noFill/>
                          </a:ln>
                          <a:solidFill>
                            <a:schemeClr val="tx1"/>
                          </a:solidFill>
                          <a:latin typeface="+mn-lt"/>
                        </a:rPr>
                        <a:t>d</a:t>
                      </a:r>
                      <a:endParaRPr lang="zh-HK" altLang="en-US" sz="2200" baseline="-25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zh-TW" altLang="en-US" sz="2200" dirty="0">
                          <a:ln>
                            <a:noFill/>
                          </a:ln>
                          <a:solidFill>
                            <a:schemeClr val="tx1"/>
                          </a:solidFill>
                          <a:latin typeface="+mn-lt"/>
                        </a:rPr>
                        <a:t>需求彈性的種類</a:t>
                      </a:r>
                      <a:endParaRPr lang="zh-HK" altLang="en-US" sz="22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975725">
                <a:tc>
                  <a:txBody>
                    <a:bodyPr/>
                    <a:lstStyle/>
                    <a:p>
                      <a:pPr algn="l">
                        <a:tabLst>
                          <a:tab pos="263525" algn="l"/>
                        </a:tabLst>
                      </a:pPr>
                      <a:r>
                        <a:rPr lang="en-US" altLang="zh-HK" sz="2200" dirty="0">
                          <a:ln>
                            <a:noFill/>
                          </a:ln>
                          <a:latin typeface="+mn-lt"/>
                        </a:rPr>
                        <a:t>a.	</a:t>
                      </a:r>
                      <a:r>
                        <a:rPr lang="zh-TW" altLang="en-US" sz="2200" dirty="0">
                          <a:ln>
                            <a:noFill/>
                          </a:ln>
                          <a:latin typeface="+mn-lt"/>
                        </a:rPr>
                        <a:t>價格在 </a:t>
                      </a:r>
                      <a:r>
                        <a:rPr lang="en-US" altLang="zh-TW" sz="2200" dirty="0">
                          <a:ln>
                            <a:noFill/>
                          </a:ln>
                          <a:latin typeface="+mn-lt"/>
                        </a:rPr>
                        <a:t>$5 </a:t>
                      </a:r>
                      <a:r>
                        <a:rPr lang="zh-TW" altLang="en-US" sz="2200" dirty="0">
                          <a:ln>
                            <a:noFill/>
                          </a:ln>
                          <a:latin typeface="+mn-lt"/>
                        </a:rPr>
                        <a:t>與 </a:t>
                      </a:r>
                      <a:r>
                        <a:rPr lang="en-US" altLang="zh-TW" sz="2200" dirty="0">
                          <a:ln>
                            <a:noFill/>
                          </a:ln>
                          <a:latin typeface="+mn-lt"/>
                        </a:rPr>
                        <a:t>$6 </a:t>
                      </a:r>
                      <a:br>
                        <a:rPr lang="en-US" altLang="zh-TW" sz="2200" dirty="0">
                          <a:ln>
                            <a:noFill/>
                          </a:ln>
                          <a:latin typeface="+mn-lt"/>
                        </a:rPr>
                      </a:br>
                      <a:r>
                        <a:rPr lang="en-US" altLang="zh-TW" sz="2200" dirty="0">
                          <a:ln>
                            <a:noFill/>
                          </a:ln>
                          <a:latin typeface="+mn-lt"/>
                        </a:rPr>
                        <a:t>	</a:t>
                      </a:r>
                      <a:r>
                        <a:rPr lang="zh-TW" altLang="en-US" sz="2200" dirty="0">
                          <a:ln>
                            <a:noFill/>
                          </a:ln>
                          <a:latin typeface="+mn-lt"/>
                        </a:rPr>
                        <a:t>之間（高價範圍）</a:t>
                      </a:r>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pPr algn="l"/>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l">
                        <a:spcBef>
                          <a:spcPts val="600"/>
                        </a:spcBef>
                      </a:pPr>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3" name="文字方塊 12"/>
          <p:cNvSpPr txBox="1"/>
          <p:nvPr/>
        </p:nvSpPr>
        <p:spPr bwMode="auto">
          <a:xfrm>
            <a:off x="3254120" y="4896456"/>
            <a:ext cx="2700000" cy="769441"/>
          </a:xfrm>
          <a:prstGeom prst="rect">
            <a:avLst/>
          </a:prstGeom>
          <a:noFill/>
        </p:spPr>
        <p:txBody>
          <a:bodyPr wrap="square">
            <a:spAutoFit/>
          </a:bodyPr>
          <a:lstStyle/>
          <a:p>
            <a:pPr algn="ctr">
              <a:defRPr/>
            </a:pPr>
            <a:r>
              <a:rPr lang="en-US" altLang="zh-HK" sz="22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3</a:t>
            </a:r>
            <a:r>
              <a:rPr lang="en-US" altLang="zh-TW" sz="22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.67 </a:t>
            </a:r>
            <a:r>
              <a:rPr lang="en-US" altLang="zh-TW" sz="2200" dirty="0">
                <a:solidFill>
                  <a:srgbClr val="FF0000"/>
                </a:solidFill>
                <a:latin typeface="+mn-ea"/>
                <a:cs typeface="Arial Unicode MS" panose="020B0604020202020204" pitchFamily="34" charset="-120"/>
              </a:rPr>
              <a:t>(</a:t>
            </a:r>
            <a:r>
              <a:rPr lang="zh-TW" altLang="en-US" sz="2200" dirty="0">
                <a:solidFill>
                  <a:srgbClr val="FF0000"/>
                </a:solidFill>
                <a:latin typeface="+mn-ea"/>
                <a:cs typeface="Arial Unicode MS" panose="020B0604020202020204" pitchFamily="34" charset="-120"/>
              </a:rPr>
              <a:t>取小數後兩位</a:t>
            </a:r>
            <a:r>
              <a:rPr lang="en-US" altLang="zh-TW" sz="2200" dirty="0">
                <a:solidFill>
                  <a:srgbClr val="FF0000"/>
                </a:solidFill>
                <a:latin typeface="+mn-ea"/>
                <a:cs typeface="Arial Unicode MS" panose="020B0604020202020204" pitchFamily="34" charset="-120"/>
              </a:rPr>
              <a:t>)</a:t>
            </a:r>
          </a:p>
          <a:p>
            <a:pPr algn="ctr">
              <a:defRPr/>
            </a:pPr>
            <a:r>
              <a:rPr lang="en-US" altLang="zh-TW" sz="2200" dirty="0">
                <a:solidFill>
                  <a:srgbClr val="FF0000"/>
                </a:solidFill>
                <a:latin typeface="+mn-ea"/>
                <a:cs typeface="Arial Unicode MS" panose="020B0604020202020204" pitchFamily="34" charset="-120"/>
              </a:rPr>
              <a:t>(</a:t>
            </a:r>
            <a:r>
              <a:rPr lang="zh-TW" altLang="en-US" sz="2200" dirty="0">
                <a:solidFill>
                  <a:srgbClr val="FF0000"/>
                </a:solidFill>
                <a:latin typeface="+mn-ea"/>
                <a:cs typeface="Arial Unicode MS" panose="020B0604020202020204" pitchFamily="34" charset="-120"/>
              </a:rPr>
              <a:t>剔除了負號</a:t>
            </a:r>
            <a:r>
              <a:rPr lang="en-US" altLang="zh-TW" sz="2200" dirty="0">
                <a:solidFill>
                  <a:srgbClr val="FF0000"/>
                </a:solidFill>
                <a:latin typeface="+mn-ea"/>
                <a:cs typeface="Arial Unicode MS" panose="020B0604020202020204" pitchFamily="34" charset="-120"/>
              </a:rPr>
              <a:t>)</a:t>
            </a:r>
            <a:endParaRPr lang="zh-HK" altLang="en-US" sz="2200" dirty="0">
              <a:solidFill>
                <a:srgbClr val="FF0000"/>
              </a:solidFill>
              <a:latin typeface="+mn-ea"/>
              <a:cs typeface="Arial Unicode MS" panose="020B0604020202020204" pitchFamily="34" charset="-120"/>
            </a:endParaRPr>
          </a:p>
        </p:txBody>
      </p:sp>
      <p:sp>
        <p:nvSpPr>
          <p:cNvPr id="16" name="文字方塊 15"/>
          <p:cNvSpPr txBox="1"/>
          <p:nvPr/>
        </p:nvSpPr>
        <p:spPr bwMode="auto">
          <a:xfrm>
            <a:off x="5940152" y="5013176"/>
            <a:ext cx="2700000" cy="430887"/>
          </a:xfrm>
          <a:prstGeom prst="rect">
            <a:avLst/>
          </a:prstGeom>
          <a:noFill/>
        </p:spPr>
        <p:txBody>
          <a:bodyPr wrap="square">
            <a:spAutoFit/>
          </a:bodyPr>
          <a:lstStyle/>
          <a:p>
            <a:pPr algn="ctr">
              <a:defRPr/>
            </a:pPr>
            <a:r>
              <a:rPr lang="zh-HK" altLang="en-US" sz="2200" dirty="0">
                <a:solidFill>
                  <a:srgbClr val="FF0000"/>
                </a:solidFill>
                <a:latin typeface="+mn-ea"/>
                <a:cs typeface="Arial Unicode MS" panose="020B0604020202020204" pitchFamily="34" charset="-120"/>
              </a:rPr>
              <a:t>彈性需求</a:t>
            </a:r>
          </a:p>
        </p:txBody>
      </p:sp>
      <p:sp>
        <p:nvSpPr>
          <p:cNvPr id="70" name="矩形 69"/>
          <p:cNvSpPr/>
          <p:nvPr/>
        </p:nvSpPr>
        <p:spPr>
          <a:xfrm>
            <a:off x="2123728" y="3666510"/>
            <a:ext cx="2382579" cy="338554"/>
          </a:xfrm>
          <a:prstGeom prst="rect">
            <a:avLst/>
          </a:prstGeom>
        </p:spPr>
        <p:txBody>
          <a:bodyPr wrap="square">
            <a:spAutoFit/>
          </a:bodyPr>
          <a:lstStyle/>
          <a:p>
            <a:r>
              <a:rPr lang="zh-TW" altLang="en-US" sz="1600" b="1" dirty="0"/>
              <a:t>圖</a:t>
            </a:r>
            <a:r>
              <a:rPr lang="en-US" altLang="zh-HK" sz="1600" b="1" dirty="0"/>
              <a:t> 5.12  (</a:t>
            </a:r>
            <a:r>
              <a:rPr lang="zh-TW" altLang="en-US" sz="1600" b="1" dirty="0"/>
              <a:t>與前文相同</a:t>
            </a:r>
            <a:r>
              <a:rPr lang="en-US" altLang="zh-HK" sz="1600" b="1" dirty="0"/>
              <a:t>)</a:t>
            </a:r>
          </a:p>
        </p:txBody>
      </p:sp>
      <p:grpSp>
        <p:nvGrpSpPr>
          <p:cNvPr id="5" name="群組 4"/>
          <p:cNvGrpSpPr/>
          <p:nvPr/>
        </p:nvGrpSpPr>
        <p:grpSpPr>
          <a:xfrm>
            <a:off x="3995936" y="1187375"/>
            <a:ext cx="5011241" cy="3033713"/>
            <a:chOff x="3995936" y="1187375"/>
            <a:chExt cx="5011241" cy="3033713"/>
          </a:xfrm>
        </p:grpSpPr>
        <p:grpSp>
          <p:nvGrpSpPr>
            <p:cNvPr id="122" name="群組 121"/>
            <p:cNvGrpSpPr/>
            <p:nvPr/>
          </p:nvGrpSpPr>
          <p:grpSpPr>
            <a:xfrm>
              <a:off x="4510287" y="1701725"/>
              <a:ext cx="1766887" cy="522287"/>
              <a:chOff x="4510287" y="3861965"/>
              <a:chExt cx="1766887" cy="522287"/>
            </a:xfrm>
          </p:grpSpPr>
          <p:sp>
            <p:nvSpPr>
              <p:cNvPr id="123" name="文字方塊 122"/>
              <p:cNvSpPr txBox="1"/>
              <p:nvPr/>
            </p:nvSpPr>
            <p:spPr bwMode="auto">
              <a:xfrm>
                <a:off x="5331024" y="386196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&gt; 1</a:t>
                </a:r>
                <a:endParaRPr lang="zh-HK" altLang="en-US" baseline="-25000" dirty="0"/>
              </a:p>
            </p:txBody>
          </p:sp>
          <p:sp>
            <p:nvSpPr>
              <p:cNvPr id="124" name="左大括弧 123"/>
              <p:cNvSpPr/>
              <p:nvPr/>
            </p:nvSpPr>
            <p:spPr bwMode="auto">
              <a:xfrm rot="7671920">
                <a:off x="5125443" y="3510333"/>
                <a:ext cx="258763" cy="1489075"/>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grpSp>
          <p:nvGrpSpPr>
            <p:cNvPr id="125" name="群組 6"/>
            <p:cNvGrpSpPr>
              <a:grpSpLocks/>
            </p:cNvGrpSpPr>
            <p:nvPr/>
          </p:nvGrpSpPr>
          <p:grpSpPr bwMode="auto">
            <a:xfrm>
              <a:off x="3995936" y="1187375"/>
              <a:ext cx="5011241" cy="3033713"/>
              <a:chOff x="1147021" y="3247428"/>
              <a:chExt cx="5012282" cy="3033731"/>
            </a:xfrm>
          </p:grpSpPr>
          <p:cxnSp>
            <p:nvCxnSpPr>
              <p:cNvPr id="126" name="直線接點 125"/>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27" name="群組 68"/>
              <p:cNvGrpSpPr>
                <a:grpSpLocks/>
              </p:cNvGrpSpPr>
              <p:nvPr/>
            </p:nvGrpSpPr>
            <p:grpSpPr bwMode="auto">
              <a:xfrm>
                <a:off x="1147021" y="3247428"/>
                <a:ext cx="5012282" cy="3033731"/>
                <a:chOff x="686638" y="1862334"/>
                <a:chExt cx="5012282" cy="3033731"/>
              </a:xfrm>
            </p:grpSpPr>
            <p:grpSp>
              <p:nvGrpSpPr>
                <p:cNvPr id="128" name="群組 6"/>
                <p:cNvGrpSpPr>
                  <a:grpSpLocks/>
                </p:cNvGrpSpPr>
                <p:nvPr/>
              </p:nvGrpSpPr>
              <p:grpSpPr bwMode="auto">
                <a:xfrm>
                  <a:off x="686638" y="1862334"/>
                  <a:ext cx="5012282" cy="3033731"/>
                  <a:chOff x="2607516" y="2837921"/>
                  <a:chExt cx="5011363" cy="3033001"/>
                </a:xfrm>
              </p:grpSpPr>
              <p:grpSp>
                <p:nvGrpSpPr>
                  <p:cNvPr id="141" name="群組 1"/>
                  <p:cNvGrpSpPr>
                    <a:grpSpLocks/>
                  </p:cNvGrpSpPr>
                  <p:nvPr/>
                </p:nvGrpSpPr>
                <p:grpSpPr bwMode="auto">
                  <a:xfrm>
                    <a:off x="2607516" y="2837921"/>
                    <a:ext cx="4320585" cy="3033001"/>
                    <a:chOff x="2607516" y="2837921"/>
                    <a:chExt cx="4320585" cy="3033001"/>
                  </a:xfrm>
                </p:grpSpPr>
                <p:cxnSp>
                  <p:nvCxnSpPr>
                    <p:cNvPr id="143" name="直線接點 142"/>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文字方塊 144"/>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146" name="文字方塊 145"/>
                    <p:cNvSpPr txBox="1"/>
                    <p:nvPr/>
                  </p:nvSpPr>
                  <p:spPr bwMode="auto">
                    <a:xfrm>
                      <a:off x="6141378" y="5218612"/>
                      <a:ext cx="786723" cy="369245"/>
                    </a:xfrm>
                    <a:prstGeom prst="rect">
                      <a:avLst/>
                    </a:prstGeom>
                    <a:noFill/>
                  </p:spPr>
                  <p:txBody>
                    <a:bodyPr wrap="square">
                      <a:spAutoFit/>
                    </a:bodyPr>
                    <a:lstStyle/>
                    <a:p>
                      <a:pPr>
                        <a:defRPr/>
                      </a:pPr>
                      <a:r>
                        <a:rPr lang="zh-TW" altLang="en-US" dirty="0"/>
                        <a:t>數量</a:t>
                      </a:r>
                      <a:endParaRPr lang="zh-HK" altLang="en-US" dirty="0"/>
                    </a:p>
                  </p:txBody>
                </p:sp>
                <p:sp>
                  <p:nvSpPr>
                    <p:cNvPr id="147" name="文字方塊 146"/>
                    <p:cNvSpPr txBox="1"/>
                    <p:nvPr/>
                  </p:nvSpPr>
                  <p:spPr bwMode="auto">
                    <a:xfrm>
                      <a:off x="2607516" y="2837921"/>
                      <a:ext cx="2181278" cy="369245"/>
                    </a:xfrm>
                    <a:prstGeom prst="rect">
                      <a:avLst/>
                    </a:prstGeom>
                    <a:noFill/>
                  </p:spPr>
                  <p:txBody>
                    <a:bodyPr>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148" name="直線接點 147"/>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0" name="文字方塊 149"/>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151" name="文字方塊 150"/>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152" name="直線接點 151"/>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3" name="文字方塊 152"/>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154" name="文字方塊 153"/>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155" name="文字方塊 154"/>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156" name="直線接點 155"/>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7" name="直線接點 156"/>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1" name="文字方塊 160"/>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62" name="文字方塊 161"/>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63" name="文字方塊 162"/>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64" name="文字方塊 163"/>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65" name="文字方塊 164"/>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66" name="直線接點 165"/>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8" name="直線接點 167"/>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9" name="直線接點 168"/>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0" name="文字方塊 169"/>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71" name="文字方塊 170"/>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72" name="文字方塊 171"/>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73" name="文字方塊 172"/>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74" name="文字方塊 173"/>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175" name="直線接點 174"/>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42" name="文字方塊 141"/>
                  <p:cNvSpPr txBox="1"/>
                  <p:nvPr/>
                </p:nvSpPr>
                <p:spPr bwMode="auto">
                  <a:xfrm>
                    <a:off x="5912772" y="5475727"/>
                    <a:ext cx="1706107" cy="369245"/>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129" name="直線接點 128"/>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直線接點 130"/>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線接點 131"/>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接點 133"/>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線接點 135"/>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接點 136"/>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76" name="群組 175"/>
            <p:cNvGrpSpPr/>
            <p:nvPr/>
          </p:nvGrpSpPr>
          <p:grpSpPr>
            <a:xfrm>
              <a:off x="5880299" y="1931913"/>
              <a:ext cx="1339850" cy="722312"/>
              <a:chOff x="5880299" y="4092153"/>
              <a:chExt cx="1339850" cy="722312"/>
            </a:xfrm>
          </p:grpSpPr>
          <p:sp>
            <p:nvSpPr>
              <p:cNvPr id="177" name="文字方塊 176"/>
              <p:cNvSpPr txBox="1"/>
              <p:nvPr/>
            </p:nvSpPr>
            <p:spPr bwMode="auto">
              <a:xfrm>
                <a:off x="5981899" y="4092153"/>
                <a:ext cx="1238250" cy="646331"/>
              </a:xfrm>
              <a:prstGeom prst="rect">
                <a:avLst/>
              </a:prstGeom>
              <a:noFill/>
            </p:spPr>
            <p:txBody>
              <a:bodyPr>
                <a:spAutoFit/>
              </a:bodyPr>
              <a:lstStyle/>
              <a:p>
                <a:pPr algn="ctr">
                  <a:defRPr/>
                </a:pPr>
                <a:r>
                  <a:rPr lang="zh-TW" altLang="en-US" dirty="0"/>
                  <a:t>中間點</a:t>
                </a:r>
                <a:endParaRPr lang="en-US" altLang="zh-HK" dirty="0"/>
              </a:p>
              <a:p>
                <a:pPr algn="ctr">
                  <a:defRPr/>
                </a:pPr>
                <a:r>
                  <a:rPr lang="en-US" altLang="zh-HK" dirty="0"/>
                  <a:t>E</a:t>
                </a:r>
                <a:r>
                  <a:rPr lang="en-US" altLang="zh-HK" baseline="-25000" dirty="0"/>
                  <a:t>d</a:t>
                </a:r>
                <a:r>
                  <a:rPr lang="en-US" altLang="zh-HK" dirty="0"/>
                  <a:t> = 1</a:t>
                </a:r>
                <a:endParaRPr lang="zh-HK" altLang="en-US" baseline="-25000" dirty="0"/>
              </a:p>
            </p:txBody>
          </p:sp>
          <p:cxnSp>
            <p:nvCxnSpPr>
              <p:cNvPr id="178" name="直線單箭頭接點 177"/>
              <p:cNvCxnSpPr/>
              <p:nvPr/>
            </p:nvCxnSpPr>
            <p:spPr bwMode="auto">
              <a:xfrm flipH="1">
                <a:off x="5880299" y="4476328"/>
                <a:ext cx="296863" cy="338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9" name="群組 178"/>
            <p:cNvGrpSpPr/>
            <p:nvPr/>
          </p:nvGrpSpPr>
          <p:grpSpPr>
            <a:xfrm>
              <a:off x="5796162" y="2800275"/>
              <a:ext cx="1804986" cy="471488"/>
              <a:chOff x="5796162" y="4960515"/>
              <a:chExt cx="1804986" cy="471488"/>
            </a:xfrm>
          </p:grpSpPr>
          <p:sp>
            <p:nvSpPr>
              <p:cNvPr id="180" name="文字方塊 179"/>
              <p:cNvSpPr txBox="1"/>
              <p:nvPr/>
            </p:nvSpPr>
            <p:spPr bwMode="auto">
              <a:xfrm>
                <a:off x="6654998" y="496051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&lt; 1</a:t>
                </a:r>
                <a:endParaRPr lang="zh-HK" altLang="en-US" baseline="-25000" dirty="0"/>
              </a:p>
            </p:txBody>
          </p:sp>
          <p:sp>
            <p:nvSpPr>
              <p:cNvPr id="181" name="左大括弧 180"/>
              <p:cNvSpPr/>
              <p:nvPr/>
            </p:nvSpPr>
            <p:spPr bwMode="auto">
              <a:xfrm rot="7671920">
                <a:off x="6447831" y="4521571"/>
                <a:ext cx="258763" cy="1562101"/>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sp>
          <p:nvSpPr>
            <p:cNvPr id="182" name="橢圓 181"/>
            <p:cNvSpPr/>
            <p:nvPr/>
          </p:nvSpPr>
          <p:spPr bwMode="auto">
            <a:xfrm>
              <a:off x="5700912" y="2701849"/>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1959072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6</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zh-TW" altLang="en-US" dirty="0"/>
              <a:t>試根據圖 </a:t>
            </a:r>
            <a:r>
              <a:rPr lang="en-US" altLang="zh-TW" dirty="0"/>
              <a:t>5.12 </a:t>
            </a:r>
            <a:r>
              <a:rPr lang="zh-TW" altLang="en-US" dirty="0"/>
              <a:t>計算需求</a:t>
            </a:r>
            <a:br>
              <a:rPr lang="en-US" altLang="zh-TW" dirty="0"/>
            </a:br>
            <a:r>
              <a:rPr lang="zh-TW" altLang="en-US" dirty="0"/>
              <a:t>價格彈性。</a:t>
            </a:r>
            <a:r>
              <a:rPr lang="en-US" altLang="zh-HK" dirty="0"/>
              <a:t> </a:t>
            </a: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71</a:t>
            </a:fld>
            <a:endParaRPr lang="zh-HK"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1141297238"/>
              </p:ext>
            </p:extLst>
          </p:nvPr>
        </p:nvGraphicFramePr>
        <p:xfrm>
          <a:off x="529208" y="4365104"/>
          <a:ext cx="8100000" cy="1402445"/>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20000"/>
                    </a:ext>
                  </a:extLst>
                </a:gridCol>
                <a:gridCol w="270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tblGrid>
              <a:tr h="370840">
                <a:tc>
                  <a:txBody>
                    <a:bodyPr/>
                    <a:lstStyle/>
                    <a:p>
                      <a:pPr algn="ctr"/>
                      <a:r>
                        <a:rPr lang="zh-HK" altLang="en-US" sz="2200" dirty="0">
                          <a:ln>
                            <a:noFill/>
                          </a:ln>
                          <a:solidFill>
                            <a:schemeClr val="tx1"/>
                          </a:solidFill>
                          <a:latin typeface="+mn-lt"/>
                        </a:rPr>
                        <a:t>價格範圍</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GB" altLang="zh-HK" sz="2200" dirty="0">
                          <a:ln>
                            <a:noFill/>
                          </a:ln>
                          <a:solidFill>
                            <a:schemeClr val="tx1"/>
                          </a:solidFill>
                          <a:latin typeface="+mn-lt"/>
                        </a:rPr>
                        <a:t>E</a:t>
                      </a:r>
                      <a:r>
                        <a:rPr lang="en-GB" altLang="zh-HK" sz="2200" baseline="-25000" dirty="0">
                          <a:ln>
                            <a:noFill/>
                          </a:ln>
                          <a:solidFill>
                            <a:schemeClr val="tx1"/>
                          </a:solidFill>
                          <a:latin typeface="+mn-lt"/>
                        </a:rPr>
                        <a:t>d</a:t>
                      </a:r>
                      <a:endParaRPr lang="zh-HK" altLang="en-US" sz="2200" baseline="-25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zh-TW" altLang="en-US" sz="2200" dirty="0">
                          <a:ln>
                            <a:noFill/>
                          </a:ln>
                          <a:solidFill>
                            <a:schemeClr val="tx1"/>
                          </a:solidFill>
                          <a:latin typeface="+mn-lt"/>
                        </a:rPr>
                        <a:t>需求彈性的種類</a:t>
                      </a:r>
                      <a:endParaRPr lang="zh-HK" altLang="en-US" sz="22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975725">
                <a:tc>
                  <a:txBody>
                    <a:bodyPr/>
                    <a:lstStyle/>
                    <a:p>
                      <a:pPr algn="l">
                        <a:tabLst>
                          <a:tab pos="263525" algn="l"/>
                        </a:tabLst>
                      </a:pPr>
                      <a:r>
                        <a:rPr lang="en-US" altLang="zh-HK" sz="2200" dirty="0">
                          <a:ln>
                            <a:noFill/>
                          </a:ln>
                          <a:latin typeface="+mn-lt"/>
                        </a:rPr>
                        <a:t>b.	</a:t>
                      </a:r>
                      <a:r>
                        <a:rPr lang="zh-TW" altLang="en-US" sz="2200" dirty="0">
                          <a:ln>
                            <a:noFill/>
                          </a:ln>
                          <a:latin typeface="+mn-lt"/>
                        </a:rPr>
                        <a:t>價格在 </a:t>
                      </a:r>
                      <a:r>
                        <a:rPr lang="en-US" altLang="zh-TW" sz="2200" dirty="0">
                          <a:ln>
                            <a:noFill/>
                          </a:ln>
                          <a:latin typeface="+mn-lt"/>
                        </a:rPr>
                        <a:t>$3 </a:t>
                      </a:r>
                      <a:r>
                        <a:rPr lang="zh-TW" altLang="en-US" sz="2200" dirty="0">
                          <a:ln>
                            <a:noFill/>
                          </a:ln>
                          <a:latin typeface="+mn-lt"/>
                        </a:rPr>
                        <a:t>與 </a:t>
                      </a:r>
                      <a:r>
                        <a:rPr lang="en-US" altLang="zh-TW" sz="2200" dirty="0">
                          <a:ln>
                            <a:noFill/>
                          </a:ln>
                          <a:latin typeface="+mn-lt"/>
                        </a:rPr>
                        <a:t>$4	</a:t>
                      </a:r>
                      <a:r>
                        <a:rPr lang="zh-TW" altLang="en-US" sz="2200" dirty="0">
                          <a:ln>
                            <a:noFill/>
                          </a:ln>
                          <a:latin typeface="+mn-lt"/>
                        </a:rPr>
                        <a:t>之間（中價範圍）</a:t>
                      </a:r>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pPr algn="l"/>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l">
                        <a:spcBef>
                          <a:spcPts val="600"/>
                        </a:spcBef>
                      </a:pPr>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3" name="文字方塊 12"/>
          <p:cNvSpPr txBox="1"/>
          <p:nvPr/>
        </p:nvSpPr>
        <p:spPr bwMode="auto">
          <a:xfrm>
            <a:off x="3254832" y="4896000"/>
            <a:ext cx="2700000" cy="769441"/>
          </a:xfrm>
          <a:prstGeom prst="rect">
            <a:avLst/>
          </a:prstGeom>
          <a:noFill/>
        </p:spPr>
        <p:txBody>
          <a:bodyPr wrap="square">
            <a:spAutoFit/>
          </a:bodyPr>
          <a:lstStyle/>
          <a:p>
            <a:pPr algn="ctr">
              <a:defRPr/>
            </a:pPr>
            <a:r>
              <a:rPr lang="en-US" altLang="zh-HK" sz="22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1</a:t>
            </a:r>
          </a:p>
          <a:p>
            <a:pPr algn="ctr">
              <a:defRPr/>
            </a:pPr>
            <a:r>
              <a:rPr lang="en-US" altLang="zh-HK" sz="2200" dirty="0">
                <a:solidFill>
                  <a:srgbClr val="FF0000"/>
                </a:solidFill>
                <a:latin typeface="+mn-ea"/>
                <a:cs typeface="Arial Unicode MS" panose="020B0604020202020204" pitchFamily="34" charset="-120"/>
              </a:rPr>
              <a:t>(</a:t>
            </a:r>
            <a:r>
              <a:rPr lang="zh-HK" altLang="en-US" sz="2200" dirty="0">
                <a:solidFill>
                  <a:srgbClr val="FF0000"/>
                </a:solidFill>
                <a:latin typeface="+mn-ea"/>
                <a:cs typeface="Arial Unicode MS" panose="020B0604020202020204" pitchFamily="34" charset="-120"/>
              </a:rPr>
              <a:t>剔除了負號</a:t>
            </a:r>
            <a:r>
              <a:rPr lang="en-US" altLang="zh-HK" sz="2200" dirty="0">
                <a:solidFill>
                  <a:srgbClr val="FF0000"/>
                </a:solidFill>
                <a:latin typeface="+mn-ea"/>
                <a:cs typeface="Arial Unicode MS" panose="020B0604020202020204" pitchFamily="34" charset="-120"/>
              </a:rPr>
              <a:t>)</a:t>
            </a:r>
            <a:endParaRPr lang="zh-HK" altLang="en-US" sz="2200" dirty="0">
              <a:solidFill>
                <a:srgbClr val="FF0000"/>
              </a:solidFill>
              <a:latin typeface="+mn-ea"/>
              <a:cs typeface="Arial Unicode MS" panose="020B0604020202020204" pitchFamily="34" charset="-120"/>
            </a:endParaRPr>
          </a:p>
        </p:txBody>
      </p:sp>
      <p:sp>
        <p:nvSpPr>
          <p:cNvPr id="16" name="文字方塊 15"/>
          <p:cNvSpPr txBox="1"/>
          <p:nvPr/>
        </p:nvSpPr>
        <p:spPr bwMode="auto">
          <a:xfrm>
            <a:off x="5904448" y="5014800"/>
            <a:ext cx="2700000" cy="430887"/>
          </a:xfrm>
          <a:prstGeom prst="rect">
            <a:avLst/>
          </a:prstGeom>
          <a:noFill/>
        </p:spPr>
        <p:txBody>
          <a:bodyPr wrap="square">
            <a:spAutoFit/>
          </a:bodyPr>
          <a:lstStyle/>
          <a:p>
            <a:pPr algn="ctr">
              <a:defRPr/>
            </a:pPr>
            <a:r>
              <a:rPr lang="zh-TW" altLang="en-US" sz="2200" dirty="0">
                <a:solidFill>
                  <a:srgbClr val="FF0000"/>
                </a:solidFill>
                <a:latin typeface="+mn-ea"/>
                <a:cs typeface="Arial Unicode MS" panose="020B0604020202020204" pitchFamily="34" charset="-120"/>
              </a:rPr>
              <a:t>單一彈性需求</a:t>
            </a:r>
            <a:endParaRPr lang="zh-HK" altLang="en-US" sz="2200" dirty="0">
              <a:solidFill>
                <a:srgbClr val="FF0000"/>
              </a:solidFill>
              <a:latin typeface="+mn-ea"/>
              <a:cs typeface="Arial Unicode MS" panose="020B0604020202020204" pitchFamily="34" charset="-120"/>
            </a:endParaRPr>
          </a:p>
        </p:txBody>
      </p:sp>
      <p:sp>
        <p:nvSpPr>
          <p:cNvPr id="70" name="矩形 69"/>
          <p:cNvSpPr/>
          <p:nvPr/>
        </p:nvSpPr>
        <p:spPr>
          <a:xfrm>
            <a:off x="2123728" y="3666510"/>
            <a:ext cx="2382579" cy="338554"/>
          </a:xfrm>
          <a:prstGeom prst="rect">
            <a:avLst/>
          </a:prstGeom>
        </p:spPr>
        <p:txBody>
          <a:bodyPr wrap="square">
            <a:spAutoFit/>
          </a:bodyPr>
          <a:lstStyle/>
          <a:p>
            <a:r>
              <a:rPr lang="zh-TW" altLang="en-US" sz="1600" b="1" dirty="0"/>
              <a:t>圖</a:t>
            </a:r>
            <a:r>
              <a:rPr lang="en-US" altLang="zh-HK" sz="1600" b="1" dirty="0"/>
              <a:t> 5.12  (</a:t>
            </a:r>
            <a:r>
              <a:rPr lang="zh-TW" altLang="en-US" sz="1600" b="1" dirty="0"/>
              <a:t>與前文相同</a:t>
            </a:r>
            <a:r>
              <a:rPr lang="en-US" altLang="zh-HK" sz="1600" b="1" dirty="0"/>
              <a:t>)</a:t>
            </a:r>
          </a:p>
        </p:txBody>
      </p:sp>
      <p:grpSp>
        <p:nvGrpSpPr>
          <p:cNvPr id="141" name="群組 140"/>
          <p:cNvGrpSpPr/>
          <p:nvPr/>
        </p:nvGrpSpPr>
        <p:grpSpPr>
          <a:xfrm>
            <a:off x="3995936" y="1187375"/>
            <a:ext cx="5011241" cy="3033713"/>
            <a:chOff x="3995936" y="1187375"/>
            <a:chExt cx="5011241" cy="3033713"/>
          </a:xfrm>
        </p:grpSpPr>
        <p:grpSp>
          <p:nvGrpSpPr>
            <p:cNvPr id="142" name="群組 141"/>
            <p:cNvGrpSpPr/>
            <p:nvPr/>
          </p:nvGrpSpPr>
          <p:grpSpPr>
            <a:xfrm>
              <a:off x="4510287" y="1701725"/>
              <a:ext cx="1766887" cy="522287"/>
              <a:chOff x="4510287" y="3861965"/>
              <a:chExt cx="1766887" cy="522287"/>
            </a:xfrm>
          </p:grpSpPr>
          <p:sp>
            <p:nvSpPr>
              <p:cNvPr id="201" name="文字方塊 200"/>
              <p:cNvSpPr txBox="1"/>
              <p:nvPr/>
            </p:nvSpPr>
            <p:spPr bwMode="auto">
              <a:xfrm>
                <a:off x="5331024" y="386196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&gt; 1</a:t>
                </a:r>
                <a:endParaRPr lang="zh-HK" altLang="en-US" baseline="-25000" dirty="0"/>
              </a:p>
            </p:txBody>
          </p:sp>
          <p:sp>
            <p:nvSpPr>
              <p:cNvPr id="202" name="左大括弧 201"/>
              <p:cNvSpPr/>
              <p:nvPr/>
            </p:nvSpPr>
            <p:spPr bwMode="auto">
              <a:xfrm rot="7671920">
                <a:off x="5125443" y="3510333"/>
                <a:ext cx="258763" cy="1489075"/>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grpSp>
          <p:nvGrpSpPr>
            <p:cNvPr id="143" name="群組 6"/>
            <p:cNvGrpSpPr>
              <a:grpSpLocks/>
            </p:cNvGrpSpPr>
            <p:nvPr/>
          </p:nvGrpSpPr>
          <p:grpSpPr bwMode="auto">
            <a:xfrm>
              <a:off x="3995936" y="1187375"/>
              <a:ext cx="5011241" cy="3033713"/>
              <a:chOff x="1147021" y="3247428"/>
              <a:chExt cx="5012282" cy="3033731"/>
            </a:xfrm>
          </p:grpSpPr>
          <p:cxnSp>
            <p:nvCxnSpPr>
              <p:cNvPr id="151" name="直線接點 150"/>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52" name="群組 68"/>
              <p:cNvGrpSpPr>
                <a:grpSpLocks/>
              </p:cNvGrpSpPr>
              <p:nvPr/>
            </p:nvGrpSpPr>
            <p:grpSpPr bwMode="auto">
              <a:xfrm>
                <a:off x="1147021" y="3247428"/>
                <a:ext cx="5012282" cy="3033731"/>
                <a:chOff x="686638" y="1862334"/>
                <a:chExt cx="5012282" cy="3033731"/>
              </a:xfrm>
            </p:grpSpPr>
            <p:grpSp>
              <p:nvGrpSpPr>
                <p:cNvPr id="153" name="群組 6"/>
                <p:cNvGrpSpPr>
                  <a:grpSpLocks/>
                </p:cNvGrpSpPr>
                <p:nvPr/>
              </p:nvGrpSpPr>
              <p:grpSpPr bwMode="auto">
                <a:xfrm>
                  <a:off x="686638" y="1862334"/>
                  <a:ext cx="5012282" cy="3033731"/>
                  <a:chOff x="2607516" y="2837921"/>
                  <a:chExt cx="5011363" cy="3033001"/>
                </a:xfrm>
              </p:grpSpPr>
              <p:grpSp>
                <p:nvGrpSpPr>
                  <p:cNvPr id="166" name="群組 1"/>
                  <p:cNvGrpSpPr>
                    <a:grpSpLocks/>
                  </p:cNvGrpSpPr>
                  <p:nvPr/>
                </p:nvGrpSpPr>
                <p:grpSpPr bwMode="auto">
                  <a:xfrm>
                    <a:off x="2607516" y="2837921"/>
                    <a:ext cx="4320585" cy="3033001"/>
                    <a:chOff x="2607516" y="2837921"/>
                    <a:chExt cx="4320585" cy="3033001"/>
                  </a:xfrm>
                </p:grpSpPr>
                <p:cxnSp>
                  <p:nvCxnSpPr>
                    <p:cNvPr id="168" name="直線接點 167"/>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9" name="直線接點 168"/>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文字方塊 169"/>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171" name="文字方塊 170"/>
                    <p:cNvSpPr txBox="1"/>
                    <p:nvPr/>
                  </p:nvSpPr>
                  <p:spPr bwMode="auto">
                    <a:xfrm>
                      <a:off x="6141378" y="5218612"/>
                      <a:ext cx="786723" cy="369245"/>
                    </a:xfrm>
                    <a:prstGeom prst="rect">
                      <a:avLst/>
                    </a:prstGeom>
                    <a:noFill/>
                  </p:spPr>
                  <p:txBody>
                    <a:bodyPr wrap="square">
                      <a:spAutoFit/>
                    </a:bodyPr>
                    <a:lstStyle/>
                    <a:p>
                      <a:pPr>
                        <a:defRPr/>
                      </a:pPr>
                      <a:r>
                        <a:rPr lang="zh-TW" altLang="en-US" dirty="0"/>
                        <a:t>數量</a:t>
                      </a:r>
                      <a:endParaRPr lang="zh-HK" altLang="en-US" dirty="0"/>
                    </a:p>
                  </p:txBody>
                </p:sp>
                <p:sp>
                  <p:nvSpPr>
                    <p:cNvPr id="172" name="文字方塊 171"/>
                    <p:cNvSpPr txBox="1"/>
                    <p:nvPr/>
                  </p:nvSpPr>
                  <p:spPr bwMode="auto">
                    <a:xfrm>
                      <a:off x="2607516" y="2837921"/>
                      <a:ext cx="2181278" cy="369245"/>
                    </a:xfrm>
                    <a:prstGeom prst="rect">
                      <a:avLst/>
                    </a:prstGeom>
                    <a:noFill/>
                  </p:spPr>
                  <p:txBody>
                    <a:bodyPr>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173" name="直線接點 172"/>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直線接點 173"/>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5" name="文字方塊 174"/>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176" name="文字方塊 175"/>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177" name="直線接點 176"/>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8" name="文字方塊 177"/>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179" name="文字方塊 178"/>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180" name="文字方塊 179"/>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181" name="直線接點 180"/>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2" name="直線接點 181"/>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直線接點 182"/>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直線接點 183"/>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5" name="直線接點 184"/>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6" name="文字方塊 185"/>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87" name="文字方塊 186"/>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88" name="文字方塊 187"/>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89" name="文字方塊 188"/>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90" name="文字方塊 189"/>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91" name="直線接點 190"/>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3" name="直線接點 192"/>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4" name="直線接點 193"/>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5" name="文字方塊 194"/>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96" name="文字方塊 195"/>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97" name="文字方塊 196"/>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98" name="文字方塊 197"/>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99" name="文字方塊 198"/>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200" name="直線接點 199"/>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67" name="文字方塊 166"/>
                  <p:cNvSpPr txBox="1"/>
                  <p:nvPr/>
                </p:nvSpPr>
                <p:spPr bwMode="auto">
                  <a:xfrm>
                    <a:off x="5912772" y="5475727"/>
                    <a:ext cx="1706107" cy="369245"/>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154" name="直線接點 153"/>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直線接點 155"/>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7" name="直線接點 156"/>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線接點 160"/>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2" name="直線接點 161"/>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直線接點 164"/>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44" name="群組 143"/>
            <p:cNvGrpSpPr/>
            <p:nvPr/>
          </p:nvGrpSpPr>
          <p:grpSpPr>
            <a:xfrm>
              <a:off x="5880299" y="1931913"/>
              <a:ext cx="1339850" cy="722312"/>
              <a:chOff x="5880299" y="4092153"/>
              <a:chExt cx="1339850" cy="722312"/>
            </a:xfrm>
          </p:grpSpPr>
          <p:sp>
            <p:nvSpPr>
              <p:cNvPr id="149" name="文字方塊 148"/>
              <p:cNvSpPr txBox="1"/>
              <p:nvPr/>
            </p:nvSpPr>
            <p:spPr bwMode="auto">
              <a:xfrm>
                <a:off x="5981899" y="4092153"/>
                <a:ext cx="1238250" cy="646331"/>
              </a:xfrm>
              <a:prstGeom prst="rect">
                <a:avLst/>
              </a:prstGeom>
              <a:noFill/>
            </p:spPr>
            <p:txBody>
              <a:bodyPr>
                <a:spAutoFit/>
              </a:bodyPr>
              <a:lstStyle/>
              <a:p>
                <a:pPr algn="ctr">
                  <a:defRPr/>
                </a:pPr>
                <a:r>
                  <a:rPr lang="zh-TW" altLang="en-US" dirty="0"/>
                  <a:t>中間點</a:t>
                </a:r>
                <a:endParaRPr lang="en-US" altLang="zh-HK" dirty="0"/>
              </a:p>
              <a:p>
                <a:pPr algn="ctr">
                  <a:defRPr/>
                </a:pPr>
                <a:r>
                  <a:rPr lang="en-US" altLang="zh-HK" dirty="0"/>
                  <a:t>E</a:t>
                </a:r>
                <a:r>
                  <a:rPr lang="en-US" altLang="zh-HK" baseline="-25000" dirty="0"/>
                  <a:t>d</a:t>
                </a:r>
                <a:r>
                  <a:rPr lang="en-US" altLang="zh-HK" dirty="0"/>
                  <a:t> = 1</a:t>
                </a:r>
                <a:endParaRPr lang="zh-HK" altLang="en-US" baseline="-25000" dirty="0"/>
              </a:p>
            </p:txBody>
          </p:sp>
          <p:cxnSp>
            <p:nvCxnSpPr>
              <p:cNvPr id="150" name="直線單箭頭接點 149"/>
              <p:cNvCxnSpPr/>
              <p:nvPr/>
            </p:nvCxnSpPr>
            <p:spPr bwMode="auto">
              <a:xfrm flipH="1">
                <a:off x="5880299" y="4476328"/>
                <a:ext cx="296863" cy="338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45" name="群組 144"/>
            <p:cNvGrpSpPr/>
            <p:nvPr/>
          </p:nvGrpSpPr>
          <p:grpSpPr>
            <a:xfrm>
              <a:off x="5796162" y="2800275"/>
              <a:ext cx="1804986" cy="471488"/>
              <a:chOff x="5796162" y="4960515"/>
              <a:chExt cx="1804986" cy="471488"/>
            </a:xfrm>
          </p:grpSpPr>
          <p:sp>
            <p:nvSpPr>
              <p:cNvPr id="147" name="文字方塊 146"/>
              <p:cNvSpPr txBox="1"/>
              <p:nvPr/>
            </p:nvSpPr>
            <p:spPr bwMode="auto">
              <a:xfrm>
                <a:off x="6654998" y="496051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&lt; 1</a:t>
                </a:r>
                <a:endParaRPr lang="zh-HK" altLang="en-US" baseline="-25000" dirty="0"/>
              </a:p>
            </p:txBody>
          </p:sp>
          <p:sp>
            <p:nvSpPr>
              <p:cNvPr id="148" name="左大括弧 147"/>
              <p:cNvSpPr/>
              <p:nvPr/>
            </p:nvSpPr>
            <p:spPr bwMode="auto">
              <a:xfrm rot="7671920">
                <a:off x="6447831" y="4521571"/>
                <a:ext cx="258763" cy="1562101"/>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sp>
          <p:nvSpPr>
            <p:cNvPr id="146" name="橢圓 145"/>
            <p:cNvSpPr/>
            <p:nvPr/>
          </p:nvSpPr>
          <p:spPr bwMode="auto">
            <a:xfrm>
              <a:off x="5700912" y="2701849"/>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3828659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6851104" cy="720080"/>
          </a:xfrm>
        </p:spPr>
        <p:txBody>
          <a:bodyPr>
            <a:normAutofit/>
          </a:bodyPr>
          <a:lstStyle/>
          <a:p>
            <a:pPr>
              <a:spcBef>
                <a:spcPts val="1800"/>
              </a:spcBef>
            </a:pPr>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6</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zh-TW" altLang="en-US" dirty="0">
                <a:solidFill>
                  <a:prstClr val="black"/>
                </a:solidFill>
              </a:rPr>
              <a:t>試根據圖 </a:t>
            </a:r>
            <a:r>
              <a:rPr lang="en-US" altLang="zh-TW" dirty="0">
                <a:solidFill>
                  <a:prstClr val="black"/>
                </a:solidFill>
              </a:rPr>
              <a:t>5.12 </a:t>
            </a:r>
            <a:r>
              <a:rPr lang="zh-TW" altLang="en-US" dirty="0">
                <a:solidFill>
                  <a:prstClr val="black"/>
                </a:solidFill>
              </a:rPr>
              <a:t>計算需求</a:t>
            </a:r>
            <a:br>
              <a:rPr lang="en-US" altLang="zh-TW" dirty="0">
                <a:solidFill>
                  <a:prstClr val="black"/>
                </a:solidFill>
              </a:rPr>
            </a:br>
            <a:r>
              <a:rPr lang="zh-TW" altLang="en-US" dirty="0">
                <a:solidFill>
                  <a:prstClr val="black"/>
                </a:solidFill>
              </a:rPr>
              <a:t>價格彈性。 </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72</a:t>
            </a:fld>
            <a:endParaRPr lang="zh-HK"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1041684428"/>
              </p:ext>
            </p:extLst>
          </p:nvPr>
        </p:nvGraphicFramePr>
        <p:xfrm>
          <a:off x="529208" y="4365104"/>
          <a:ext cx="8100000" cy="1402445"/>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20000"/>
                    </a:ext>
                  </a:extLst>
                </a:gridCol>
                <a:gridCol w="2700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tblGrid>
              <a:tr h="370840">
                <a:tc>
                  <a:txBody>
                    <a:bodyPr/>
                    <a:lstStyle/>
                    <a:p>
                      <a:pPr algn="ctr"/>
                      <a:r>
                        <a:rPr lang="zh-HK" altLang="en-US" sz="2200" dirty="0">
                          <a:ln>
                            <a:noFill/>
                          </a:ln>
                          <a:solidFill>
                            <a:schemeClr val="tx1"/>
                          </a:solidFill>
                          <a:latin typeface="+mn-lt"/>
                        </a:rPr>
                        <a:t>價格範圍</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en-GB" altLang="zh-HK" sz="2200" dirty="0">
                          <a:ln>
                            <a:noFill/>
                          </a:ln>
                          <a:solidFill>
                            <a:schemeClr val="tx1"/>
                          </a:solidFill>
                          <a:latin typeface="+mn-lt"/>
                        </a:rPr>
                        <a:t>E</a:t>
                      </a:r>
                      <a:r>
                        <a:rPr lang="en-GB" altLang="zh-HK" sz="2200" baseline="-25000" dirty="0">
                          <a:ln>
                            <a:noFill/>
                          </a:ln>
                          <a:solidFill>
                            <a:schemeClr val="tx1"/>
                          </a:solidFill>
                          <a:latin typeface="+mn-lt"/>
                        </a:rPr>
                        <a:t>d</a:t>
                      </a:r>
                      <a:endParaRPr lang="zh-HK" altLang="en-US" sz="2200" baseline="-250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pPr algn="ctr"/>
                      <a:r>
                        <a:rPr lang="zh-TW" altLang="en-US" sz="2200" dirty="0">
                          <a:ln>
                            <a:noFill/>
                          </a:ln>
                          <a:solidFill>
                            <a:schemeClr val="tx1"/>
                          </a:solidFill>
                          <a:latin typeface="+mn-lt"/>
                        </a:rPr>
                        <a:t>需求彈性的種類</a:t>
                      </a:r>
                      <a:endParaRPr lang="zh-HK" altLang="en-US" sz="2200" dirty="0">
                        <a:ln>
                          <a:noFill/>
                        </a:ln>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975725">
                <a:tc>
                  <a:txBody>
                    <a:bodyPr/>
                    <a:lstStyle/>
                    <a:p>
                      <a:pPr algn="l">
                        <a:tabLst>
                          <a:tab pos="263525" algn="l"/>
                        </a:tabLst>
                      </a:pPr>
                      <a:r>
                        <a:rPr lang="en-US" altLang="zh-HK" sz="2200" dirty="0">
                          <a:ln>
                            <a:noFill/>
                          </a:ln>
                          <a:latin typeface="+mn-lt"/>
                        </a:rPr>
                        <a:t>c.	</a:t>
                      </a:r>
                      <a:r>
                        <a:rPr lang="zh-TW" altLang="en-US" sz="2200" dirty="0">
                          <a:ln>
                            <a:noFill/>
                          </a:ln>
                          <a:latin typeface="+mn-lt"/>
                        </a:rPr>
                        <a:t>價格在 </a:t>
                      </a:r>
                      <a:r>
                        <a:rPr lang="en-US" altLang="zh-TW" sz="2200" dirty="0">
                          <a:ln>
                            <a:noFill/>
                          </a:ln>
                          <a:latin typeface="+mn-lt"/>
                        </a:rPr>
                        <a:t>$1 </a:t>
                      </a:r>
                      <a:r>
                        <a:rPr lang="zh-TW" altLang="en-US" sz="2200" dirty="0">
                          <a:ln>
                            <a:noFill/>
                          </a:ln>
                          <a:latin typeface="+mn-lt"/>
                        </a:rPr>
                        <a:t>與 </a:t>
                      </a:r>
                      <a:r>
                        <a:rPr lang="en-US" altLang="zh-TW" sz="2200" dirty="0">
                          <a:ln>
                            <a:noFill/>
                          </a:ln>
                          <a:latin typeface="+mn-lt"/>
                        </a:rPr>
                        <a:t>$2 </a:t>
                      </a:r>
                      <a:br>
                        <a:rPr lang="en-US" altLang="zh-TW" sz="2200" dirty="0">
                          <a:ln>
                            <a:noFill/>
                          </a:ln>
                          <a:latin typeface="+mn-lt"/>
                        </a:rPr>
                      </a:br>
                      <a:r>
                        <a:rPr lang="en-US" altLang="zh-TW" sz="2200" dirty="0">
                          <a:ln>
                            <a:noFill/>
                          </a:ln>
                          <a:latin typeface="+mn-lt"/>
                        </a:rPr>
                        <a:t>	</a:t>
                      </a:r>
                      <a:r>
                        <a:rPr lang="zh-TW" altLang="en-US" sz="2200" dirty="0">
                          <a:ln>
                            <a:noFill/>
                          </a:ln>
                          <a:latin typeface="+mn-lt"/>
                        </a:rPr>
                        <a:t>之間（低價範圍）</a:t>
                      </a:r>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pPr algn="l"/>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algn="l">
                        <a:spcBef>
                          <a:spcPts val="600"/>
                        </a:spcBef>
                      </a:pPr>
                      <a:endParaRPr lang="zh-HK" altLang="en-US" sz="2200" dirty="0">
                        <a:ln>
                          <a:noFill/>
                        </a:ln>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3" name="文字方塊 12"/>
          <p:cNvSpPr txBox="1"/>
          <p:nvPr/>
        </p:nvSpPr>
        <p:spPr bwMode="auto">
          <a:xfrm>
            <a:off x="3253800" y="4896000"/>
            <a:ext cx="2700000" cy="769441"/>
          </a:xfrm>
          <a:prstGeom prst="rect">
            <a:avLst/>
          </a:prstGeom>
          <a:noFill/>
        </p:spPr>
        <p:txBody>
          <a:bodyPr wrap="square">
            <a:spAutoFit/>
          </a:bodyPr>
          <a:lstStyle/>
          <a:p>
            <a:pPr algn="ctr">
              <a:defRPr/>
            </a:pPr>
            <a:r>
              <a:rPr lang="en-US" altLang="zh-HK" sz="22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0</a:t>
            </a:r>
            <a:r>
              <a:rPr lang="en-US" altLang="zh-TW" sz="2200"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.27 </a:t>
            </a:r>
            <a:r>
              <a:rPr lang="en-US" altLang="zh-TW" sz="2200" dirty="0">
                <a:solidFill>
                  <a:srgbClr val="FF0000"/>
                </a:solidFill>
                <a:latin typeface="+mn-ea"/>
                <a:cs typeface="Arial Unicode MS" panose="020B0604020202020204" pitchFamily="34" charset="-120"/>
              </a:rPr>
              <a:t>(</a:t>
            </a:r>
            <a:r>
              <a:rPr lang="zh-TW" altLang="en-US" sz="2200" dirty="0">
                <a:solidFill>
                  <a:srgbClr val="FF0000"/>
                </a:solidFill>
                <a:latin typeface="+mn-ea"/>
                <a:cs typeface="Arial Unicode MS" panose="020B0604020202020204" pitchFamily="34" charset="-120"/>
              </a:rPr>
              <a:t>取小數後兩位</a:t>
            </a:r>
            <a:r>
              <a:rPr lang="en-US" altLang="zh-TW" sz="2200" dirty="0">
                <a:solidFill>
                  <a:srgbClr val="FF0000"/>
                </a:solidFill>
                <a:latin typeface="+mn-ea"/>
                <a:cs typeface="Arial Unicode MS" panose="020B0604020202020204" pitchFamily="34" charset="-120"/>
              </a:rPr>
              <a:t>)</a:t>
            </a:r>
          </a:p>
          <a:p>
            <a:pPr algn="ctr">
              <a:defRPr/>
            </a:pPr>
            <a:r>
              <a:rPr lang="en-US" altLang="zh-TW" sz="2200" dirty="0">
                <a:solidFill>
                  <a:srgbClr val="FF0000"/>
                </a:solidFill>
                <a:latin typeface="+mn-ea"/>
                <a:cs typeface="Arial Unicode MS" panose="020B0604020202020204" pitchFamily="34" charset="-120"/>
              </a:rPr>
              <a:t>(</a:t>
            </a:r>
            <a:r>
              <a:rPr lang="zh-TW" altLang="en-US" sz="2200" dirty="0">
                <a:solidFill>
                  <a:srgbClr val="FF0000"/>
                </a:solidFill>
                <a:latin typeface="+mn-ea"/>
                <a:cs typeface="Arial Unicode MS" panose="020B0604020202020204" pitchFamily="34" charset="-120"/>
              </a:rPr>
              <a:t>剔除了負號</a:t>
            </a:r>
            <a:r>
              <a:rPr lang="en-US" altLang="zh-TW" sz="2200" dirty="0">
                <a:solidFill>
                  <a:srgbClr val="FF0000"/>
                </a:solidFill>
                <a:latin typeface="+mn-ea"/>
                <a:cs typeface="Arial Unicode MS" panose="020B0604020202020204" pitchFamily="34" charset="-120"/>
              </a:rPr>
              <a:t>) </a:t>
            </a:r>
            <a:endParaRPr lang="zh-HK" altLang="en-US" sz="2200" dirty="0">
              <a:solidFill>
                <a:srgbClr val="FF0000"/>
              </a:solidFill>
              <a:latin typeface="+mn-ea"/>
              <a:cs typeface="Arial Unicode MS" panose="020B0604020202020204" pitchFamily="34" charset="-120"/>
            </a:endParaRPr>
          </a:p>
        </p:txBody>
      </p:sp>
      <p:sp>
        <p:nvSpPr>
          <p:cNvPr id="16" name="文字方塊 15"/>
          <p:cNvSpPr txBox="1"/>
          <p:nvPr/>
        </p:nvSpPr>
        <p:spPr bwMode="auto">
          <a:xfrm>
            <a:off x="5904448" y="5014800"/>
            <a:ext cx="2700000" cy="430887"/>
          </a:xfrm>
          <a:prstGeom prst="rect">
            <a:avLst/>
          </a:prstGeom>
          <a:noFill/>
        </p:spPr>
        <p:txBody>
          <a:bodyPr wrap="square">
            <a:spAutoFit/>
          </a:bodyPr>
          <a:lstStyle/>
          <a:p>
            <a:pPr algn="ctr">
              <a:defRPr/>
            </a:pPr>
            <a:r>
              <a:rPr lang="zh-HK" altLang="en-US" sz="2200" dirty="0">
                <a:solidFill>
                  <a:srgbClr val="FF0000"/>
                </a:solidFill>
                <a:latin typeface="+mn-ea"/>
                <a:cs typeface="Arial Unicode MS" panose="020B0604020202020204" pitchFamily="34" charset="-120"/>
              </a:rPr>
              <a:t>低彈性需求</a:t>
            </a:r>
          </a:p>
        </p:txBody>
      </p:sp>
      <p:sp>
        <p:nvSpPr>
          <p:cNvPr id="70" name="矩形 69"/>
          <p:cNvSpPr/>
          <p:nvPr/>
        </p:nvSpPr>
        <p:spPr>
          <a:xfrm>
            <a:off x="2123728" y="3666510"/>
            <a:ext cx="2382579" cy="338554"/>
          </a:xfrm>
          <a:prstGeom prst="rect">
            <a:avLst/>
          </a:prstGeom>
        </p:spPr>
        <p:txBody>
          <a:bodyPr wrap="square">
            <a:spAutoFit/>
          </a:bodyPr>
          <a:lstStyle/>
          <a:p>
            <a:r>
              <a:rPr lang="zh-TW" altLang="en-US" sz="1600" b="1" dirty="0"/>
              <a:t>圖</a:t>
            </a:r>
            <a:r>
              <a:rPr lang="en-US" altLang="zh-HK" sz="1600" b="1" dirty="0"/>
              <a:t> 5.12  (</a:t>
            </a:r>
            <a:r>
              <a:rPr lang="zh-TW" altLang="en-US" sz="1600" b="1" dirty="0"/>
              <a:t>與前文相同</a:t>
            </a:r>
            <a:r>
              <a:rPr lang="en-US" altLang="zh-HK" sz="1600" b="1" dirty="0"/>
              <a:t>)</a:t>
            </a:r>
          </a:p>
        </p:txBody>
      </p:sp>
      <p:grpSp>
        <p:nvGrpSpPr>
          <p:cNvPr id="95" name="群組 94"/>
          <p:cNvGrpSpPr/>
          <p:nvPr/>
        </p:nvGrpSpPr>
        <p:grpSpPr>
          <a:xfrm>
            <a:off x="3995936" y="1187375"/>
            <a:ext cx="5011241" cy="3033713"/>
            <a:chOff x="3995936" y="1187375"/>
            <a:chExt cx="5011241" cy="3033713"/>
          </a:xfrm>
        </p:grpSpPr>
        <p:grpSp>
          <p:nvGrpSpPr>
            <p:cNvPr id="133" name="群組 132"/>
            <p:cNvGrpSpPr/>
            <p:nvPr/>
          </p:nvGrpSpPr>
          <p:grpSpPr>
            <a:xfrm>
              <a:off x="4510287" y="1701725"/>
              <a:ext cx="1766887" cy="522287"/>
              <a:chOff x="4510287" y="3861965"/>
              <a:chExt cx="1766887" cy="522287"/>
            </a:xfrm>
          </p:grpSpPr>
          <p:sp>
            <p:nvSpPr>
              <p:cNvPr id="192" name="文字方塊 191"/>
              <p:cNvSpPr txBox="1"/>
              <p:nvPr/>
            </p:nvSpPr>
            <p:spPr bwMode="auto">
              <a:xfrm>
                <a:off x="5331024" y="386196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&gt; 1</a:t>
                </a:r>
                <a:endParaRPr lang="zh-HK" altLang="en-US" baseline="-25000" dirty="0"/>
              </a:p>
            </p:txBody>
          </p:sp>
          <p:sp>
            <p:nvSpPr>
              <p:cNvPr id="193" name="左大括弧 192"/>
              <p:cNvSpPr/>
              <p:nvPr/>
            </p:nvSpPr>
            <p:spPr bwMode="auto">
              <a:xfrm rot="7671920">
                <a:off x="5125443" y="3510333"/>
                <a:ext cx="258763" cy="1489075"/>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grpSp>
          <p:nvGrpSpPr>
            <p:cNvPr id="134" name="群組 6"/>
            <p:cNvGrpSpPr>
              <a:grpSpLocks/>
            </p:cNvGrpSpPr>
            <p:nvPr/>
          </p:nvGrpSpPr>
          <p:grpSpPr bwMode="auto">
            <a:xfrm>
              <a:off x="3995936" y="1187375"/>
              <a:ext cx="5011241" cy="3033713"/>
              <a:chOff x="1147021" y="3247428"/>
              <a:chExt cx="5012282" cy="3033731"/>
            </a:xfrm>
          </p:grpSpPr>
          <p:cxnSp>
            <p:nvCxnSpPr>
              <p:cNvPr id="142" name="直線接點 141"/>
              <p:cNvCxnSpPr/>
              <p:nvPr/>
            </p:nvCxnSpPr>
            <p:spPr>
              <a:xfrm>
                <a:off x="1658303" y="3831631"/>
                <a:ext cx="2578636" cy="201772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43" name="群組 68"/>
              <p:cNvGrpSpPr>
                <a:grpSpLocks/>
              </p:cNvGrpSpPr>
              <p:nvPr/>
            </p:nvGrpSpPr>
            <p:grpSpPr bwMode="auto">
              <a:xfrm>
                <a:off x="1147021" y="3247428"/>
                <a:ext cx="5012282" cy="3033731"/>
                <a:chOff x="686638" y="1862334"/>
                <a:chExt cx="5012282" cy="3033731"/>
              </a:xfrm>
            </p:grpSpPr>
            <p:grpSp>
              <p:nvGrpSpPr>
                <p:cNvPr id="144" name="群組 6"/>
                <p:cNvGrpSpPr>
                  <a:grpSpLocks/>
                </p:cNvGrpSpPr>
                <p:nvPr/>
              </p:nvGrpSpPr>
              <p:grpSpPr bwMode="auto">
                <a:xfrm>
                  <a:off x="686638" y="1862334"/>
                  <a:ext cx="5012282" cy="3033731"/>
                  <a:chOff x="2607516" y="2837921"/>
                  <a:chExt cx="5011363" cy="3033001"/>
                </a:xfrm>
              </p:grpSpPr>
              <p:grpSp>
                <p:nvGrpSpPr>
                  <p:cNvPr id="157" name="群組 1"/>
                  <p:cNvGrpSpPr>
                    <a:grpSpLocks/>
                  </p:cNvGrpSpPr>
                  <p:nvPr/>
                </p:nvGrpSpPr>
                <p:grpSpPr bwMode="auto">
                  <a:xfrm>
                    <a:off x="2607516" y="2837921"/>
                    <a:ext cx="4320585" cy="3033001"/>
                    <a:chOff x="2607516" y="2837921"/>
                    <a:chExt cx="4320585" cy="3033001"/>
                  </a:xfrm>
                </p:grpSpPr>
                <p:cxnSp>
                  <p:nvCxnSpPr>
                    <p:cNvPr id="159" name="直線接點 158"/>
                    <p:cNvCxnSpPr/>
                    <p:nvPr/>
                  </p:nvCxnSpPr>
                  <p:spPr bwMode="auto">
                    <a:xfrm>
                      <a:off x="3118704" y="3198199"/>
                      <a:ext cx="4762" cy="224895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bwMode="auto">
                    <a:xfrm flipH="1">
                      <a:off x="3123466" y="5439223"/>
                      <a:ext cx="30337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文字方塊 160"/>
                    <p:cNvSpPr txBox="1"/>
                    <p:nvPr/>
                  </p:nvSpPr>
                  <p:spPr bwMode="auto">
                    <a:xfrm>
                      <a:off x="2880573" y="5290033"/>
                      <a:ext cx="527063" cy="369800"/>
                    </a:xfrm>
                    <a:prstGeom prst="rect">
                      <a:avLst/>
                    </a:prstGeom>
                    <a:noFill/>
                  </p:spPr>
                  <p:txBody>
                    <a:bodyPr>
                      <a:spAutoFit/>
                    </a:bodyPr>
                    <a:lstStyle/>
                    <a:p>
                      <a:pPr>
                        <a:defRPr/>
                      </a:pPr>
                      <a:r>
                        <a:rPr lang="en-US" altLang="zh-HK" dirty="0"/>
                        <a:t>0</a:t>
                      </a:r>
                      <a:endParaRPr lang="zh-HK" altLang="en-US" dirty="0"/>
                    </a:p>
                  </p:txBody>
                </p:sp>
                <p:sp>
                  <p:nvSpPr>
                    <p:cNvPr id="162" name="文字方塊 161"/>
                    <p:cNvSpPr txBox="1"/>
                    <p:nvPr/>
                  </p:nvSpPr>
                  <p:spPr bwMode="auto">
                    <a:xfrm>
                      <a:off x="6141378" y="5218612"/>
                      <a:ext cx="786723" cy="369245"/>
                    </a:xfrm>
                    <a:prstGeom prst="rect">
                      <a:avLst/>
                    </a:prstGeom>
                    <a:noFill/>
                  </p:spPr>
                  <p:txBody>
                    <a:bodyPr wrap="square">
                      <a:spAutoFit/>
                    </a:bodyPr>
                    <a:lstStyle/>
                    <a:p>
                      <a:pPr>
                        <a:defRPr/>
                      </a:pPr>
                      <a:r>
                        <a:rPr lang="zh-TW" altLang="en-US" dirty="0"/>
                        <a:t>數量</a:t>
                      </a:r>
                      <a:endParaRPr lang="zh-HK" altLang="en-US" dirty="0"/>
                    </a:p>
                  </p:txBody>
                </p:sp>
                <p:sp>
                  <p:nvSpPr>
                    <p:cNvPr id="163" name="文字方塊 162"/>
                    <p:cNvSpPr txBox="1"/>
                    <p:nvPr/>
                  </p:nvSpPr>
                  <p:spPr bwMode="auto">
                    <a:xfrm>
                      <a:off x="2607516" y="2837921"/>
                      <a:ext cx="2181278" cy="369245"/>
                    </a:xfrm>
                    <a:prstGeom prst="rect">
                      <a:avLst/>
                    </a:prstGeom>
                    <a:noFill/>
                  </p:spPr>
                  <p:txBody>
                    <a:bodyPr>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164" name="直線接點 163"/>
                    <p:cNvCxnSpPr/>
                    <p:nvPr/>
                  </p:nvCxnSpPr>
                  <p:spPr bwMode="auto">
                    <a:xfrm flipH="1">
                      <a:off x="3047264" y="4277446"/>
                      <a:ext cx="7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5" name="直線接點 164"/>
                    <p:cNvCxnSpPr/>
                    <p:nvPr/>
                  </p:nvCxnSpPr>
                  <p:spPr bwMode="auto">
                    <a:xfrm flipH="1">
                      <a:off x="3050439" y="3988589"/>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6" name="文字方塊 165"/>
                    <p:cNvSpPr txBox="1"/>
                    <p:nvPr/>
                  </p:nvSpPr>
                  <p:spPr bwMode="auto">
                    <a:xfrm>
                      <a:off x="2788496" y="3777500"/>
                      <a:ext cx="390535" cy="368214"/>
                    </a:xfrm>
                    <a:prstGeom prst="rect">
                      <a:avLst/>
                    </a:prstGeom>
                    <a:noFill/>
                  </p:spPr>
                  <p:txBody>
                    <a:bodyPr>
                      <a:spAutoFit/>
                    </a:bodyPr>
                    <a:lstStyle/>
                    <a:p>
                      <a:pPr>
                        <a:defRPr/>
                      </a:pPr>
                      <a:r>
                        <a:rPr lang="en-US" altLang="zh-HK" dirty="0"/>
                        <a:t>5</a:t>
                      </a:r>
                      <a:endParaRPr lang="zh-HK" altLang="en-US" dirty="0"/>
                    </a:p>
                  </p:txBody>
                </p:sp>
                <p:sp>
                  <p:nvSpPr>
                    <p:cNvPr id="167" name="文字方塊 166"/>
                    <p:cNvSpPr txBox="1"/>
                    <p:nvPr/>
                  </p:nvSpPr>
                  <p:spPr bwMode="auto">
                    <a:xfrm>
                      <a:off x="2788496" y="3485469"/>
                      <a:ext cx="390535" cy="369801"/>
                    </a:xfrm>
                    <a:prstGeom prst="rect">
                      <a:avLst/>
                    </a:prstGeom>
                    <a:noFill/>
                  </p:spPr>
                  <p:txBody>
                    <a:bodyPr>
                      <a:spAutoFit/>
                    </a:bodyPr>
                    <a:lstStyle/>
                    <a:p>
                      <a:pPr>
                        <a:defRPr/>
                      </a:pPr>
                      <a:r>
                        <a:rPr lang="en-US" altLang="zh-HK" dirty="0"/>
                        <a:t>6</a:t>
                      </a:r>
                      <a:endParaRPr lang="zh-HK" altLang="en-US" dirty="0"/>
                    </a:p>
                  </p:txBody>
                </p:sp>
                <p:cxnSp>
                  <p:nvCxnSpPr>
                    <p:cNvPr id="168" name="直線接點 167"/>
                    <p:cNvCxnSpPr/>
                    <p:nvPr/>
                  </p:nvCxnSpPr>
                  <p:spPr bwMode="auto">
                    <a:xfrm flipH="1">
                      <a:off x="3452087"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9" name="文字方塊 168"/>
                    <p:cNvSpPr txBox="1"/>
                    <p:nvPr/>
                  </p:nvSpPr>
                  <p:spPr bwMode="auto">
                    <a:xfrm>
                      <a:off x="4385560" y="5491598"/>
                      <a:ext cx="403235" cy="369801"/>
                    </a:xfrm>
                    <a:prstGeom prst="rect">
                      <a:avLst/>
                    </a:prstGeom>
                    <a:noFill/>
                  </p:spPr>
                  <p:txBody>
                    <a:bodyPr>
                      <a:spAutoFit/>
                    </a:bodyPr>
                    <a:lstStyle/>
                    <a:p>
                      <a:pPr>
                        <a:defRPr/>
                      </a:pPr>
                      <a:r>
                        <a:rPr lang="en-US" altLang="zh-HK" dirty="0"/>
                        <a:t>8</a:t>
                      </a:r>
                      <a:endParaRPr lang="zh-HK" altLang="en-US" baseline="-25000" dirty="0"/>
                    </a:p>
                  </p:txBody>
                </p:sp>
                <p:sp>
                  <p:nvSpPr>
                    <p:cNvPr id="170" name="文字方塊 169"/>
                    <p:cNvSpPr txBox="1"/>
                    <p:nvPr/>
                  </p:nvSpPr>
                  <p:spPr bwMode="auto">
                    <a:xfrm>
                      <a:off x="3299683" y="5497947"/>
                      <a:ext cx="412760" cy="369801"/>
                    </a:xfrm>
                    <a:prstGeom prst="rect">
                      <a:avLst/>
                    </a:prstGeom>
                    <a:noFill/>
                  </p:spPr>
                  <p:txBody>
                    <a:bodyPr>
                      <a:spAutoFit/>
                    </a:bodyPr>
                    <a:lstStyle/>
                    <a:p>
                      <a:pPr>
                        <a:defRPr/>
                      </a:pPr>
                      <a:r>
                        <a:rPr lang="en-US" altLang="zh-HK" dirty="0"/>
                        <a:t>2</a:t>
                      </a:r>
                      <a:endParaRPr lang="zh-HK" altLang="en-US" baseline="-25000" dirty="0"/>
                    </a:p>
                  </p:txBody>
                </p:sp>
                <p:sp>
                  <p:nvSpPr>
                    <p:cNvPr id="171" name="文字方塊 170"/>
                    <p:cNvSpPr txBox="1"/>
                    <p:nvPr/>
                  </p:nvSpPr>
                  <p:spPr bwMode="auto">
                    <a:xfrm>
                      <a:off x="5746080" y="5093230"/>
                      <a:ext cx="452449" cy="369245"/>
                    </a:xfrm>
                    <a:prstGeom prst="rect">
                      <a:avLst/>
                    </a:prstGeom>
                    <a:noFill/>
                  </p:spPr>
                  <p:txBody>
                    <a:bodyPr>
                      <a:spAutoFit/>
                    </a:bodyPr>
                    <a:lstStyle/>
                    <a:p>
                      <a:pPr>
                        <a:defRPr/>
                      </a:pPr>
                      <a:r>
                        <a:rPr lang="en-US" altLang="zh-HK" dirty="0"/>
                        <a:t>D</a:t>
                      </a:r>
                      <a:endParaRPr lang="zh-HK" altLang="en-US" dirty="0"/>
                    </a:p>
                  </p:txBody>
                </p:sp>
                <p:cxnSp>
                  <p:nvCxnSpPr>
                    <p:cNvPr id="172" name="直線接點 171"/>
                    <p:cNvCxnSpPr/>
                    <p:nvPr/>
                  </p:nvCxnSpPr>
                  <p:spPr bwMode="auto">
                    <a:xfrm flipH="1">
                      <a:off x="3812458" y="5453507"/>
                      <a:ext cx="0" cy="7142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直線接點 172"/>
                    <p:cNvCxnSpPr/>
                    <p:nvPr/>
                  </p:nvCxnSpPr>
                  <p:spPr bwMode="auto">
                    <a:xfrm flipH="1">
                      <a:off x="4187117"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4" name="直線接點 173"/>
                    <p:cNvCxnSpPr/>
                    <p:nvPr/>
                  </p:nvCxnSpPr>
                  <p:spPr bwMode="auto">
                    <a:xfrm flipH="1">
                      <a:off x="4545901"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5" name="直線接點 174"/>
                    <p:cNvCxnSpPr/>
                    <p:nvPr/>
                  </p:nvCxnSpPr>
                  <p:spPr bwMode="auto">
                    <a:xfrm flipH="1">
                      <a:off x="4920560"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auto">
                    <a:xfrm flipH="1">
                      <a:off x="5293632" y="5445572"/>
                      <a:ext cx="0" cy="7935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7" name="文字方塊 176"/>
                    <p:cNvSpPr txBox="1"/>
                    <p:nvPr/>
                  </p:nvSpPr>
                  <p:spPr bwMode="auto">
                    <a:xfrm>
                      <a:off x="3650529" y="5501121"/>
                      <a:ext cx="412760" cy="369801"/>
                    </a:xfrm>
                    <a:prstGeom prst="rect">
                      <a:avLst/>
                    </a:prstGeom>
                    <a:noFill/>
                  </p:spPr>
                  <p:txBody>
                    <a:bodyPr>
                      <a:spAutoFit/>
                    </a:bodyPr>
                    <a:lstStyle/>
                    <a:p>
                      <a:pPr>
                        <a:defRPr/>
                      </a:pPr>
                      <a:r>
                        <a:rPr lang="en-US" altLang="zh-HK" dirty="0"/>
                        <a:t>4</a:t>
                      </a:r>
                      <a:endParaRPr lang="zh-HK" altLang="en-US" baseline="-25000" dirty="0"/>
                    </a:p>
                  </p:txBody>
                </p:sp>
                <p:sp>
                  <p:nvSpPr>
                    <p:cNvPr id="178" name="文字方塊 177"/>
                    <p:cNvSpPr txBox="1"/>
                    <p:nvPr/>
                  </p:nvSpPr>
                  <p:spPr bwMode="auto">
                    <a:xfrm>
                      <a:off x="4034713" y="5501121"/>
                      <a:ext cx="412760" cy="369801"/>
                    </a:xfrm>
                    <a:prstGeom prst="rect">
                      <a:avLst/>
                    </a:prstGeom>
                    <a:noFill/>
                  </p:spPr>
                  <p:txBody>
                    <a:bodyPr>
                      <a:spAutoFit/>
                    </a:bodyPr>
                    <a:lstStyle/>
                    <a:p>
                      <a:pPr>
                        <a:defRPr/>
                      </a:pPr>
                      <a:r>
                        <a:rPr lang="en-US" altLang="zh-HK" dirty="0"/>
                        <a:t>6 </a:t>
                      </a:r>
                      <a:endParaRPr lang="zh-HK" altLang="en-US" baseline="-25000" dirty="0"/>
                    </a:p>
                  </p:txBody>
                </p:sp>
                <p:sp>
                  <p:nvSpPr>
                    <p:cNvPr id="179" name="文字方塊 178"/>
                    <p:cNvSpPr txBox="1"/>
                    <p:nvPr/>
                  </p:nvSpPr>
                  <p:spPr bwMode="auto">
                    <a:xfrm>
                      <a:off x="4718943" y="5491598"/>
                      <a:ext cx="536588" cy="368214"/>
                    </a:xfrm>
                    <a:prstGeom prst="rect">
                      <a:avLst/>
                    </a:prstGeom>
                    <a:noFill/>
                  </p:spPr>
                  <p:txBody>
                    <a:bodyPr>
                      <a:spAutoFit/>
                    </a:bodyPr>
                    <a:lstStyle/>
                    <a:p>
                      <a:pPr>
                        <a:defRPr/>
                      </a:pPr>
                      <a:r>
                        <a:rPr lang="en-US" altLang="zh-HK" dirty="0"/>
                        <a:t>10</a:t>
                      </a:r>
                      <a:endParaRPr lang="zh-HK" altLang="en-US" baseline="-25000" dirty="0"/>
                    </a:p>
                  </p:txBody>
                </p:sp>
                <p:sp>
                  <p:nvSpPr>
                    <p:cNvPr id="180" name="文字方塊 179"/>
                    <p:cNvSpPr txBox="1"/>
                    <p:nvPr/>
                  </p:nvSpPr>
                  <p:spPr bwMode="auto">
                    <a:xfrm>
                      <a:off x="5093602" y="5491747"/>
                      <a:ext cx="538175" cy="369800"/>
                    </a:xfrm>
                    <a:prstGeom prst="rect">
                      <a:avLst/>
                    </a:prstGeom>
                    <a:noFill/>
                  </p:spPr>
                  <p:txBody>
                    <a:bodyPr>
                      <a:spAutoFit/>
                    </a:bodyPr>
                    <a:lstStyle/>
                    <a:p>
                      <a:pPr>
                        <a:defRPr/>
                      </a:pPr>
                      <a:r>
                        <a:rPr lang="en-US" altLang="zh-HK" dirty="0"/>
                        <a:t>12</a:t>
                      </a:r>
                      <a:endParaRPr lang="zh-HK" altLang="en-US" baseline="-25000" dirty="0"/>
                    </a:p>
                  </p:txBody>
                </p:sp>
                <p:sp>
                  <p:nvSpPr>
                    <p:cNvPr id="181" name="文字方塊 180"/>
                    <p:cNvSpPr txBox="1"/>
                    <p:nvPr/>
                  </p:nvSpPr>
                  <p:spPr bwMode="auto">
                    <a:xfrm>
                      <a:off x="5463498" y="5490011"/>
                      <a:ext cx="538176" cy="369800"/>
                    </a:xfrm>
                    <a:prstGeom prst="rect">
                      <a:avLst/>
                    </a:prstGeom>
                    <a:noFill/>
                  </p:spPr>
                  <p:txBody>
                    <a:bodyPr>
                      <a:spAutoFit/>
                    </a:bodyPr>
                    <a:lstStyle/>
                    <a:p>
                      <a:pPr>
                        <a:defRPr/>
                      </a:pPr>
                      <a:r>
                        <a:rPr lang="en-US" altLang="zh-HK" dirty="0"/>
                        <a:t>14</a:t>
                      </a:r>
                      <a:endParaRPr lang="zh-HK" altLang="en-US" baseline="-25000" dirty="0"/>
                    </a:p>
                  </p:txBody>
                </p:sp>
                <p:cxnSp>
                  <p:nvCxnSpPr>
                    <p:cNvPr id="182" name="直線接點 181"/>
                    <p:cNvCxnSpPr/>
                    <p:nvPr/>
                  </p:nvCxnSpPr>
                  <p:spPr bwMode="auto">
                    <a:xfrm flipH="1">
                      <a:off x="3040914" y="3701318"/>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3" name="直線接點 182"/>
                    <p:cNvCxnSpPr/>
                    <p:nvPr/>
                  </p:nvCxnSpPr>
                  <p:spPr bwMode="auto">
                    <a:xfrm flipH="1">
                      <a:off x="3048852" y="4564716"/>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4" name="直線接點 183"/>
                    <p:cNvCxnSpPr/>
                    <p:nvPr/>
                  </p:nvCxnSpPr>
                  <p:spPr bwMode="auto">
                    <a:xfrm flipH="1">
                      <a:off x="3055202" y="4859921"/>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5" name="直線接點 184"/>
                    <p:cNvCxnSpPr/>
                    <p:nvPr/>
                  </p:nvCxnSpPr>
                  <p:spPr bwMode="auto">
                    <a:xfrm flipH="1">
                      <a:off x="3055202" y="5140843"/>
                      <a:ext cx="7143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6" name="文字方塊 185"/>
                    <p:cNvSpPr txBox="1"/>
                    <p:nvPr/>
                  </p:nvSpPr>
                  <p:spPr bwMode="auto">
                    <a:xfrm>
                      <a:off x="2788496" y="4061597"/>
                      <a:ext cx="390535" cy="368214"/>
                    </a:xfrm>
                    <a:prstGeom prst="rect">
                      <a:avLst/>
                    </a:prstGeom>
                    <a:noFill/>
                  </p:spPr>
                  <p:txBody>
                    <a:bodyPr>
                      <a:spAutoFit/>
                    </a:bodyPr>
                    <a:lstStyle/>
                    <a:p>
                      <a:pPr>
                        <a:defRPr/>
                      </a:pPr>
                      <a:r>
                        <a:rPr lang="en-US" altLang="zh-HK" dirty="0"/>
                        <a:t>4</a:t>
                      </a:r>
                      <a:endParaRPr lang="zh-HK" altLang="en-US" dirty="0"/>
                    </a:p>
                  </p:txBody>
                </p:sp>
                <p:sp>
                  <p:nvSpPr>
                    <p:cNvPr id="187" name="文字方塊 186"/>
                    <p:cNvSpPr txBox="1"/>
                    <p:nvPr/>
                  </p:nvSpPr>
                  <p:spPr bwMode="auto">
                    <a:xfrm>
                      <a:off x="2788496" y="4339343"/>
                      <a:ext cx="390535" cy="369801"/>
                    </a:xfrm>
                    <a:prstGeom prst="rect">
                      <a:avLst/>
                    </a:prstGeom>
                    <a:noFill/>
                  </p:spPr>
                  <p:txBody>
                    <a:bodyPr>
                      <a:spAutoFit/>
                    </a:bodyPr>
                    <a:lstStyle/>
                    <a:p>
                      <a:pPr>
                        <a:defRPr/>
                      </a:pPr>
                      <a:r>
                        <a:rPr lang="en-US" altLang="zh-HK" dirty="0"/>
                        <a:t>3</a:t>
                      </a:r>
                      <a:endParaRPr lang="zh-HK" altLang="en-US" dirty="0"/>
                    </a:p>
                  </p:txBody>
                </p:sp>
                <p:sp>
                  <p:nvSpPr>
                    <p:cNvPr id="188" name="文字方塊 187"/>
                    <p:cNvSpPr txBox="1"/>
                    <p:nvPr/>
                  </p:nvSpPr>
                  <p:spPr bwMode="auto">
                    <a:xfrm>
                      <a:off x="2788496" y="4644072"/>
                      <a:ext cx="390535" cy="369801"/>
                    </a:xfrm>
                    <a:prstGeom prst="rect">
                      <a:avLst/>
                    </a:prstGeom>
                    <a:noFill/>
                  </p:spPr>
                  <p:txBody>
                    <a:bodyPr>
                      <a:spAutoFit/>
                    </a:bodyPr>
                    <a:lstStyle/>
                    <a:p>
                      <a:pPr>
                        <a:defRPr/>
                      </a:pPr>
                      <a:r>
                        <a:rPr lang="en-US" altLang="zh-HK" dirty="0"/>
                        <a:t>2</a:t>
                      </a:r>
                      <a:endParaRPr lang="zh-HK" altLang="en-US" dirty="0"/>
                    </a:p>
                  </p:txBody>
                </p:sp>
                <p:sp>
                  <p:nvSpPr>
                    <p:cNvPr id="189" name="文字方塊 188"/>
                    <p:cNvSpPr txBox="1"/>
                    <p:nvPr/>
                  </p:nvSpPr>
                  <p:spPr bwMode="auto">
                    <a:xfrm>
                      <a:off x="2788496" y="4956737"/>
                      <a:ext cx="390535" cy="369800"/>
                    </a:xfrm>
                    <a:prstGeom prst="rect">
                      <a:avLst/>
                    </a:prstGeom>
                    <a:noFill/>
                  </p:spPr>
                  <p:txBody>
                    <a:bodyPr>
                      <a:spAutoFit/>
                    </a:bodyPr>
                    <a:lstStyle/>
                    <a:p>
                      <a:pPr>
                        <a:defRPr/>
                      </a:pPr>
                      <a:r>
                        <a:rPr lang="en-US" altLang="zh-HK" dirty="0"/>
                        <a:t>1</a:t>
                      </a:r>
                      <a:endParaRPr lang="zh-HK" altLang="en-US" dirty="0"/>
                    </a:p>
                  </p:txBody>
                </p:sp>
                <p:sp>
                  <p:nvSpPr>
                    <p:cNvPr id="190" name="文字方塊 189"/>
                    <p:cNvSpPr txBox="1"/>
                    <p:nvPr/>
                  </p:nvSpPr>
                  <p:spPr bwMode="auto">
                    <a:xfrm>
                      <a:off x="2794846" y="3204548"/>
                      <a:ext cx="388946" cy="369800"/>
                    </a:xfrm>
                    <a:prstGeom prst="rect">
                      <a:avLst/>
                    </a:prstGeom>
                    <a:noFill/>
                  </p:spPr>
                  <p:txBody>
                    <a:bodyPr>
                      <a:spAutoFit/>
                    </a:bodyPr>
                    <a:lstStyle/>
                    <a:p>
                      <a:pPr>
                        <a:defRPr/>
                      </a:pPr>
                      <a:r>
                        <a:rPr lang="en-US" altLang="zh-HK" dirty="0"/>
                        <a:t>7</a:t>
                      </a:r>
                      <a:endParaRPr lang="zh-HK" altLang="en-US" dirty="0"/>
                    </a:p>
                  </p:txBody>
                </p:sp>
                <p:cxnSp>
                  <p:nvCxnSpPr>
                    <p:cNvPr id="191" name="直線接點 190"/>
                    <p:cNvCxnSpPr/>
                    <p:nvPr/>
                  </p:nvCxnSpPr>
                  <p:spPr bwMode="auto">
                    <a:xfrm flipH="1">
                      <a:off x="3048852" y="3434681"/>
                      <a:ext cx="7302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58" name="文字方塊 157"/>
                  <p:cNvSpPr txBox="1"/>
                  <p:nvPr/>
                </p:nvSpPr>
                <p:spPr bwMode="auto">
                  <a:xfrm>
                    <a:off x="5912772" y="5475727"/>
                    <a:ext cx="1706107" cy="369245"/>
                  </a:xfrm>
                  <a:prstGeom prst="rect">
                    <a:avLst/>
                  </a:prstGeom>
                  <a:noFill/>
                </p:spPr>
                <p:txBody>
                  <a:bodyPr wrap="square">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145" name="直線接點 144"/>
                <p:cNvCxnSpPr/>
                <p:nvPr/>
              </p:nvCxnSpPr>
              <p:spPr>
                <a:xfrm>
                  <a:off x="1531365" y="2741813"/>
                  <a:ext cx="0" cy="17303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a:xfrm flipV="1">
                  <a:off x="1205859" y="3589543"/>
                  <a:ext cx="143381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直線接點 146"/>
                <p:cNvCxnSpPr/>
                <p:nvPr/>
              </p:nvCxnSpPr>
              <p:spPr>
                <a:xfrm>
                  <a:off x="1199508" y="3878470"/>
                  <a:ext cx="18021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a:off x="1205859" y="4165810"/>
                  <a:ext cx="2165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線接點 148"/>
                <p:cNvCxnSpPr/>
                <p:nvPr/>
              </p:nvCxnSpPr>
              <p:spPr>
                <a:xfrm>
                  <a:off x="1185218" y="2725938"/>
                  <a:ext cx="34614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a:off x="1185218" y="3013278"/>
                  <a:ext cx="70975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線接點 150"/>
                <p:cNvCxnSpPr/>
                <p:nvPr/>
              </p:nvCxnSpPr>
              <p:spPr>
                <a:xfrm flipV="1">
                  <a:off x="1185218" y="3302205"/>
                  <a:ext cx="1078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線接點 151"/>
                <p:cNvCxnSpPr/>
                <p:nvPr/>
              </p:nvCxnSpPr>
              <p:spPr>
                <a:xfrm>
                  <a:off x="1894977" y="2991053"/>
                  <a:ext cx="0" cy="14732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a:off x="2263354" y="3319667"/>
                  <a:ext cx="0" cy="114935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a:off x="2633318" y="3591131"/>
                  <a:ext cx="0" cy="8636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a:off x="3001695" y="3907045"/>
                  <a:ext cx="0" cy="56515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直線接點 155"/>
                <p:cNvCxnSpPr/>
                <p:nvPr/>
              </p:nvCxnSpPr>
              <p:spPr>
                <a:xfrm>
                  <a:off x="3371659" y="4189622"/>
                  <a:ext cx="0" cy="2809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35" name="群組 134"/>
            <p:cNvGrpSpPr/>
            <p:nvPr/>
          </p:nvGrpSpPr>
          <p:grpSpPr>
            <a:xfrm>
              <a:off x="5880299" y="1931913"/>
              <a:ext cx="1339850" cy="722312"/>
              <a:chOff x="5880299" y="4092153"/>
              <a:chExt cx="1339850" cy="722312"/>
            </a:xfrm>
          </p:grpSpPr>
          <p:sp>
            <p:nvSpPr>
              <p:cNvPr id="140" name="文字方塊 139"/>
              <p:cNvSpPr txBox="1"/>
              <p:nvPr/>
            </p:nvSpPr>
            <p:spPr bwMode="auto">
              <a:xfrm>
                <a:off x="5981899" y="4092153"/>
                <a:ext cx="1238250" cy="646331"/>
              </a:xfrm>
              <a:prstGeom prst="rect">
                <a:avLst/>
              </a:prstGeom>
              <a:noFill/>
            </p:spPr>
            <p:txBody>
              <a:bodyPr>
                <a:spAutoFit/>
              </a:bodyPr>
              <a:lstStyle/>
              <a:p>
                <a:pPr algn="ctr">
                  <a:defRPr/>
                </a:pPr>
                <a:r>
                  <a:rPr lang="zh-TW" altLang="en-US" dirty="0"/>
                  <a:t>中間點</a:t>
                </a:r>
                <a:endParaRPr lang="en-US" altLang="zh-HK" dirty="0"/>
              </a:p>
              <a:p>
                <a:pPr algn="ctr">
                  <a:defRPr/>
                </a:pPr>
                <a:r>
                  <a:rPr lang="en-US" altLang="zh-HK" dirty="0"/>
                  <a:t>E</a:t>
                </a:r>
                <a:r>
                  <a:rPr lang="en-US" altLang="zh-HK" baseline="-25000" dirty="0"/>
                  <a:t>d</a:t>
                </a:r>
                <a:r>
                  <a:rPr lang="en-US" altLang="zh-HK" dirty="0"/>
                  <a:t> = 1</a:t>
                </a:r>
                <a:endParaRPr lang="zh-HK" altLang="en-US" baseline="-25000" dirty="0"/>
              </a:p>
            </p:txBody>
          </p:sp>
          <p:cxnSp>
            <p:nvCxnSpPr>
              <p:cNvPr id="141" name="直線單箭頭接點 140"/>
              <p:cNvCxnSpPr/>
              <p:nvPr/>
            </p:nvCxnSpPr>
            <p:spPr bwMode="auto">
              <a:xfrm flipH="1">
                <a:off x="5880299" y="4476328"/>
                <a:ext cx="296863" cy="33813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6" name="群組 135"/>
            <p:cNvGrpSpPr/>
            <p:nvPr/>
          </p:nvGrpSpPr>
          <p:grpSpPr>
            <a:xfrm>
              <a:off x="5796162" y="2800275"/>
              <a:ext cx="1804986" cy="471488"/>
              <a:chOff x="5796162" y="4960515"/>
              <a:chExt cx="1804986" cy="471488"/>
            </a:xfrm>
          </p:grpSpPr>
          <p:sp>
            <p:nvSpPr>
              <p:cNvPr id="138" name="文字方塊 137"/>
              <p:cNvSpPr txBox="1"/>
              <p:nvPr/>
            </p:nvSpPr>
            <p:spPr bwMode="auto">
              <a:xfrm>
                <a:off x="6654998" y="4960515"/>
                <a:ext cx="946150" cy="369888"/>
              </a:xfrm>
              <a:prstGeom prst="rect">
                <a:avLst/>
              </a:prstGeom>
              <a:noFill/>
            </p:spPr>
            <p:txBody>
              <a:bodyPr>
                <a:spAutoFit/>
              </a:bodyPr>
              <a:lstStyle/>
              <a:p>
                <a:pPr>
                  <a:defRPr/>
                </a:pPr>
                <a:r>
                  <a:rPr lang="en-US" altLang="zh-HK" dirty="0"/>
                  <a:t>E</a:t>
                </a:r>
                <a:r>
                  <a:rPr lang="en-US" altLang="zh-HK" baseline="-25000" dirty="0"/>
                  <a:t>d</a:t>
                </a:r>
                <a:r>
                  <a:rPr lang="en-US" altLang="zh-HK" dirty="0"/>
                  <a:t> &lt; 1</a:t>
                </a:r>
                <a:endParaRPr lang="zh-HK" altLang="en-US" baseline="-25000" dirty="0"/>
              </a:p>
            </p:txBody>
          </p:sp>
          <p:sp>
            <p:nvSpPr>
              <p:cNvPr id="139" name="左大括弧 138"/>
              <p:cNvSpPr/>
              <p:nvPr/>
            </p:nvSpPr>
            <p:spPr bwMode="auto">
              <a:xfrm rot="7671920">
                <a:off x="6447831" y="4521571"/>
                <a:ext cx="258763" cy="1562101"/>
              </a:xfrm>
              <a:prstGeom prst="leftBrace">
                <a:avLst>
                  <a:gd name="adj1" fmla="val 37863"/>
                  <a:gd name="adj2" fmla="val 476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HK" altLang="en-US"/>
              </a:p>
            </p:txBody>
          </p:sp>
        </p:grpSp>
        <p:sp>
          <p:nvSpPr>
            <p:cNvPr id="137" name="橢圓 136"/>
            <p:cNvSpPr/>
            <p:nvPr/>
          </p:nvSpPr>
          <p:spPr bwMode="auto">
            <a:xfrm>
              <a:off x="5700912" y="2701849"/>
              <a:ext cx="103187" cy="104775"/>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3219607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spcBef>
                <a:spcPts val="1800"/>
              </a:spcBef>
            </a:pPr>
            <a:r>
              <a:rPr lang="zh-HK" altLang="en-US" sz="3200"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sz="3200" dirty="0">
                <a:solidFill>
                  <a:srgbClr val="F79646">
                    <a:lumMod val="75000"/>
                  </a:srgbClr>
                </a:solidFill>
                <a:latin typeface="Times New Roman" panose="02020603050405020304" pitchFamily="18" charset="0"/>
                <a:ea typeface="標楷體" panose="03000509000000000000" pitchFamily="65" charset="-120"/>
              </a:rPr>
              <a:t>5</a:t>
            </a:r>
            <a:r>
              <a:rPr lang="en-US" altLang="zh-HK" sz="3200" dirty="0">
                <a:solidFill>
                  <a:srgbClr val="F79646">
                    <a:lumMod val="75000"/>
                  </a:srgbClr>
                </a:solidFill>
                <a:latin typeface="Times New Roman" panose="02020603050405020304" pitchFamily="18" charset="0"/>
                <a:ea typeface="標楷體" panose="03000509000000000000" pitchFamily="65" charset="-120"/>
              </a:rPr>
              <a:t>.</a:t>
            </a:r>
            <a:r>
              <a:rPr lang="en-US" altLang="zh-TW" sz="3200" dirty="0">
                <a:solidFill>
                  <a:srgbClr val="F79646">
                    <a:lumMod val="75000"/>
                  </a:srgbClr>
                </a:solidFill>
                <a:latin typeface="Times New Roman" panose="02020603050405020304" pitchFamily="18" charset="0"/>
                <a:ea typeface="標楷體" panose="03000509000000000000" pitchFamily="65" charset="-120"/>
              </a:rPr>
              <a:t>2</a:t>
            </a:r>
            <a:br>
              <a:rPr lang="en-US" altLang="zh-HK" sz="3200" dirty="0">
                <a:solidFill>
                  <a:srgbClr val="F79646">
                    <a:lumMod val="75000"/>
                  </a:srgbClr>
                </a:solidFill>
                <a:latin typeface="Times New Roman" panose="02020603050405020304" pitchFamily="18" charset="0"/>
                <a:ea typeface="標楷體" panose="03000509000000000000" pitchFamily="65" charset="-120"/>
              </a:rPr>
            </a:br>
            <a:r>
              <a:rPr lang="zh-TW" altLang="en-US" sz="2300" dirty="0">
                <a:solidFill>
                  <a:srgbClr val="F79646">
                    <a:lumMod val="75000"/>
                  </a:srgbClr>
                </a:solidFill>
                <a:latin typeface="Times New Roman" panose="02020603050405020304" pitchFamily="18" charset="0"/>
                <a:ea typeface="標楷體" panose="03000509000000000000" pitchFamily="65" charset="-120"/>
              </a:rPr>
              <a:t>在圖中顯示需求為彈性或低彈性時的總收入變動</a:t>
            </a:r>
            <a:endParaRPr lang="zh-HK" altLang="en-US" sz="2300" dirty="0">
              <a:solidFill>
                <a:srgbClr val="F79646">
                  <a:lumMod val="75000"/>
                </a:srgbClr>
              </a:solidFill>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a:t>我們認識到，線性需求曲線的價格範圍與需求彈性有以下</a:t>
            </a:r>
            <a:br>
              <a:rPr lang="en-US" altLang="zh-TW"/>
            </a:br>
            <a:r>
              <a:rPr lang="zh-TW" altLang="en-US"/>
              <a:t>關係：</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73</a:t>
            </a:fld>
            <a:endParaRPr lang="zh-HK" altLang="en-US" dirty="0"/>
          </a:p>
        </p:txBody>
      </p:sp>
      <p:sp>
        <p:nvSpPr>
          <p:cNvPr id="43" name="內容版面配置區 5"/>
          <p:cNvSpPr txBox="1">
            <a:spLocks/>
          </p:cNvSpPr>
          <p:nvPr/>
        </p:nvSpPr>
        <p:spPr>
          <a:xfrm>
            <a:off x="827584" y="2164916"/>
            <a:ext cx="7560840" cy="1842006"/>
          </a:xfrm>
          <a:prstGeom prst="rect">
            <a:avLst/>
          </a:prstGeom>
          <a:solidFill>
            <a:srgbClr val="FDF4BB"/>
          </a:solidFill>
          <a:ln w="34925">
            <a:noFill/>
            <a:prstDash val="dash"/>
          </a:ln>
        </p:spPr>
        <p:txBody>
          <a:bodyPr vert="horz" wrap="square" lIns="91440" tIns="144000" rIns="91440" bIns="14400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355600" algn="l"/>
              </a:tabLst>
            </a:pPr>
            <a:r>
              <a:rPr lang="en-US" altLang="zh-HK" dirty="0"/>
              <a:t>1.	</a:t>
            </a:r>
            <a:r>
              <a:rPr lang="zh-TW" altLang="en-US" dirty="0"/>
              <a:t>在中間點之上的部分，需求彈性大於 </a:t>
            </a:r>
            <a:r>
              <a:rPr lang="en-US" altLang="zh-TW" dirty="0"/>
              <a:t>1</a:t>
            </a:r>
            <a:r>
              <a:rPr lang="zh-TW" altLang="en-US" dirty="0"/>
              <a:t>，即需求屬於</a:t>
            </a:r>
            <a:r>
              <a:rPr lang="en-US" altLang="zh-TW" dirty="0"/>
              <a:t>	</a:t>
            </a:r>
            <a:r>
              <a:rPr lang="zh-TW" altLang="en-US" dirty="0"/>
              <a:t>彈性。</a:t>
            </a:r>
            <a:endParaRPr lang="en-US" altLang="zh-HK" dirty="0"/>
          </a:p>
          <a:p>
            <a:pPr>
              <a:tabLst>
                <a:tab pos="355600" algn="l"/>
              </a:tabLst>
            </a:pPr>
            <a:r>
              <a:rPr lang="en-US" altLang="zh-HK" dirty="0"/>
              <a:t>2.	</a:t>
            </a:r>
            <a:r>
              <a:rPr lang="zh-TW" altLang="en-US" dirty="0"/>
              <a:t>在中間點之下的部分，需求彈性小於 </a:t>
            </a:r>
            <a:r>
              <a:rPr lang="en-US" altLang="zh-TW" dirty="0"/>
              <a:t>1</a:t>
            </a:r>
            <a:r>
              <a:rPr lang="zh-TW" altLang="en-US" dirty="0"/>
              <a:t>，即需求屬於</a:t>
            </a:r>
            <a:r>
              <a:rPr lang="en-US" altLang="zh-TW" dirty="0"/>
              <a:t>	</a:t>
            </a:r>
            <a:r>
              <a:rPr lang="zh-TW" altLang="en-US" dirty="0"/>
              <a:t>低彈性。</a:t>
            </a:r>
            <a:endParaRPr lang="zh-HK" altLang="en-US" dirty="0"/>
          </a:p>
        </p:txBody>
      </p:sp>
    </p:spTree>
    <p:extLst>
      <p:ext uri="{BB962C8B-B14F-4D97-AF65-F5344CB8AC3E}">
        <p14:creationId xmlns:p14="http://schemas.microsoft.com/office/powerpoint/2010/main" val="27936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2</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sz="2600" dirty="0">
                <a:solidFill>
                  <a:srgbClr val="F79646">
                    <a:lumMod val="75000"/>
                  </a:srgbClr>
                </a:solidFill>
                <a:latin typeface="Times New Roman" panose="02020603050405020304" pitchFamily="18" charset="0"/>
                <a:ea typeface="標楷體" panose="03000509000000000000" pitchFamily="65" charset="-120"/>
              </a:rPr>
              <a:t>在圖中顯示需求為彈性或低彈性時的總收入變動</a:t>
            </a:r>
            <a:endParaRPr lang="zh-HK" altLang="en-US" sz="2600" dirty="0"/>
          </a:p>
        </p:txBody>
      </p:sp>
      <p:sp>
        <p:nvSpPr>
          <p:cNvPr id="3" name="內容版面配置區 2"/>
          <p:cNvSpPr>
            <a:spLocks noGrp="1"/>
          </p:cNvSpPr>
          <p:nvPr>
            <p:ph idx="1"/>
          </p:nvPr>
        </p:nvSpPr>
        <p:spPr>
          <a:xfrm>
            <a:off x="457200" y="1196752"/>
            <a:ext cx="8229600" cy="904863"/>
          </a:xfrm>
        </p:spPr>
        <p:txBody>
          <a:bodyPr/>
          <a:lstStyle/>
          <a:p>
            <a:r>
              <a:rPr lang="zh-TW" altLang="en-US" dirty="0"/>
              <a:t>如果我們想繪畫需求屬於</a:t>
            </a:r>
            <a:r>
              <a:rPr lang="zh-TW" altLang="en-US" b="1" dirty="0">
                <a:solidFill>
                  <a:srgbClr val="0070C0"/>
                </a:solidFill>
              </a:rPr>
              <a:t>彈性</a:t>
            </a:r>
            <a:r>
              <a:rPr lang="zh-TW" altLang="en-US" dirty="0"/>
              <a:t>時的總收入變動：</a:t>
            </a:r>
            <a:endParaRPr lang="en-US" altLang="zh-HK" dirty="0"/>
          </a:p>
          <a:p>
            <a:pPr>
              <a:tabLst>
                <a:tab pos="355600" algn="l"/>
              </a:tabLst>
            </a:pPr>
            <a:r>
              <a:rPr lang="en-US" altLang="zh-HK" dirty="0">
                <a:sym typeface="Wingdings" panose="05000000000000000000" pitchFamily="2" charset="2"/>
              </a:rPr>
              <a:t>	</a:t>
            </a:r>
            <a:r>
              <a:rPr lang="zh-TW" altLang="en-US" dirty="0"/>
              <a:t>應在圖中的需求曲線上選取</a:t>
            </a:r>
            <a:r>
              <a:rPr lang="zh-TW" altLang="en-US" b="1" dirty="0">
                <a:solidFill>
                  <a:srgbClr val="0070C0"/>
                </a:solidFill>
              </a:rPr>
              <a:t>高於</a:t>
            </a:r>
            <a:r>
              <a:rPr lang="zh-TW" altLang="en-US" dirty="0"/>
              <a:t>中間點的兩點</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74</a:t>
            </a:fld>
            <a:endParaRPr lang="zh-HK" altLang="en-US" dirty="0"/>
          </a:p>
        </p:txBody>
      </p:sp>
      <p:grpSp>
        <p:nvGrpSpPr>
          <p:cNvPr id="6" name="群組 7"/>
          <p:cNvGrpSpPr>
            <a:grpSpLocks/>
          </p:cNvGrpSpPr>
          <p:nvPr/>
        </p:nvGrpSpPr>
        <p:grpSpPr bwMode="auto">
          <a:xfrm>
            <a:off x="445024" y="2309043"/>
            <a:ext cx="4438650" cy="2702956"/>
            <a:chOff x="4438650" y="2336799"/>
            <a:chExt cx="4439080" cy="2702956"/>
          </a:xfrm>
        </p:grpSpPr>
        <p:grpSp>
          <p:nvGrpSpPr>
            <p:cNvPr id="7" name="群組 6"/>
            <p:cNvGrpSpPr>
              <a:grpSpLocks/>
            </p:cNvGrpSpPr>
            <p:nvPr/>
          </p:nvGrpSpPr>
          <p:grpSpPr bwMode="auto">
            <a:xfrm>
              <a:off x="4806987" y="3106159"/>
              <a:ext cx="1403486" cy="1529341"/>
              <a:chOff x="4806987" y="3106159"/>
              <a:chExt cx="1403486" cy="1529341"/>
            </a:xfrm>
          </p:grpSpPr>
          <p:grpSp>
            <p:nvGrpSpPr>
              <p:cNvPr id="39" name="群組 5"/>
              <p:cNvGrpSpPr>
                <a:grpSpLocks/>
              </p:cNvGrpSpPr>
              <p:nvPr/>
            </p:nvGrpSpPr>
            <p:grpSpPr bwMode="auto">
              <a:xfrm>
                <a:off x="4959402" y="3167063"/>
                <a:ext cx="1131173" cy="1468437"/>
                <a:chOff x="4959402" y="3167063"/>
                <a:chExt cx="1131173" cy="1468437"/>
              </a:xfrm>
            </p:grpSpPr>
            <p:sp>
              <p:nvSpPr>
                <p:cNvPr id="42" name="矩形 41"/>
                <p:cNvSpPr/>
                <p:nvPr/>
              </p:nvSpPr>
              <p:spPr>
                <a:xfrm>
                  <a:off x="5586526" y="3416300"/>
                  <a:ext cx="504049" cy="12192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44" name="矩形 43"/>
                <p:cNvSpPr/>
                <p:nvPr/>
              </p:nvSpPr>
              <p:spPr>
                <a:xfrm>
                  <a:off x="4959402" y="3167063"/>
                  <a:ext cx="619185" cy="23653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40" name="文字方塊 39"/>
              <p:cNvSpPr txBox="1"/>
              <p:nvPr/>
            </p:nvSpPr>
            <p:spPr bwMode="auto">
              <a:xfrm>
                <a:off x="4806987" y="3106159"/>
                <a:ext cx="928778" cy="369332"/>
              </a:xfrm>
              <a:prstGeom prst="rect">
                <a:avLst/>
              </a:prstGeom>
              <a:noFill/>
            </p:spPr>
            <p:txBody>
              <a:bodyPr>
                <a:spAutoFit/>
              </a:bodyPr>
              <a:lstStyle/>
              <a:p>
                <a:pPr algn="ctr">
                  <a:defRPr/>
                </a:pPr>
                <a:r>
                  <a:rPr lang="zh-TW" altLang="en-US" b="1" dirty="0"/>
                  <a:t>損失</a:t>
                </a:r>
                <a:endParaRPr lang="zh-HK" altLang="en-US" b="1" dirty="0"/>
              </a:p>
            </p:txBody>
          </p:sp>
          <p:sp>
            <p:nvSpPr>
              <p:cNvPr id="41" name="文字方塊 40"/>
              <p:cNvSpPr txBox="1"/>
              <p:nvPr/>
            </p:nvSpPr>
            <p:spPr bwMode="auto">
              <a:xfrm>
                <a:off x="5459513" y="3799359"/>
                <a:ext cx="750960" cy="369332"/>
              </a:xfrm>
              <a:prstGeom prst="rect">
                <a:avLst/>
              </a:prstGeom>
              <a:noFill/>
            </p:spPr>
            <p:txBody>
              <a:bodyPr>
                <a:spAutoFit/>
              </a:bodyPr>
              <a:lstStyle/>
              <a:p>
                <a:pPr algn="ctr">
                  <a:defRPr/>
                </a:pPr>
                <a:r>
                  <a:rPr lang="zh-TW" altLang="en-US" b="1" dirty="0"/>
                  <a:t>得益</a:t>
                </a:r>
                <a:endParaRPr lang="zh-HK" altLang="en-US" b="1" dirty="0"/>
              </a:p>
            </p:txBody>
          </p:sp>
        </p:grpSp>
        <p:grpSp>
          <p:nvGrpSpPr>
            <p:cNvPr id="8" name="群組 9"/>
            <p:cNvGrpSpPr>
              <a:grpSpLocks/>
            </p:cNvGrpSpPr>
            <p:nvPr/>
          </p:nvGrpSpPr>
          <p:grpSpPr bwMode="auto">
            <a:xfrm>
              <a:off x="4438650" y="2336799"/>
              <a:ext cx="4439080" cy="2702956"/>
              <a:chOff x="4439094" y="2831155"/>
              <a:chExt cx="4438174" cy="2702465"/>
            </a:xfrm>
          </p:grpSpPr>
          <p:grpSp>
            <p:nvGrpSpPr>
              <p:cNvPr id="9" name="群組 10"/>
              <p:cNvGrpSpPr>
                <a:grpSpLocks/>
              </p:cNvGrpSpPr>
              <p:nvPr/>
            </p:nvGrpSpPr>
            <p:grpSpPr bwMode="auto">
              <a:xfrm>
                <a:off x="4439094" y="2831155"/>
                <a:ext cx="4438174" cy="2702465"/>
                <a:chOff x="1147118" y="3551236"/>
                <a:chExt cx="4438174" cy="2702465"/>
              </a:xfrm>
            </p:grpSpPr>
            <p:cxnSp>
              <p:nvCxnSpPr>
                <p:cNvPr id="13" name="直線接點 12"/>
                <p:cNvCxnSpPr/>
                <p:nvPr/>
              </p:nvCxnSpPr>
              <p:spPr>
                <a:xfrm>
                  <a:off x="1794749" y="4100412"/>
                  <a:ext cx="2293691" cy="119040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4" name="群組 68"/>
                <p:cNvGrpSpPr>
                  <a:grpSpLocks/>
                </p:cNvGrpSpPr>
                <p:nvPr/>
              </p:nvGrpSpPr>
              <p:grpSpPr bwMode="auto">
                <a:xfrm>
                  <a:off x="1147118" y="3551236"/>
                  <a:ext cx="4438174" cy="2702465"/>
                  <a:chOff x="686735" y="2166142"/>
                  <a:chExt cx="4438174" cy="2702465"/>
                </a:xfrm>
              </p:grpSpPr>
              <p:grpSp>
                <p:nvGrpSpPr>
                  <p:cNvPr id="15" name="群組 6"/>
                  <p:cNvGrpSpPr>
                    <a:grpSpLocks/>
                  </p:cNvGrpSpPr>
                  <p:nvPr/>
                </p:nvGrpSpPr>
                <p:grpSpPr bwMode="auto">
                  <a:xfrm>
                    <a:off x="686735" y="2166142"/>
                    <a:ext cx="4438174" cy="2702465"/>
                    <a:chOff x="2607621" y="3141658"/>
                    <a:chExt cx="4437356" cy="2701816"/>
                  </a:xfrm>
                </p:grpSpPr>
                <p:grpSp>
                  <p:nvGrpSpPr>
                    <p:cNvPr id="26" name="群組 1"/>
                    <p:cNvGrpSpPr>
                      <a:grpSpLocks/>
                    </p:cNvGrpSpPr>
                    <p:nvPr/>
                  </p:nvGrpSpPr>
                  <p:grpSpPr bwMode="auto">
                    <a:xfrm>
                      <a:off x="2607621" y="3141658"/>
                      <a:ext cx="4109595" cy="2696025"/>
                      <a:chOff x="2607621" y="3141658"/>
                      <a:chExt cx="4109595" cy="2696025"/>
                    </a:xfrm>
                  </p:grpSpPr>
                  <p:cxnSp>
                    <p:nvCxnSpPr>
                      <p:cNvPr id="28" name="直線接點 27"/>
                      <p:cNvCxnSpPr/>
                      <p:nvPr/>
                    </p:nvCxnSpPr>
                    <p:spPr bwMode="auto">
                      <a:xfrm>
                        <a:off x="3123410"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bwMode="auto">
                      <a:xfrm>
                        <a:off x="2880593" y="5290226"/>
                        <a:ext cx="526896" cy="369732"/>
                      </a:xfrm>
                      <a:prstGeom prst="rect">
                        <a:avLst/>
                      </a:prstGeom>
                      <a:noFill/>
                    </p:spPr>
                    <p:txBody>
                      <a:bodyPr>
                        <a:spAutoFit/>
                      </a:bodyPr>
                      <a:lstStyle/>
                      <a:p>
                        <a:pPr>
                          <a:defRPr/>
                        </a:pPr>
                        <a:r>
                          <a:rPr lang="en-US" altLang="zh-HK" dirty="0"/>
                          <a:t>0</a:t>
                        </a:r>
                        <a:endParaRPr lang="zh-HK" altLang="en-US" dirty="0"/>
                      </a:p>
                    </p:txBody>
                  </p:sp>
                  <p:sp>
                    <p:nvSpPr>
                      <p:cNvPr id="30" name="文字方塊 29"/>
                      <p:cNvSpPr txBox="1"/>
                      <p:nvPr/>
                    </p:nvSpPr>
                    <p:spPr bwMode="auto">
                      <a:xfrm>
                        <a:off x="6032447" y="5218819"/>
                        <a:ext cx="684769" cy="369176"/>
                      </a:xfrm>
                      <a:prstGeom prst="rect">
                        <a:avLst/>
                      </a:prstGeom>
                      <a:noFill/>
                    </p:spPr>
                    <p:txBody>
                      <a:bodyPr wrap="square">
                        <a:spAutoFit/>
                      </a:bodyPr>
                      <a:lstStyle/>
                      <a:p>
                        <a:pPr>
                          <a:defRPr/>
                        </a:pPr>
                        <a:r>
                          <a:rPr lang="zh-TW" altLang="en-US" dirty="0"/>
                          <a:t>數量</a:t>
                        </a:r>
                        <a:endParaRPr lang="zh-HK" altLang="en-US" dirty="0"/>
                      </a:p>
                    </p:txBody>
                  </p:sp>
                  <p:sp>
                    <p:nvSpPr>
                      <p:cNvPr id="31" name="文字方塊 30"/>
                      <p:cNvSpPr txBox="1"/>
                      <p:nvPr/>
                    </p:nvSpPr>
                    <p:spPr bwMode="auto">
                      <a:xfrm>
                        <a:off x="2607621" y="3141658"/>
                        <a:ext cx="1588624"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32" name="直線接點 31"/>
                      <p:cNvCxnSpPr/>
                      <p:nvPr/>
                    </p:nvCxnSpPr>
                    <p:spPr bwMode="auto">
                      <a:xfrm flipH="1">
                        <a:off x="3050406" y="3966810"/>
                        <a:ext cx="7300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bwMode="auto">
                      <a:xfrm>
                        <a:off x="2690148" y="3739894"/>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34" name="文字方塊 33"/>
                      <p:cNvSpPr txBox="1"/>
                      <p:nvPr/>
                    </p:nvSpPr>
                    <p:spPr bwMode="auto">
                      <a:xfrm>
                        <a:off x="5533073" y="4718967"/>
                        <a:ext cx="452305" cy="368145"/>
                      </a:xfrm>
                      <a:prstGeom prst="rect">
                        <a:avLst/>
                      </a:prstGeom>
                      <a:noFill/>
                    </p:spPr>
                    <p:txBody>
                      <a:bodyPr>
                        <a:spAutoFit/>
                      </a:bodyPr>
                      <a:lstStyle/>
                      <a:p>
                        <a:pPr>
                          <a:defRPr/>
                        </a:pPr>
                        <a:r>
                          <a:rPr lang="en-US" altLang="zh-HK" dirty="0"/>
                          <a:t>D</a:t>
                        </a:r>
                        <a:endParaRPr lang="zh-HK" altLang="en-US" dirty="0"/>
                      </a:p>
                    </p:txBody>
                  </p:sp>
                  <p:sp>
                    <p:nvSpPr>
                      <p:cNvPr id="35" name="文字方塊 34"/>
                      <p:cNvSpPr txBox="1"/>
                      <p:nvPr/>
                    </p:nvSpPr>
                    <p:spPr bwMode="auto">
                      <a:xfrm>
                        <a:off x="2690148" y="4233397"/>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36" name="文字方塊 35"/>
                      <p:cNvSpPr txBox="1"/>
                      <p:nvPr/>
                    </p:nvSpPr>
                    <p:spPr bwMode="auto">
                      <a:xfrm>
                        <a:off x="3563018"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37" name="文字方塊 36"/>
                      <p:cNvSpPr txBox="1"/>
                      <p:nvPr/>
                    </p:nvSpPr>
                    <p:spPr bwMode="auto">
                      <a:xfrm>
                        <a:off x="4048652"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cxnSp>
                    <p:nvCxnSpPr>
                      <p:cNvPr id="38" name="直線接點 37"/>
                      <p:cNvCxnSpPr/>
                      <p:nvPr/>
                    </p:nvCxnSpPr>
                    <p:spPr bwMode="auto">
                      <a:xfrm flipH="1">
                        <a:off x="3123410"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文字方塊 26"/>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16" name="直線接點 15"/>
                  <p:cNvCxnSpPr/>
                  <p:nvPr/>
                </p:nvCxnSpPr>
                <p:spPr>
                  <a:xfrm flipV="1">
                    <a:off x="1218492" y="2983558"/>
                    <a:ext cx="609534"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331209" y="3240686"/>
                    <a:ext cx="0" cy="12792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1202619" y="3240686"/>
                    <a:ext cx="10762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1828026" y="3035935"/>
                    <a:ext cx="0" cy="14062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2002633" y="4710444"/>
                    <a:ext cx="18730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991503" y="3096249"/>
                    <a:ext cx="0" cy="23649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2029617" y="2923244"/>
                    <a:ext cx="265085" cy="14443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橢圓 22"/>
                  <p:cNvSpPr/>
                  <p:nvPr/>
                </p:nvSpPr>
                <p:spPr bwMode="auto">
                  <a:xfrm>
                    <a:off x="1150236" y="2932767"/>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4" name="橢圓 23"/>
                  <p:cNvSpPr/>
                  <p:nvPr/>
                </p:nvSpPr>
                <p:spPr bwMode="auto">
                  <a:xfrm>
                    <a:off x="1799454" y="2923244"/>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25" name="橢圓 24"/>
                  <p:cNvSpPr/>
                  <p:nvPr/>
                </p:nvSpPr>
                <p:spPr bwMode="auto">
                  <a:xfrm>
                    <a:off x="1799454" y="4400937"/>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0" name="橢圓 9"/>
              <p:cNvSpPr/>
              <p:nvPr/>
            </p:nvSpPr>
            <p:spPr bwMode="auto">
              <a:xfrm>
                <a:off x="4904183" y="3858082"/>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橢圓 10"/>
              <p:cNvSpPr/>
              <p:nvPr/>
            </p:nvSpPr>
            <p:spPr bwMode="auto">
              <a:xfrm>
                <a:off x="6028012" y="3848559"/>
                <a:ext cx="103176"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 name="橢圓 11"/>
              <p:cNvSpPr/>
              <p:nvPr/>
            </p:nvSpPr>
            <p:spPr bwMode="auto">
              <a:xfrm>
                <a:off x="6040711" y="5077061"/>
                <a:ext cx="103176"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grpSp>
        <p:nvGrpSpPr>
          <p:cNvPr id="45" name="群組 7"/>
          <p:cNvGrpSpPr>
            <a:grpSpLocks/>
          </p:cNvGrpSpPr>
          <p:nvPr/>
        </p:nvGrpSpPr>
        <p:grpSpPr bwMode="auto">
          <a:xfrm>
            <a:off x="4555819" y="2276872"/>
            <a:ext cx="4438649" cy="2702956"/>
            <a:chOff x="4438651" y="2336799"/>
            <a:chExt cx="4439079" cy="2702956"/>
          </a:xfrm>
        </p:grpSpPr>
        <p:grpSp>
          <p:nvGrpSpPr>
            <p:cNvPr id="46" name="群組 6"/>
            <p:cNvGrpSpPr>
              <a:grpSpLocks/>
            </p:cNvGrpSpPr>
            <p:nvPr/>
          </p:nvGrpSpPr>
          <p:grpSpPr bwMode="auto">
            <a:xfrm>
              <a:off x="4806987" y="3106159"/>
              <a:ext cx="1403486" cy="1529341"/>
              <a:chOff x="4806987" y="3106159"/>
              <a:chExt cx="1403486" cy="1529341"/>
            </a:xfrm>
          </p:grpSpPr>
          <p:grpSp>
            <p:nvGrpSpPr>
              <p:cNvPr id="78" name="群組 5"/>
              <p:cNvGrpSpPr>
                <a:grpSpLocks/>
              </p:cNvGrpSpPr>
              <p:nvPr/>
            </p:nvGrpSpPr>
            <p:grpSpPr bwMode="auto">
              <a:xfrm>
                <a:off x="4959402" y="3167063"/>
                <a:ext cx="1131173" cy="1468437"/>
                <a:chOff x="4959402" y="3167063"/>
                <a:chExt cx="1131173" cy="1468437"/>
              </a:xfrm>
            </p:grpSpPr>
            <p:sp>
              <p:nvSpPr>
                <p:cNvPr id="81" name="矩形 80"/>
                <p:cNvSpPr/>
                <p:nvPr/>
              </p:nvSpPr>
              <p:spPr>
                <a:xfrm>
                  <a:off x="5586526" y="3416300"/>
                  <a:ext cx="504049" cy="12192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2" name="矩形 81"/>
                <p:cNvSpPr/>
                <p:nvPr/>
              </p:nvSpPr>
              <p:spPr>
                <a:xfrm>
                  <a:off x="4959402" y="3167063"/>
                  <a:ext cx="619185" cy="23653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79" name="文字方塊 78"/>
              <p:cNvSpPr txBox="1"/>
              <p:nvPr/>
            </p:nvSpPr>
            <p:spPr bwMode="auto">
              <a:xfrm>
                <a:off x="4806987" y="3106159"/>
                <a:ext cx="928778" cy="369332"/>
              </a:xfrm>
              <a:prstGeom prst="rect">
                <a:avLst/>
              </a:prstGeom>
              <a:noFill/>
            </p:spPr>
            <p:txBody>
              <a:bodyPr>
                <a:spAutoFit/>
              </a:bodyPr>
              <a:lstStyle/>
              <a:p>
                <a:pPr algn="ctr">
                  <a:defRPr/>
                </a:pPr>
                <a:r>
                  <a:rPr lang="zh-TW" altLang="en-US" b="1" dirty="0"/>
                  <a:t>得益</a:t>
                </a:r>
                <a:endParaRPr lang="zh-HK" altLang="en-US" b="1" dirty="0"/>
              </a:p>
            </p:txBody>
          </p:sp>
          <p:sp>
            <p:nvSpPr>
              <p:cNvPr id="80" name="文字方塊 79"/>
              <p:cNvSpPr txBox="1"/>
              <p:nvPr/>
            </p:nvSpPr>
            <p:spPr bwMode="auto">
              <a:xfrm>
                <a:off x="5459513" y="3799359"/>
                <a:ext cx="750960" cy="369332"/>
              </a:xfrm>
              <a:prstGeom prst="rect">
                <a:avLst/>
              </a:prstGeom>
              <a:noFill/>
            </p:spPr>
            <p:txBody>
              <a:bodyPr>
                <a:spAutoFit/>
              </a:bodyPr>
              <a:lstStyle/>
              <a:p>
                <a:pPr algn="ctr">
                  <a:defRPr/>
                </a:pPr>
                <a:r>
                  <a:rPr lang="zh-TW" altLang="en-US" b="1" dirty="0"/>
                  <a:t>損失</a:t>
                </a:r>
                <a:endParaRPr lang="zh-HK" altLang="en-US" b="1" dirty="0"/>
              </a:p>
            </p:txBody>
          </p:sp>
        </p:grpSp>
        <p:grpSp>
          <p:nvGrpSpPr>
            <p:cNvPr id="47" name="群組 9"/>
            <p:cNvGrpSpPr>
              <a:grpSpLocks/>
            </p:cNvGrpSpPr>
            <p:nvPr/>
          </p:nvGrpSpPr>
          <p:grpSpPr bwMode="auto">
            <a:xfrm>
              <a:off x="4438651" y="2336799"/>
              <a:ext cx="4439079" cy="2702956"/>
              <a:chOff x="4439095" y="2831155"/>
              <a:chExt cx="4438173" cy="2702465"/>
            </a:xfrm>
          </p:grpSpPr>
          <p:grpSp>
            <p:nvGrpSpPr>
              <p:cNvPr id="48" name="群組 10"/>
              <p:cNvGrpSpPr>
                <a:grpSpLocks/>
              </p:cNvGrpSpPr>
              <p:nvPr/>
            </p:nvGrpSpPr>
            <p:grpSpPr bwMode="auto">
              <a:xfrm>
                <a:off x="4439095" y="2831155"/>
                <a:ext cx="4438173" cy="2702465"/>
                <a:chOff x="1147119" y="3551236"/>
                <a:chExt cx="4438173" cy="2702465"/>
              </a:xfrm>
            </p:grpSpPr>
            <p:cxnSp>
              <p:nvCxnSpPr>
                <p:cNvPr id="52" name="直線接點 51"/>
                <p:cNvCxnSpPr/>
                <p:nvPr/>
              </p:nvCxnSpPr>
              <p:spPr>
                <a:xfrm>
                  <a:off x="1794749" y="4100412"/>
                  <a:ext cx="2293691" cy="1190409"/>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53" name="群組 68"/>
                <p:cNvGrpSpPr>
                  <a:grpSpLocks/>
                </p:cNvGrpSpPr>
                <p:nvPr/>
              </p:nvGrpSpPr>
              <p:grpSpPr bwMode="auto">
                <a:xfrm>
                  <a:off x="1147119" y="3551236"/>
                  <a:ext cx="4438173" cy="2702465"/>
                  <a:chOff x="686736" y="2166142"/>
                  <a:chExt cx="4438173" cy="2702465"/>
                </a:xfrm>
              </p:grpSpPr>
              <p:grpSp>
                <p:nvGrpSpPr>
                  <p:cNvPr id="54" name="群組 6"/>
                  <p:cNvGrpSpPr>
                    <a:grpSpLocks/>
                  </p:cNvGrpSpPr>
                  <p:nvPr/>
                </p:nvGrpSpPr>
                <p:grpSpPr bwMode="auto">
                  <a:xfrm>
                    <a:off x="686736" y="2166142"/>
                    <a:ext cx="4438173" cy="2702465"/>
                    <a:chOff x="2607622" y="3141658"/>
                    <a:chExt cx="4437355" cy="2701816"/>
                  </a:xfrm>
                </p:grpSpPr>
                <p:grpSp>
                  <p:nvGrpSpPr>
                    <p:cNvPr id="65" name="群組 1"/>
                    <p:cNvGrpSpPr>
                      <a:grpSpLocks/>
                    </p:cNvGrpSpPr>
                    <p:nvPr/>
                  </p:nvGrpSpPr>
                  <p:grpSpPr bwMode="auto">
                    <a:xfrm>
                      <a:off x="2607622" y="3141658"/>
                      <a:ext cx="4119435" cy="2696025"/>
                      <a:chOff x="2607622" y="3141658"/>
                      <a:chExt cx="4119435" cy="2696025"/>
                    </a:xfrm>
                  </p:grpSpPr>
                  <p:cxnSp>
                    <p:nvCxnSpPr>
                      <p:cNvPr id="67" name="直線接點 66"/>
                      <p:cNvCxnSpPr/>
                      <p:nvPr/>
                    </p:nvCxnSpPr>
                    <p:spPr bwMode="auto">
                      <a:xfrm>
                        <a:off x="3123410"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8" name="文字方塊 67"/>
                      <p:cNvSpPr txBox="1"/>
                      <p:nvPr/>
                    </p:nvSpPr>
                    <p:spPr bwMode="auto">
                      <a:xfrm>
                        <a:off x="2880593" y="5290226"/>
                        <a:ext cx="526896" cy="369732"/>
                      </a:xfrm>
                      <a:prstGeom prst="rect">
                        <a:avLst/>
                      </a:prstGeom>
                      <a:noFill/>
                    </p:spPr>
                    <p:txBody>
                      <a:bodyPr>
                        <a:spAutoFit/>
                      </a:bodyPr>
                      <a:lstStyle/>
                      <a:p>
                        <a:pPr>
                          <a:defRPr/>
                        </a:pPr>
                        <a:r>
                          <a:rPr lang="en-US" altLang="zh-HK" dirty="0"/>
                          <a:t>0</a:t>
                        </a:r>
                        <a:endParaRPr lang="zh-HK" altLang="en-US" dirty="0"/>
                      </a:p>
                    </p:txBody>
                  </p:sp>
                  <p:sp>
                    <p:nvSpPr>
                      <p:cNvPr id="69" name="文字方塊 68"/>
                      <p:cNvSpPr txBox="1"/>
                      <p:nvPr/>
                    </p:nvSpPr>
                    <p:spPr bwMode="auto">
                      <a:xfrm>
                        <a:off x="6032448" y="5218819"/>
                        <a:ext cx="694609" cy="369176"/>
                      </a:xfrm>
                      <a:prstGeom prst="rect">
                        <a:avLst/>
                      </a:prstGeom>
                      <a:noFill/>
                    </p:spPr>
                    <p:txBody>
                      <a:bodyPr wrap="square">
                        <a:spAutoFit/>
                      </a:bodyPr>
                      <a:lstStyle/>
                      <a:p>
                        <a:pPr>
                          <a:defRPr/>
                        </a:pPr>
                        <a:r>
                          <a:rPr lang="zh-TW" altLang="en-US" dirty="0"/>
                          <a:t>數量</a:t>
                        </a:r>
                        <a:endParaRPr lang="zh-HK" altLang="en-US" dirty="0"/>
                      </a:p>
                    </p:txBody>
                  </p:sp>
                  <p:sp>
                    <p:nvSpPr>
                      <p:cNvPr id="70" name="文字方塊 69"/>
                      <p:cNvSpPr txBox="1"/>
                      <p:nvPr/>
                    </p:nvSpPr>
                    <p:spPr bwMode="auto">
                      <a:xfrm>
                        <a:off x="2607622" y="3141658"/>
                        <a:ext cx="1591798"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cxnSp>
                    <p:nvCxnSpPr>
                      <p:cNvPr id="71" name="直線接點 70"/>
                      <p:cNvCxnSpPr/>
                      <p:nvPr/>
                    </p:nvCxnSpPr>
                    <p:spPr bwMode="auto">
                      <a:xfrm flipH="1">
                        <a:off x="3050406" y="3966810"/>
                        <a:ext cx="7300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2" name="文字方塊 71"/>
                      <p:cNvSpPr txBox="1"/>
                      <p:nvPr/>
                    </p:nvSpPr>
                    <p:spPr bwMode="auto">
                      <a:xfrm>
                        <a:off x="2690148" y="3739894"/>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73" name="文字方塊 72"/>
                      <p:cNvSpPr txBox="1"/>
                      <p:nvPr/>
                    </p:nvSpPr>
                    <p:spPr bwMode="auto">
                      <a:xfrm>
                        <a:off x="5533073" y="4718967"/>
                        <a:ext cx="452305" cy="368145"/>
                      </a:xfrm>
                      <a:prstGeom prst="rect">
                        <a:avLst/>
                      </a:prstGeom>
                      <a:noFill/>
                    </p:spPr>
                    <p:txBody>
                      <a:bodyPr>
                        <a:spAutoFit/>
                      </a:bodyPr>
                      <a:lstStyle/>
                      <a:p>
                        <a:pPr>
                          <a:defRPr/>
                        </a:pPr>
                        <a:r>
                          <a:rPr lang="en-US" altLang="zh-HK" dirty="0"/>
                          <a:t>D</a:t>
                        </a:r>
                        <a:endParaRPr lang="zh-HK" altLang="en-US" dirty="0"/>
                      </a:p>
                    </p:txBody>
                  </p:sp>
                  <p:sp>
                    <p:nvSpPr>
                      <p:cNvPr id="74" name="文字方塊 73"/>
                      <p:cNvSpPr txBox="1"/>
                      <p:nvPr/>
                    </p:nvSpPr>
                    <p:spPr bwMode="auto">
                      <a:xfrm>
                        <a:off x="2690148" y="4233397"/>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75" name="文字方塊 74"/>
                      <p:cNvSpPr txBox="1"/>
                      <p:nvPr/>
                    </p:nvSpPr>
                    <p:spPr bwMode="auto">
                      <a:xfrm>
                        <a:off x="3563018" y="5456844"/>
                        <a:ext cx="555463" cy="36814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76" name="文字方塊 75"/>
                      <p:cNvSpPr txBox="1"/>
                      <p:nvPr/>
                    </p:nvSpPr>
                    <p:spPr bwMode="auto">
                      <a:xfrm>
                        <a:off x="4048652" y="5467951"/>
                        <a:ext cx="555463" cy="369732"/>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cxnSp>
                    <p:nvCxnSpPr>
                      <p:cNvPr id="77" name="直線接點 76"/>
                      <p:cNvCxnSpPr/>
                      <p:nvPr/>
                    </p:nvCxnSpPr>
                    <p:spPr bwMode="auto">
                      <a:xfrm flipH="1">
                        <a:off x="3123410"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文字方塊 65"/>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55" name="直線接點 54"/>
                  <p:cNvCxnSpPr/>
                  <p:nvPr/>
                </p:nvCxnSpPr>
                <p:spPr>
                  <a:xfrm flipV="1">
                    <a:off x="1218492" y="2983558"/>
                    <a:ext cx="609534"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2331209" y="3240686"/>
                    <a:ext cx="0" cy="12792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flipV="1">
                    <a:off x="1202619" y="3240686"/>
                    <a:ext cx="107620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1828026" y="3035935"/>
                    <a:ext cx="0" cy="14062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2002633" y="4710444"/>
                    <a:ext cx="187305"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991503" y="3096249"/>
                    <a:ext cx="0" cy="236495"/>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2029617" y="2923244"/>
                    <a:ext cx="265085" cy="14443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62" name="橢圓 61"/>
                  <p:cNvSpPr/>
                  <p:nvPr/>
                </p:nvSpPr>
                <p:spPr bwMode="auto">
                  <a:xfrm>
                    <a:off x="1150236" y="2932767"/>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3" name="橢圓 62"/>
                  <p:cNvSpPr/>
                  <p:nvPr/>
                </p:nvSpPr>
                <p:spPr bwMode="auto">
                  <a:xfrm>
                    <a:off x="1799454" y="2923244"/>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64" name="橢圓 63"/>
                  <p:cNvSpPr/>
                  <p:nvPr/>
                </p:nvSpPr>
                <p:spPr bwMode="auto">
                  <a:xfrm>
                    <a:off x="1799454" y="4400937"/>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49" name="橢圓 48"/>
              <p:cNvSpPr/>
              <p:nvPr/>
            </p:nvSpPr>
            <p:spPr bwMode="auto">
              <a:xfrm>
                <a:off x="4904183" y="3858082"/>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0" name="橢圓 49"/>
              <p:cNvSpPr/>
              <p:nvPr/>
            </p:nvSpPr>
            <p:spPr bwMode="auto">
              <a:xfrm>
                <a:off x="6028012" y="3848559"/>
                <a:ext cx="103176"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51" name="橢圓 50"/>
              <p:cNvSpPr/>
              <p:nvPr/>
            </p:nvSpPr>
            <p:spPr bwMode="auto">
              <a:xfrm>
                <a:off x="6040711" y="5077061"/>
                <a:ext cx="103176"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85" name="文字方塊 84"/>
          <p:cNvSpPr txBox="1"/>
          <p:nvPr/>
        </p:nvSpPr>
        <p:spPr>
          <a:xfrm rot="1402259">
            <a:off x="1224330" y="2929477"/>
            <a:ext cx="1368000" cy="468000"/>
          </a:xfrm>
          <a:prstGeom prst="ellipse">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84" name="文字方塊 83"/>
          <p:cNvSpPr txBox="1"/>
          <p:nvPr/>
        </p:nvSpPr>
        <p:spPr>
          <a:xfrm rot="1402259">
            <a:off x="5358766" y="2922473"/>
            <a:ext cx="1368000" cy="468000"/>
          </a:xfrm>
          <a:prstGeom prst="ellipse">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83" name="矩形 82"/>
          <p:cNvSpPr/>
          <p:nvPr/>
        </p:nvSpPr>
        <p:spPr>
          <a:xfrm>
            <a:off x="539552" y="5085185"/>
            <a:ext cx="2382579" cy="338554"/>
          </a:xfrm>
          <a:prstGeom prst="rect">
            <a:avLst/>
          </a:prstGeom>
        </p:spPr>
        <p:txBody>
          <a:bodyPr wrap="square">
            <a:spAutoFit/>
          </a:bodyPr>
          <a:lstStyle/>
          <a:p>
            <a:r>
              <a:rPr lang="zh-TW" altLang="en-US" sz="1600" b="1" dirty="0"/>
              <a:t>（與前文相同）</a:t>
            </a:r>
            <a:endParaRPr lang="en-US" altLang="zh-HK" sz="1600" b="1" dirty="0"/>
          </a:p>
        </p:txBody>
      </p:sp>
      <p:sp>
        <p:nvSpPr>
          <p:cNvPr id="86" name="矩形 85"/>
          <p:cNvSpPr/>
          <p:nvPr/>
        </p:nvSpPr>
        <p:spPr>
          <a:xfrm>
            <a:off x="4925725" y="5085185"/>
            <a:ext cx="2382579" cy="338554"/>
          </a:xfrm>
          <a:prstGeom prst="rect">
            <a:avLst/>
          </a:prstGeom>
        </p:spPr>
        <p:txBody>
          <a:bodyPr wrap="square">
            <a:spAutoFit/>
          </a:bodyPr>
          <a:lstStyle/>
          <a:p>
            <a:r>
              <a:rPr lang="zh-TW" altLang="en-US" sz="1600" b="1" dirty="0"/>
              <a:t>（與前文相同）</a:t>
            </a:r>
            <a:endParaRPr lang="en-US" altLang="zh-HK" sz="1600" b="1" dirty="0"/>
          </a:p>
        </p:txBody>
      </p:sp>
    </p:spTree>
    <p:extLst>
      <p:ext uri="{BB962C8B-B14F-4D97-AF65-F5344CB8AC3E}">
        <p14:creationId xmlns:p14="http://schemas.microsoft.com/office/powerpoint/2010/main" val="44530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2</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sz="2600" dirty="0">
                <a:solidFill>
                  <a:srgbClr val="F79646">
                    <a:lumMod val="75000"/>
                  </a:srgbClr>
                </a:solidFill>
                <a:latin typeface="Times New Roman" panose="02020603050405020304" pitchFamily="18" charset="0"/>
                <a:ea typeface="標楷體" panose="03000509000000000000" pitchFamily="65" charset="-120"/>
              </a:rPr>
              <a:t>在圖中顯示需求為彈性或低彈性時的總收入變動</a:t>
            </a:r>
            <a:endParaRPr lang="zh-HK" altLang="en-US" sz="2600" dirty="0"/>
          </a:p>
        </p:txBody>
      </p:sp>
      <p:sp>
        <p:nvSpPr>
          <p:cNvPr id="3" name="內容版面配置區 2"/>
          <p:cNvSpPr>
            <a:spLocks noGrp="1"/>
          </p:cNvSpPr>
          <p:nvPr>
            <p:ph idx="1"/>
          </p:nvPr>
        </p:nvSpPr>
        <p:spPr>
          <a:xfrm>
            <a:off x="457200" y="1196752"/>
            <a:ext cx="8229600" cy="904863"/>
          </a:xfrm>
        </p:spPr>
        <p:txBody>
          <a:bodyPr/>
          <a:lstStyle/>
          <a:p>
            <a:r>
              <a:rPr lang="zh-TW" altLang="en-US" dirty="0"/>
              <a:t>如果我們想繪畫需求屬於</a:t>
            </a:r>
            <a:r>
              <a:rPr lang="zh-TW" altLang="en-US" b="1" dirty="0">
                <a:solidFill>
                  <a:srgbClr val="0070C0"/>
                </a:solidFill>
              </a:rPr>
              <a:t>低彈性</a:t>
            </a:r>
            <a:r>
              <a:rPr lang="zh-TW" altLang="en-US" dirty="0"/>
              <a:t>時的總收入變動：</a:t>
            </a:r>
            <a:endParaRPr lang="en-US" altLang="zh-HK" dirty="0"/>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應在圖中</a:t>
            </a:r>
            <a:r>
              <a:rPr lang="zh-TW" altLang="en-US" dirty="0"/>
              <a:t>的需求曲線上</a:t>
            </a:r>
            <a:r>
              <a:rPr lang="zh-TW" altLang="en-US" dirty="0">
                <a:sym typeface="Wingdings" panose="05000000000000000000" pitchFamily="2" charset="2"/>
              </a:rPr>
              <a:t>選取</a:t>
            </a:r>
            <a:r>
              <a:rPr lang="zh-TW" altLang="en-US" b="1" dirty="0">
                <a:solidFill>
                  <a:srgbClr val="0070C0"/>
                </a:solidFill>
                <a:sym typeface="Wingdings" panose="05000000000000000000" pitchFamily="2" charset="2"/>
              </a:rPr>
              <a:t>低於</a:t>
            </a:r>
            <a:r>
              <a:rPr lang="zh-TW" altLang="en-US" dirty="0">
                <a:sym typeface="Wingdings" panose="05000000000000000000" pitchFamily="2" charset="2"/>
              </a:rPr>
              <a:t>中間點的兩點</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75</a:t>
            </a:fld>
            <a:endParaRPr lang="zh-HK" altLang="en-US" dirty="0"/>
          </a:p>
        </p:txBody>
      </p:sp>
      <p:grpSp>
        <p:nvGrpSpPr>
          <p:cNvPr id="83" name="群組 1"/>
          <p:cNvGrpSpPr>
            <a:grpSpLocks/>
          </p:cNvGrpSpPr>
          <p:nvPr/>
        </p:nvGrpSpPr>
        <p:grpSpPr bwMode="auto">
          <a:xfrm>
            <a:off x="445720" y="2309663"/>
            <a:ext cx="4438650" cy="2702956"/>
            <a:chOff x="4438651" y="2336799"/>
            <a:chExt cx="4439079" cy="2702956"/>
          </a:xfrm>
        </p:grpSpPr>
        <p:sp>
          <p:nvSpPr>
            <p:cNvPr id="86" name="矩形 85"/>
            <p:cNvSpPr/>
            <p:nvPr/>
          </p:nvSpPr>
          <p:spPr>
            <a:xfrm>
              <a:off x="4967340" y="3757613"/>
              <a:ext cx="1549550" cy="319087"/>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7" name="矩形 86"/>
            <p:cNvSpPr/>
            <p:nvPr/>
          </p:nvSpPr>
          <p:spPr>
            <a:xfrm>
              <a:off x="6529591" y="4084638"/>
              <a:ext cx="498523" cy="550862"/>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88" name="群組 9"/>
            <p:cNvGrpSpPr>
              <a:grpSpLocks/>
            </p:cNvGrpSpPr>
            <p:nvPr/>
          </p:nvGrpSpPr>
          <p:grpSpPr bwMode="auto">
            <a:xfrm>
              <a:off x="4438651" y="2336799"/>
              <a:ext cx="4439079" cy="2702956"/>
              <a:chOff x="4439095" y="2831155"/>
              <a:chExt cx="4438173" cy="2702465"/>
            </a:xfrm>
          </p:grpSpPr>
          <p:grpSp>
            <p:nvGrpSpPr>
              <p:cNvPr id="91" name="群組 10"/>
              <p:cNvGrpSpPr>
                <a:grpSpLocks/>
              </p:cNvGrpSpPr>
              <p:nvPr/>
            </p:nvGrpSpPr>
            <p:grpSpPr bwMode="auto">
              <a:xfrm>
                <a:off x="4439095" y="2831155"/>
                <a:ext cx="4438173" cy="2702465"/>
                <a:chOff x="1147119" y="3551236"/>
                <a:chExt cx="4438173" cy="2702465"/>
              </a:xfrm>
            </p:grpSpPr>
            <p:cxnSp>
              <p:nvCxnSpPr>
                <p:cNvPr id="95" name="直線接點 94"/>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96" name="群組 68"/>
                <p:cNvGrpSpPr>
                  <a:grpSpLocks/>
                </p:cNvGrpSpPr>
                <p:nvPr/>
              </p:nvGrpSpPr>
              <p:grpSpPr bwMode="auto">
                <a:xfrm>
                  <a:off x="1147119" y="3551236"/>
                  <a:ext cx="4438173" cy="2702465"/>
                  <a:chOff x="686736" y="2166142"/>
                  <a:chExt cx="4438173" cy="2702465"/>
                </a:xfrm>
              </p:grpSpPr>
              <p:grpSp>
                <p:nvGrpSpPr>
                  <p:cNvPr id="97" name="群組 6"/>
                  <p:cNvGrpSpPr>
                    <a:grpSpLocks/>
                  </p:cNvGrpSpPr>
                  <p:nvPr/>
                </p:nvGrpSpPr>
                <p:grpSpPr bwMode="auto">
                  <a:xfrm>
                    <a:off x="686736" y="2166142"/>
                    <a:ext cx="4438173" cy="2702465"/>
                    <a:chOff x="2607622" y="3141658"/>
                    <a:chExt cx="4437355" cy="2701816"/>
                  </a:xfrm>
                </p:grpSpPr>
                <p:grpSp>
                  <p:nvGrpSpPr>
                    <p:cNvPr id="108" name="群組 1"/>
                    <p:cNvGrpSpPr>
                      <a:grpSpLocks/>
                    </p:cNvGrpSpPr>
                    <p:nvPr/>
                  </p:nvGrpSpPr>
                  <p:grpSpPr bwMode="auto">
                    <a:xfrm>
                      <a:off x="2607622" y="3141658"/>
                      <a:ext cx="4113031" cy="2696025"/>
                      <a:chOff x="2607622" y="3141658"/>
                      <a:chExt cx="4113031" cy="2696025"/>
                    </a:xfrm>
                  </p:grpSpPr>
                  <p:cxnSp>
                    <p:nvCxnSpPr>
                      <p:cNvPr id="110" name="直線接點 109"/>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文字方塊 111"/>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113" name="文字方塊 112"/>
                      <p:cNvSpPr txBox="1"/>
                      <p:nvPr/>
                    </p:nvSpPr>
                    <p:spPr bwMode="auto">
                      <a:xfrm>
                        <a:off x="6032446" y="5218819"/>
                        <a:ext cx="688207" cy="369176"/>
                      </a:xfrm>
                      <a:prstGeom prst="rect">
                        <a:avLst/>
                      </a:prstGeom>
                      <a:noFill/>
                    </p:spPr>
                    <p:txBody>
                      <a:bodyPr wrap="square">
                        <a:spAutoFit/>
                      </a:bodyPr>
                      <a:lstStyle/>
                      <a:p>
                        <a:pPr>
                          <a:defRPr/>
                        </a:pPr>
                        <a:r>
                          <a:rPr lang="zh-TW" altLang="en-US" dirty="0"/>
                          <a:t>數量</a:t>
                        </a:r>
                        <a:endParaRPr lang="zh-HK" altLang="en-US" dirty="0"/>
                      </a:p>
                    </p:txBody>
                  </p:sp>
                  <p:sp>
                    <p:nvSpPr>
                      <p:cNvPr id="114" name="文字方塊 113"/>
                      <p:cNvSpPr txBox="1"/>
                      <p:nvPr/>
                    </p:nvSpPr>
                    <p:spPr bwMode="auto">
                      <a:xfrm>
                        <a:off x="2607622" y="3141658"/>
                        <a:ext cx="1549742"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sp>
                    <p:nvSpPr>
                      <p:cNvPr id="115" name="文字方塊 114"/>
                      <p:cNvSpPr txBox="1"/>
                      <p:nvPr/>
                    </p:nvSpPr>
                    <p:spPr bwMode="auto">
                      <a:xfrm>
                        <a:off x="2690148" y="4312739"/>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116" name="文字方塊 115"/>
                      <p:cNvSpPr txBox="1"/>
                      <p:nvPr/>
                    </p:nvSpPr>
                    <p:spPr bwMode="auto">
                      <a:xfrm>
                        <a:off x="5475992" y="4898280"/>
                        <a:ext cx="452306" cy="368145"/>
                      </a:xfrm>
                      <a:prstGeom prst="rect">
                        <a:avLst/>
                      </a:prstGeom>
                      <a:noFill/>
                    </p:spPr>
                    <p:txBody>
                      <a:bodyPr>
                        <a:spAutoFit/>
                      </a:bodyPr>
                      <a:lstStyle/>
                      <a:p>
                        <a:pPr>
                          <a:defRPr/>
                        </a:pPr>
                        <a:r>
                          <a:rPr lang="en-US" altLang="zh-HK" dirty="0"/>
                          <a:t>D</a:t>
                        </a:r>
                        <a:endParaRPr lang="zh-HK" altLang="en-US" dirty="0"/>
                      </a:p>
                    </p:txBody>
                  </p:sp>
                  <p:sp>
                    <p:nvSpPr>
                      <p:cNvPr id="117" name="文字方塊 116"/>
                      <p:cNvSpPr txBox="1"/>
                      <p:nvPr/>
                    </p:nvSpPr>
                    <p:spPr bwMode="auto">
                      <a:xfrm>
                        <a:off x="2690148" y="4682471"/>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18" name="文字方塊 117"/>
                      <p:cNvSpPr txBox="1"/>
                      <p:nvPr/>
                    </p:nvSpPr>
                    <p:spPr bwMode="auto">
                      <a:xfrm>
                        <a:off x="4507305" y="5456844"/>
                        <a:ext cx="555463" cy="368145"/>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sp>
                    <p:nvSpPr>
                      <p:cNvPr id="119" name="文字方塊 118"/>
                      <p:cNvSpPr txBox="1"/>
                      <p:nvPr/>
                    </p:nvSpPr>
                    <p:spPr bwMode="auto">
                      <a:xfrm>
                        <a:off x="4992938" y="5467951"/>
                        <a:ext cx="555463" cy="369732"/>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grpSp>
                <p:sp>
                  <p:nvSpPr>
                    <p:cNvPr id="109" name="文字方塊 108"/>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98" name="直線接點 97"/>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a:xfrm>
                    <a:off x="3285195" y="3913664"/>
                    <a:ext cx="0" cy="5428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flipV="1">
                    <a:off x="1188332" y="3905727"/>
                    <a:ext cx="20968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a:off x="2764551" y="3608919"/>
                    <a:ext cx="0" cy="8729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2947093" y="4710444"/>
                    <a:ext cx="187305"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1016901" y="3707326"/>
                    <a:ext cx="0" cy="16189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p:nvPr/>
                </p:nvCxnSpPr>
                <p:spPr>
                  <a:xfrm>
                    <a:off x="2967729" y="3545430"/>
                    <a:ext cx="265084" cy="14443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5" name="橢圓 104"/>
                  <p:cNvSpPr/>
                  <p:nvPr/>
                </p:nvSpPr>
                <p:spPr bwMode="auto">
                  <a:xfrm>
                    <a:off x="1143887" y="3523209"/>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06" name="橢圓 105"/>
                  <p:cNvSpPr/>
                  <p:nvPr/>
                </p:nvSpPr>
                <p:spPr bwMode="auto">
                  <a:xfrm>
                    <a:off x="2696295" y="352162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07" name="橢圓 106"/>
                  <p:cNvSpPr/>
                  <p:nvPr/>
                </p:nvSpPr>
                <p:spPr bwMode="auto">
                  <a:xfrm>
                    <a:off x="2720105" y="4412048"/>
                    <a:ext cx="103176"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92" name="橢圓 91"/>
              <p:cNvSpPr/>
              <p:nvPr/>
            </p:nvSpPr>
            <p:spPr bwMode="auto">
              <a:xfrm>
                <a:off x="4896246" y="4518362"/>
                <a:ext cx="103177"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3" name="橢圓 92"/>
              <p:cNvSpPr/>
              <p:nvPr/>
            </p:nvSpPr>
            <p:spPr bwMode="auto">
              <a:xfrm>
                <a:off x="6985171" y="4516775"/>
                <a:ext cx="103177" cy="103169"/>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94" name="橢圓 93"/>
              <p:cNvSpPr/>
              <p:nvPr/>
            </p:nvSpPr>
            <p:spPr bwMode="auto">
              <a:xfrm>
                <a:off x="6985171" y="5077061"/>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89" name="文字方塊 88"/>
            <p:cNvSpPr txBox="1"/>
            <p:nvPr/>
          </p:nvSpPr>
          <p:spPr bwMode="auto">
            <a:xfrm>
              <a:off x="5299134" y="3744913"/>
              <a:ext cx="928778" cy="369332"/>
            </a:xfrm>
            <a:prstGeom prst="rect">
              <a:avLst/>
            </a:prstGeom>
            <a:noFill/>
          </p:spPr>
          <p:txBody>
            <a:bodyPr>
              <a:spAutoFit/>
            </a:bodyPr>
            <a:lstStyle/>
            <a:p>
              <a:pPr algn="ctr">
                <a:defRPr/>
              </a:pPr>
              <a:r>
                <a:rPr lang="zh-TW" altLang="en-US" b="1" dirty="0"/>
                <a:t>損失</a:t>
              </a:r>
              <a:endParaRPr lang="zh-HK" altLang="en-US" b="1" dirty="0"/>
            </a:p>
          </p:txBody>
        </p:sp>
        <p:sp>
          <p:nvSpPr>
            <p:cNvPr id="90" name="文字方塊 89"/>
            <p:cNvSpPr txBox="1"/>
            <p:nvPr/>
          </p:nvSpPr>
          <p:spPr bwMode="auto">
            <a:xfrm>
              <a:off x="6402579" y="4175125"/>
              <a:ext cx="750960" cy="369332"/>
            </a:xfrm>
            <a:prstGeom prst="rect">
              <a:avLst/>
            </a:prstGeom>
            <a:noFill/>
          </p:spPr>
          <p:txBody>
            <a:bodyPr>
              <a:spAutoFit/>
            </a:bodyPr>
            <a:lstStyle/>
            <a:p>
              <a:pPr algn="ctr">
                <a:defRPr/>
              </a:pPr>
              <a:r>
                <a:rPr lang="zh-TW" altLang="en-US" b="1" dirty="0"/>
                <a:t>得益</a:t>
              </a:r>
              <a:endParaRPr lang="zh-HK" altLang="en-US" b="1" dirty="0"/>
            </a:p>
          </p:txBody>
        </p:sp>
      </p:grpSp>
      <p:grpSp>
        <p:nvGrpSpPr>
          <p:cNvPr id="120" name="群組 1"/>
          <p:cNvGrpSpPr>
            <a:grpSpLocks/>
          </p:cNvGrpSpPr>
          <p:nvPr/>
        </p:nvGrpSpPr>
        <p:grpSpPr bwMode="auto">
          <a:xfrm>
            <a:off x="4559952" y="2276872"/>
            <a:ext cx="4438650" cy="2702956"/>
            <a:chOff x="4438651" y="2336799"/>
            <a:chExt cx="4439079" cy="2702956"/>
          </a:xfrm>
        </p:grpSpPr>
        <p:sp>
          <p:nvSpPr>
            <p:cNvPr id="121" name="矩形 120"/>
            <p:cNvSpPr/>
            <p:nvPr/>
          </p:nvSpPr>
          <p:spPr>
            <a:xfrm>
              <a:off x="4967340" y="3757613"/>
              <a:ext cx="1549550" cy="31908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2" name="矩形 121"/>
            <p:cNvSpPr/>
            <p:nvPr/>
          </p:nvSpPr>
          <p:spPr>
            <a:xfrm>
              <a:off x="6529591" y="4084638"/>
              <a:ext cx="498523" cy="55086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nvGrpSpPr>
            <p:cNvPr id="123" name="群組 9"/>
            <p:cNvGrpSpPr>
              <a:grpSpLocks/>
            </p:cNvGrpSpPr>
            <p:nvPr/>
          </p:nvGrpSpPr>
          <p:grpSpPr bwMode="auto">
            <a:xfrm>
              <a:off x="4438651" y="2336799"/>
              <a:ext cx="4439079" cy="2702956"/>
              <a:chOff x="4439095" y="2831155"/>
              <a:chExt cx="4438173" cy="2702465"/>
            </a:xfrm>
          </p:grpSpPr>
          <p:grpSp>
            <p:nvGrpSpPr>
              <p:cNvPr id="126" name="群組 10"/>
              <p:cNvGrpSpPr>
                <a:grpSpLocks/>
              </p:cNvGrpSpPr>
              <p:nvPr/>
            </p:nvGrpSpPr>
            <p:grpSpPr bwMode="auto">
              <a:xfrm>
                <a:off x="4439095" y="2831155"/>
                <a:ext cx="4438173" cy="2702465"/>
                <a:chOff x="1147119" y="3551236"/>
                <a:chExt cx="4438173" cy="2702465"/>
              </a:xfrm>
            </p:grpSpPr>
            <p:cxnSp>
              <p:nvCxnSpPr>
                <p:cNvPr id="130" name="直線接點 129"/>
                <p:cNvCxnSpPr/>
                <p:nvPr/>
              </p:nvCxnSpPr>
              <p:spPr>
                <a:xfrm>
                  <a:off x="1772527" y="4098826"/>
                  <a:ext cx="2293691" cy="137293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31" name="群組 68"/>
                <p:cNvGrpSpPr>
                  <a:grpSpLocks/>
                </p:cNvGrpSpPr>
                <p:nvPr/>
              </p:nvGrpSpPr>
              <p:grpSpPr bwMode="auto">
                <a:xfrm>
                  <a:off x="1147119" y="3551236"/>
                  <a:ext cx="4438173" cy="2702465"/>
                  <a:chOff x="686736" y="2166142"/>
                  <a:chExt cx="4438173" cy="2702465"/>
                </a:xfrm>
              </p:grpSpPr>
              <p:grpSp>
                <p:nvGrpSpPr>
                  <p:cNvPr id="132" name="群組 6"/>
                  <p:cNvGrpSpPr>
                    <a:grpSpLocks/>
                  </p:cNvGrpSpPr>
                  <p:nvPr/>
                </p:nvGrpSpPr>
                <p:grpSpPr bwMode="auto">
                  <a:xfrm>
                    <a:off x="686736" y="2166142"/>
                    <a:ext cx="4438173" cy="2702465"/>
                    <a:chOff x="2607622" y="3141658"/>
                    <a:chExt cx="4437355" cy="2701816"/>
                  </a:xfrm>
                </p:grpSpPr>
                <p:grpSp>
                  <p:nvGrpSpPr>
                    <p:cNvPr id="143" name="群組 1"/>
                    <p:cNvGrpSpPr>
                      <a:grpSpLocks/>
                    </p:cNvGrpSpPr>
                    <p:nvPr/>
                  </p:nvGrpSpPr>
                  <p:grpSpPr bwMode="auto">
                    <a:xfrm>
                      <a:off x="2607622" y="3141658"/>
                      <a:ext cx="4115303" cy="2696025"/>
                      <a:chOff x="2607622" y="3141658"/>
                      <a:chExt cx="4115303" cy="2696025"/>
                    </a:xfrm>
                  </p:grpSpPr>
                  <p:cxnSp>
                    <p:nvCxnSpPr>
                      <p:cNvPr id="145" name="直線接點 144"/>
                      <p:cNvCxnSpPr/>
                      <p:nvPr/>
                    </p:nvCxnSpPr>
                    <p:spPr bwMode="auto">
                      <a:xfrm>
                        <a:off x="3123409" y="3468545"/>
                        <a:ext cx="0" cy="197877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bwMode="auto">
                      <a:xfrm flipH="1">
                        <a:off x="3123409" y="5439388"/>
                        <a:ext cx="29296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文字方塊 146"/>
                      <p:cNvSpPr txBox="1"/>
                      <p:nvPr/>
                    </p:nvSpPr>
                    <p:spPr bwMode="auto">
                      <a:xfrm>
                        <a:off x="2880592" y="5290226"/>
                        <a:ext cx="526896" cy="369732"/>
                      </a:xfrm>
                      <a:prstGeom prst="rect">
                        <a:avLst/>
                      </a:prstGeom>
                      <a:noFill/>
                    </p:spPr>
                    <p:txBody>
                      <a:bodyPr>
                        <a:spAutoFit/>
                      </a:bodyPr>
                      <a:lstStyle/>
                      <a:p>
                        <a:pPr>
                          <a:defRPr/>
                        </a:pPr>
                        <a:r>
                          <a:rPr lang="en-US" altLang="zh-HK" dirty="0"/>
                          <a:t>0</a:t>
                        </a:r>
                        <a:endParaRPr lang="zh-HK" altLang="en-US" dirty="0"/>
                      </a:p>
                    </p:txBody>
                  </p:sp>
                  <p:sp>
                    <p:nvSpPr>
                      <p:cNvPr id="148" name="文字方塊 147"/>
                      <p:cNvSpPr txBox="1"/>
                      <p:nvPr/>
                    </p:nvSpPr>
                    <p:spPr bwMode="auto">
                      <a:xfrm>
                        <a:off x="6032446" y="5218819"/>
                        <a:ext cx="690479" cy="369176"/>
                      </a:xfrm>
                      <a:prstGeom prst="rect">
                        <a:avLst/>
                      </a:prstGeom>
                      <a:noFill/>
                    </p:spPr>
                    <p:txBody>
                      <a:bodyPr wrap="square">
                        <a:spAutoFit/>
                      </a:bodyPr>
                      <a:lstStyle/>
                      <a:p>
                        <a:pPr>
                          <a:defRPr/>
                        </a:pPr>
                        <a:r>
                          <a:rPr lang="zh-TW" altLang="en-US" dirty="0"/>
                          <a:t>數量</a:t>
                        </a:r>
                        <a:endParaRPr lang="zh-HK" altLang="en-US" dirty="0"/>
                      </a:p>
                    </p:txBody>
                  </p:sp>
                  <p:sp>
                    <p:nvSpPr>
                      <p:cNvPr id="149" name="文字方塊 148"/>
                      <p:cNvSpPr txBox="1"/>
                      <p:nvPr/>
                    </p:nvSpPr>
                    <p:spPr bwMode="auto">
                      <a:xfrm>
                        <a:off x="2607622" y="3141658"/>
                        <a:ext cx="1549742" cy="369176"/>
                      </a:xfrm>
                      <a:prstGeom prst="rect">
                        <a:avLst/>
                      </a:prstGeom>
                      <a:noFill/>
                    </p:spPr>
                    <p:txBody>
                      <a:bodyPr wrap="square">
                        <a:spAutoFit/>
                      </a:bodyPr>
                      <a:lstStyle/>
                      <a:p>
                        <a:pPr>
                          <a:defRPr/>
                        </a:pPr>
                        <a:r>
                          <a:rPr lang="zh-TW" altLang="en-US" dirty="0"/>
                          <a:t>價格</a:t>
                        </a:r>
                        <a:r>
                          <a:rPr lang="en-US" altLang="zh-HK" dirty="0"/>
                          <a:t> ($ / </a:t>
                        </a:r>
                        <a:r>
                          <a:rPr lang="zh-TW" altLang="en-US" dirty="0"/>
                          <a:t>單位</a:t>
                        </a:r>
                        <a:r>
                          <a:rPr lang="en-US" altLang="zh-HK" dirty="0"/>
                          <a:t>)</a:t>
                        </a:r>
                        <a:endParaRPr lang="zh-HK" altLang="en-US" dirty="0"/>
                      </a:p>
                    </p:txBody>
                  </p:sp>
                  <p:sp>
                    <p:nvSpPr>
                      <p:cNvPr id="150" name="文字方塊 149"/>
                      <p:cNvSpPr txBox="1"/>
                      <p:nvPr/>
                    </p:nvSpPr>
                    <p:spPr bwMode="auto">
                      <a:xfrm>
                        <a:off x="2690148" y="4312739"/>
                        <a:ext cx="555463" cy="368145"/>
                      </a:xfrm>
                      <a:prstGeom prst="rect">
                        <a:avLst/>
                      </a:prstGeom>
                      <a:noFill/>
                    </p:spPr>
                    <p:txBody>
                      <a:bodyPr>
                        <a:spAutoFit/>
                      </a:bodyPr>
                      <a:lstStyle/>
                      <a:p>
                        <a:pPr>
                          <a:defRPr/>
                        </a:pPr>
                        <a:r>
                          <a:rPr lang="en-US" altLang="zh-HK" dirty="0"/>
                          <a:t>P</a:t>
                        </a:r>
                        <a:r>
                          <a:rPr lang="en-US" altLang="zh-HK" baseline="-25000" dirty="0"/>
                          <a:t>2</a:t>
                        </a:r>
                        <a:endParaRPr lang="zh-HK" altLang="en-US" baseline="-25000" dirty="0"/>
                      </a:p>
                    </p:txBody>
                  </p:sp>
                  <p:sp>
                    <p:nvSpPr>
                      <p:cNvPr id="151" name="文字方塊 150"/>
                      <p:cNvSpPr txBox="1"/>
                      <p:nvPr/>
                    </p:nvSpPr>
                    <p:spPr bwMode="auto">
                      <a:xfrm>
                        <a:off x="5475992" y="4898280"/>
                        <a:ext cx="452306" cy="368145"/>
                      </a:xfrm>
                      <a:prstGeom prst="rect">
                        <a:avLst/>
                      </a:prstGeom>
                      <a:noFill/>
                    </p:spPr>
                    <p:txBody>
                      <a:bodyPr>
                        <a:spAutoFit/>
                      </a:bodyPr>
                      <a:lstStyle/>
                      <a:p>
                        <a:pPr>
                          <a:defRPr/>
                        </a:pPr>
                        <a:r>
                          <a:rPr lang="en-US" altLang="zh-HK" dirty="0"/>
                          <a:t>D</a:t>
                        </a:r>
                        <a:endParaRPr lang="zh-HK" altLang="en-US" dirty="0"/>
                      </a:p>
                    </p:txBody>
                  </p:sp>
                  <p:sp>
                    <p:nvSpPr>
                      <p:cNvPr id="152" name="文字方塊 151"/>
                      <p:cNvSpPr txBox="1"/>
                      <p:nvPr/>
                    </p:nvSpPr>
                    <p:spPr bwMode="auto">
                      <a:xfrm>
                        <a:off x="2690148" y="4682471"/>
                        <a:ext cx="555463" cy="368145"/>
                      </a:xfrm>
                      <a:prstGeom prst="rect">
                        <a:avLst/>
                      </a:prstGeom>
                      <a:noFill/>
                    </p:spPr>
                    <p:txBody>
                      <a:bodyPr>
                        <a:spAutoFit/>
                      </a:bodyPr>
                      <a:lstStyle/>
                      <a:p>
                        <a:pPr>
                          <a:defRPr/>
                        </a:pPr>
                        <a:r>
                          <a:rPr lang="en-US" altLang="zh-HK" dirty="0"/>
                          <a:t>P</a:t>
                        </a:r>
                        <a:r>
                          <a:rPr lang="en-US" altLang="zh-HK" baseline="-25000" dirty="0"/>
                          <a:t>1</a:t>
                        </a:r>
                        <a:endParaRPr lang="zh-HK" altLang="en-US" baseline="-25000" dirty="0"/>
                      </a:p>
                    </p:txBody>
                  </p:sp>
                  <p:sp>
                    <p:nvSpPr>
                      <p:cNvPr id="153" name="文字方塊 152"/>
                      <p:cNvSpPr txBox="1"/>
                      <p:nvPr/>
                    </p:nvSpPr>
                    <p:spPr bwMode="auto">
                      <a:xfrm>
                        <a:off x="4507305" y="5456844"/>
                        <a:ext cx="555463" cy="368145"/>
                      </a:xfrm>
                      <a:prstGeom prst="rect">
                        <a:avLst/>
                      </a:prstGeom>
                      <a:noFill/>
                    </p:spPr>
                    <p:txBody>
                      <a:bodyPr>
                        <a:spAutoFit/>
                      </a:bodyPr>
                      <a:lstStyle/>
                      <a:p>
                        <a:pPr>
                          <a:defRPr/>
                        </a:pPr>
                        <a:r>
                          <a:rPr lang="en-US" altLang="zh-HK" dirty="0"/>
                          <a:t>Q</a:t>
                        </a:r>
                        <a:r>
                          <a:rPr lang="en-US" altLang="zh-HK" baseline="-25000" dirty="0"/>
                          <a:t>2</a:t>
                        </a:r>
                        <a:endParaRPr lang="zh-HK" altLang="en-US" baseline="-25000" dirty="0"/>
                      </a:p>
                    </p:txBody>
                  </p:sp>
                  <p:sp>
                    <p:nvSpPr>
                      <p:cNvPr id="154" name="文字方塊 153"/>
                      <p:cNvSpPr txBox="1"/>
                      <p:nvPr/>
                    </p:nvSpPr>
                    <p:spPr bwMode="auto">
                      <a:xfrm>
                        <a:off x="4992938" y="5467951"/>
                        <a:ext cx="555463" cy="369732"/>
                      </a:xfrm>
                      <a:prstGeom prst="rect">
                        <a:avLst/>
                      </a:prstGeom>
                      <a:noFill/>
                    </p:spPr>
                    <p:txBody>
                      <a:bodyPr>
                        <a:spAutoFit/>
                      </a:bodyPr>
                      <a:lstStyle/>
                      <a:p>
                        <a:pPr>
                          <a:defRPr/>
                        </a:pPr>
                        <a:r>
                          <a:rPr lang="en-US" altLang="zh-HK" dirty="0"/>
                          <a:t>Q</a:t>
                        </a:r>
                        <a:r>
                          <a:rPr lang="en-US" altLang="zh-HK" baseline="-25000" dirty="0"/>
                          <a:t>1</a:t>
                        </a:r>
                        <a:endParaRPr lang="zh-HK" altLang="en-US" baseline="-25000" dirty="0"/>
                      </a:p>
                    </p:txBody>
                  </p:sp>
                </p:grpSp>
                <p:sp>
                  <p:nvSpPr>
                    <p:cNvPr id="144" name="文字方塊 143"/>
                    <p:cNvSpPr txBox="1"/>
                    <p:nvPr/>
                  </p:nvSpPr>
                  <p:spPr bwMode="auto">
                    <a:xfrm>
                      <a:off x="5403981" y="5474298"/>
                      <a:ext cx="1640996" cy="369176"/>
                    </a:xfrm>
                    <a:prstGeom prst="rect">
                      <a:avLst/>
                    </a:prstGeom>
                    <a:noFill/>
                  </p:spPr>
                  <p:txBody>
                    <a:bodyPr>
                      <a:spAutoFit/>
                    </a:bodyPr>
                    <a:lstStyle/>
                    <a:p>
                      <a:pPr marL="87313" indent="-87313">
                        <a:defRPr/>
                      </a:pPr>
                      <a:r>
                        <a:rPr lang="en-US" altLang="zh-HK" dirty="0"/>
                        <a:t> (</a:t>
                      </a:r>
                      <a:r>
                        <a:rPr lang="zh-TW" altLang="en-US" dirty="0"/>
                        <a:t>單位</a:t>
                      </a:r>
                      <a:r>
                        <a:rPr lang="en-US" altLang="zh-HK" dirty="0"/>
                        <a:t> / </a:t>
                      </a:r>
                      <a:r>
                        <a:rPr lang="zh-TW" altLang="en-US" dirty="0"/>
                        <a:t>時段</a:t>
                      </a:r>
                      <a:r>
                        <a:rPr lang="en-US" altLang="zh-HK" dirty="0"/>
                        <a:t>) </a:t>
                      </a:r>
                      <a:endParaRPr lang="zh-HK" altLang="en-US" dirty="0"/>
                    </a:p>
                  </p:txBody>
                </p:sp>
              </p:grpSp>
              <p:cxnSp>
                <p:nvCxnSpPr>
                  <p:cNvPr id="133" name="直線接點 132"/>
                  <p:cNvCxnSpPr/>
                  <p:nvPr/>
                </p:nvCxnSpPr>
                <p:spPr>
                  <a:xfrm flipV="1">
                    <a:off x="1204205" y="3586698"/>
                    <a:ext cx="1560345" cy="95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直線接點 133"/>
                  <p:cNvCxnSpPr/>
                  <p:nvPr/>
                </p:nvCxnSpPr>
                <p:spPr>
                  <a:xfrm>
                    <a:off x="3285195" y="3913664"/>
                    <a:ext cx="0" cy="5428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a:xfrm flipV="1">
                    <a:off x="1188332" y="3905727"/>
                    <a:ext cx="20968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直線接點 135"/>
                  <p:cNvCxnSpPr/>
                  <p:nvPr/>
                </p:nvCxnSpPr>
                <p:spPr>
                  <a:xfrm>
                    <a:off x="2764551" y="3608919"/>
                    <a:ext cx="0" cy="8729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p:nvPr/>
                </p:nvCxnSpPr>
                <p:spPr>
                  <a:xfrm>
                    <a:off x="2947093" y="4710444"/>
                    <a:ext cx="187305" cy="0"/>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38" name="直線單箭頭接點 137"/>
                  <p:cNvCxnSpPr/>
                  <p:nvPr/>
                </p:nvCxnSpPr>
                <p:spPr>
                  <a:xfrm>
                    <a:off x="1016901" y="3707326"/>
                    <a:ext cx="0" cy="16189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39" name="直線單箭頭接點 138"/>
                  <p:cNvCxnSpPr/>
                  <p:nvPr/>
                </p:nvCxnSpPr>
                <p:spPr>
                  <a:xfrm>
                    <a:off x="2967729" y="3545430"/>
                    <a:ext cx="265084" cy="144436"/>
                  </a:xfrm>
                  <a:prstGeom prst="straightConnector1">
                    <a:avLst/>
                  </a:prstGeom>
                  <a:ln w="1905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40" name="橢圓 139"/>
                  <p:cNvSpPr/>
                  <p:nvPr/>
                </p:nvSpPr>
                <p:spPr bwMode="auto">
                  <a:xfrm>
                    <a:off x="1143887" y="3523209"/>
                    <a:ext cx="103177" cy="103168"/>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1" name="橢圓 140"/>
                  <p:cNvSpPr/>
                  <p:nvPr/>
                </p:nvSpPr>
                <p:spPr bwMode="auto">
                  <a:xfrm>
                    <a:off x="2696295" y="3521622"/>
                    <a:ext cx="103177"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42" name="橢圓 141"/>
                  <p:cNvSpPr/>
                  <p:nvPr/>
                </p:nvSpPr>
                <p:spPr bwMode="auto">
                  <a:xfrm>
                    <a:off x="2720105" y="4412048"/>
                    <a:ext cx="103176" cy="104756"/>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27" name="橢圓 126"/>
              <p:cNvSpPr/>
              <p:nvPr/>
            </p:nvSpPr>
            <p:spPr bwMode="auto">
              <a:xfrm>
                <a:off x="4896246" y="4518362"/>
                <a:ext cx="103177" cy="104756"/>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8" name="橢圓 127"/>
              <p:cNvSpPr/>
              <p:nvPr/>
            </p:nvSpPr>
            <p:spPr bwMode="auto">
              <a:xfrm>
                <a:off x="6985171" y="4516775"/>
                <a:ext cx="103177" cy="103169"/>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29" name="橢圓 128"/>
              <p:cNvSpPr/>
              <p:nvPr/>
            </p:nvSpPr>
            <p:spPr bwMode="auto">
              <a:xfrm>
                <a:off x="6985171" y="5077061"/>
                <a:ext cx="103177" cy="103168"/>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
          <p:nvSpPr>
            <p:cNvPr id="124" name="文字方塊 123"/>
            <p:cNvSpPr txBox="1"/>
            <p:nvPr/>
          </p:nvSpPr>
          <p:spPr bwMode="auto">
            <a:xfrm>
              <a:off x="5299134" y="3744913"/>
              <a:ext cx="928778" cy="369332"/>
            </a:xfrm>
            <a:prstGeom prst="rect">
              <a:avLst/>
            </a:prstGeom>
            <a:noFill/>
          </p:spPr>
          <p:txBody>
            <a:bodyPr>
              <a:spAutoFit/>
            </a:bodyPr>
            <a:lstStyle/>
            <a:p>
              <a:pPr algn="ctr">
                <a:defRPr/>
              </a:pPr>
              <a:r>
                <a:rPr lang="zh-TW" altLang="en-US" b="1" dirty="0"/>
                <a:t>得益</a:t>
              </a:r>
              <a:endParaRPr lang="zh-HK" altLang="en-US" b="1" dirty="0"/>
            </a:p>
          </p:txBody>
        </p:sp>
        <p:sp>
          <p:nvSpPr>
            <p:cNvPr id="125" name="文字方塊 124"/>
            <p:cNvSpPr txBox="1"/>
            <p:nvPr/>
          </p:nvSpPr>
          <p:spPr bwMode="auto">
            <a:xfrm>
              <a:off x="6402579" y="4175125"/>
              <a:ext cx="750960" cy="369332"/>
            </a:xfrm>
            <a:prstGeom prst="rect">
              <a:avLst/>
            </a:prstGeom>
            <a:noFill/>
          </p:spPr>
          <p:txBody>
            <a:bodyPr>
              <a:spAutoFit/>
            </a:bodyPr>
            <a:lstStyle/>
            <a:p>
              <a:pPr algn="ctr">
                <a:defRPr/>
              </a:pPr>
              <a:r>
                <a:rPr lang="zh-TW" altLang="en-US" b="1" dirty="0"/>
                <a:t>損失</a:t>
              </a:r>
              <a:endParaRPr lang="zh-HK" altLang="en-US" b="1" dirty="0"/>
            </a:p>
          </p:txBody>
        </p:sp>
      </p:grpSp>
      <p:sp>
        <p:nvSpPr>
          <p:cNvPr id="85" name="文字方塊 84"/>
          <p:cNvSpPr txBox="1"/>
          <p:nvPr/>
        </p:nvSpPr>
        <p:spPr>
          <a:xfrm rot="1402259">
            <a:off x="2111512" y="3599665"/>
            <a:ext cx="1368000" cy="468000"/>
          </a:xfrm>
          <a:prstGeom prst="ellipse">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84" name="文字方塊 83"/>
          <p:cNvSpPr txBox="1"/>
          <p:nvPr/>
        </p:nvSpPr>
        <p:spPr>
          <a:xfrm rot="1402259">
            <a:off x="6226996" y="3547067"/>
            <a:ext cx="1368000" cy="468000"/>
          </a:xfrm>
          <a:prstGeom prst="ellipse">
            <a:avLst/>
          </a:prstGeom>
          <a:noFill/>
          <a:ln w="28575">
            <a:solidFill>
              <a:srgbClr val="FF0000"/>
            </a:solidFill>
          </a:ln>
        </p:spPr>
        <p:txBody>
          <a:bodyPr wrap="square" rtlCol="0">
            <a:spAutoFit/>
          </a:bodyPr>
          <a:lstStyle/>
          <a:p>
            <a:pPr algn="ctr"/>
            <a:endParaRPr lang="zh-HK" altLang="en-US" sz="2000" b="1" dirty="0">
              <a:solidFill>
                <a:srgbClr val="FF0000"/>
              </a:solidFill>
            </a:endParaRPr>
          </a:p>
        </p:txBody>
      </p:sp>
      <p:sp>
        <p:nvSpPr>
          <p:cNvPr id="77" name="矩形 76"/>
          <p:cNvSpPr/>
          <p:nvPr/>
        </p:nvSpPr>
        <p:spPr>
          <a:xfrm>
            <a:off x="540000" y="5085185"/>
            <a:ext cx="2382579" cy="338554"/>
          </a:xfrm>
          <a:prstGeom prst="rect">
            <a:avLst/>
          </a:prstGeom>
        </p:spPr>
        <p:txBody>
          <a:bodyPr wrap="square">
            <a:spAutoFit/>
          </a:bodyPr>
          <a:lstStyle/>
          <a:p>
            <a:r>
              <a:rPr lang="zh-TW" altLang="en-US" sz="1600" b="1" dirty="0"/>
              <a:t>（與前文相同）</a:t>
            </a:r>
            <a:endParaRPr lang="en-US" altLang="zh-HK" sz="1600" b="1" dirty="0"/>
          </a:p>
        </p:txBody>
      </p:sp>
      <p:sp>
        <p:nvSpPr>
          <p:cNvPr id="78" name="矩形 77"/>
          <p:cNvSpPr/>
          <p:nvPr/>
        </p:nvSpPr>
        <p:spPr>
          <a:xfrm>
            <a:off x="4925725" y="5085185"/>
            <a:ext cx="2382579" cy="338554"/>
          </a:xfrm>
          <a:prstGeom prst="rect">
            <a:avLst/>
          </a:prstGeom>
        </p:spPr>
        <p:txBody>
          <a:bodyPr wrap="square">
            <a:spAutoFit/>
          </a:bodyPr>
          <a:lstStyle/>
          <a:p>
            <a:r>
              <a:rPr lang="zh-TW" altLang="en-US" sz="1600" b="1" dirty="0"/>
              <a:t>（與前文相同）</a:t>
            </a:r>
            <a:endParaRPr lang="en-US" altLang="zh-HK" sz="1600" b="1" dirty="0"/>
          </a:p>
        </p:txBody>
      </p:sp>
    </p:spTree>
    <p:extLst>
      <p:ext uri="{BB962C8B-B14F-4D97-AF65-F5344CB8AC3E}">
        <p14:creationId xmlns:p14="http://schemas.microsoft.com/office/powerpoint/2010/main" val="1380688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76</a:t>
            </a:fld>
            <a:endParaRPr lang="zh-HK" altLang="en-US" dirty="0"/>
          </a:p>
        </p:txBody>
      </p:sp>
      <p:sp>
        <p:nvSpPr>
          <p:cNvPr id="3" name="內容版面配置區 2"/>
          <p:cNvSpPr>
            <a:spLocks noGrp="1"/>
          </p:cNvSpPr>
          <p:nvPr>
            <p:ph idx="1"/>
          </p:nvPr>
        </p:nvSpPr>
        <p:spPr>
          <a:xfrm>
            <a:off x="457200" y="1196752"/>
            <a:ext cx="8229600" cy="1791260"/>
          </a:xfrm>
        </p:spPr>
        <p:txBody>
          <a:bodyPr/>
          <a:lstStyle/>
          <a:p>
            <a:r>
              <a:rPr lang="zh-TW" altLang="en-US" dirty="0"/>
              <a:t>某物品的代替品數量越多、近似程度越高：</a:t>
            </a:r>
            <a:endParaRPr lang="en-US" altLang="zh-HK" dirty="0"/>
          </a:p>
          <a:p>
            <a:pPr>
              <a:tabLst>
                <a:tab pos="355600" algn="l"/>
              </a:tabLst>
            </a:pPr>
            <a:r>
              <a:rPr lang="en-US" altLang="zh-HK" dirty="0">
                <a:sym typeface="Wingdings" panose="05000000000000000000" pitchFamily="2" charset="2"/>
              </a:rPr>
              <a:t>	</a:t>
            </a:r>
            <a:r>
              <a:rPr lang="zh-TW" altLang="en-US" dirty="0">
                <a:sym typeface="Wingdings" panose="05000000000000000000" pitchFamily="2" charset="2"/>
              </a:rPr>
              <a:t>當該物品的價格上升時，消費者便可輕易地轉買其代替品</a:t>
            </a:r>
            <a:endParaRPr lang="en-US" altLang="zh-HK" dirty="0">
              <a:sym typeface="Wingdings" panose="05000000000000000000" pitchFamily="2" charset="2"/>
            </a:endParaRPr>
          </a:p>
          <a:p>
            <a:pPr>
              <a:tabLst>
                <a:tab pos="355600" algn="l"/>
              </a:tabLst>
            </a:pPr>
            <a:r>
              <a:rPr lang="en-US" altLang="zh-HK" dirty="0">
                <a:sym typeface="Wingdings" panose="05000000000000000000" pitchFamily="2" charset="2"/>
              </a:rPr>
              <a:t> %</a:t>
            </a:r>
            <a:r>
              <a:rPr lang="en-US" altLang="zh-HK" dirty="0">
                <a:sym typeface="Wingdings 3"/>
              </a:rPr>
              <a:t>P</a:t>
            </a:r>
            <a:r>
              <a:rPr lang="en-US" altLang="zh-HK" dirty="0">
                <a:sym typeface="Wingdings" panose="05000000000000000000" pitchFamily="2" charset="2"/>
              </a:rPr>
              <a:t> </a:t>
            </a:r>
            <a:r>
              <a:rPr lang="en-US" altLang="zh-HK" dirty="0">
                <a:sym typeface="Wingdings 3"/>
              </a:rPr>
              <a:t>&lt; </a:t>
            </a:r>
            <a:r>
              <a:rPr lang="en-US" altLang="zh-HK" dirty="0" err="1">
                <a:sym typeface="Wingdings 3"/>
              </a:rPr>
              <a:t>Q</a:t>
            </a:r>
            <a:r>
              <a:rPr lang="en-US" altLang="zh-HK" baseline="-25000" dirty="0" err="1">
                <a:sym typeface="Wingdings 3"/>
              </a:rPr>
              <a:t>d</a:t>
            </a:r>
            <a:endParaRPr lang="en-US" altLang="zh-HK" baseline="-25000" dirty="0">
              <a:sym typeface="Wingdings 3"/>
            </a:endParaRPr>
          </a:p>
          <a:p>
            <a:pPr>
              <a:tabLst>
                <a:tab pos="355600" algn="l"/>
              </a:tabLst>
            </a:pPr>
            <a:r>
              <a:rPr lang="en-US" altLang="zh-HK" dirty="0">
                <a:sym typeface="Wingdings" panose="05000000000000000000" pitchFamily="2" charset="2"/>
              </a:rPr>
              <a:t>	</a:t>
            </a:r>
            <a:r>
              <a:rPr lang="zh-TW" altLang="en-US" b="1" dirty="0">
                <a:solidFill>
                  <a:srgbClr val="0070C0"/>
                </a:solidFill>
                <a:sym typeface="Wingdings" panose="05000000000000000000" pitchFamily="2" charset="2"/>
              </a:rPr>
              <a:t>需求彈性</a:t>
            </a:r>
            <a:r>
              <a:rPr lang="zh-TW" altLang="en-US" dirty="0">
                <a:sym typeface="Wingdings" panose="05000000000000000000" pitchFamily="2" charset="2"/>
              </a:rPr>
              <a:t>偏向</a:t>
            </a:r>
            <a:r>
              <a:rPr lang="zh-TW" altLang="en-US" b="1" dirty="0">
                <a:solidFill>
                  <a:srgbClr val="0070C0"/>
                </a:solidFill>
                <a:sym typeface="Wingdings" panose="05000000000000000000" pitchFamily="2" charset="2"/>
              </a:rPr>
              <a:t>較高</a:t>
            </a:r>
            <a:r>
              <a:rPr lang="zh-TW" altLang="en-US" dirty="0">
                <a:sym typeface="Wingdings" panose="05000000000000000000" pitchFamily="2" charset="2"/>
              </a:rPr>
              <a:t>。</a:t>
            </a:r>
            <a:endParaRPr lang="zh-HK" altLang="en-US" dirty="0"/>
          </a:p>
        </p:txBody>
      </p:sp>
      <p:sp>
        <p:nvSpPr>
          <p:cNvPr id="4" name="標題 3"/>
          <p:cNvSpPr>
            <a:spLocks noGrp="1"/>
          </p:cNvSpPr>
          <p:nvPr>
            <p:ph type="title"/>
          </p:nvPr>
        </p:nvSpPr>
        <p:spPr/>
        <p:txBody>
          <a:bodyPr/>
          <a:lstStyle/>
          <a:p>
            <a:r>
              <a:rPr lang="en-US" altLang="zh-HK" dirty="0"/>
              <a:t>B.	</a:t>
            </a:r>
            <a:r>
              <a:rPr lang="zh-TW" altLang="en-US" dirty="0"/>
              <a:t>近似代替品的數量</a:t>
            </a:r>
            <a:endParaRPr lang="zh-HK" altLang="en-US" dirty="0"/>
          </a:p>
        </p:txBody>
      </p:sp>
      <p:grpSp>
        <p:nvGrpSpPr>
          <p:cNvPr id="5" name="群組 3"/>
          <p:cNvGrpSpPr>
            <a:grpSpLocks/>
          </p:cNvGrpSpPr>
          <p:nvPr/>
        </p:nvGrpSpPr>
        <p:grpSpPr bwMode="auto">
          <a:xfrm>
            <a:off x="1115616" y="3212976"/>
            <a:ext cx="5544621" cy="720000"/>
            <a:chOff x="843471" y="2225809"/>
            <a:chExt cx="5039438" cy="639140"/>
          </a:xfrm>
        </p:grpSpPr>
        <p:sp>
          <p:nvSpPr>
            <p:cNvPr id="6" name="矩形 5"/>
            <p:cNvSpPr/>
            <p:nvPr/>
          </p:nvSpPr>
          <p:spPr>
            <a:xfrm>
              <a:off x="843471" y="2225809"/>
              <a:ext cx="5038873" cy="6391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908923" y="2330974"/>
              <a:ext cx="3730076"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代替品的數量和近似程度</a:t>
              </a:r>
              <a:r>
                <a:rPr lang="en-US" altLang="zh-HK" sz="2400" dirty="0"/>
                <a:t> </a:t>
              </a:r>
              <a:r>
                <a:rPr lang="en-US" altLang="zh-HK" sz="2400" dirty="0">
                  <a:sym typeface="Wingdings 3"/>
                </a:rPr>
                <a:t> </a:t>
              </a:r>
              <a:endParaRPr lang="zh-HK" altLang="en-US" sz="2400" dirty="0"/>
            </a:p>
          </p:txBody>
        </p:sp>
        <p:sp>
          <p:nvSpPr>
            <p:cNvPr id="8" name="矩形 8"/>
            <p:cNvSpPr>
              <a:spLocks noChangeArrowheads="1"/>
            </p:cNvSpPr>
            <p:nvPr/>
          </p:nvSpPr>
          <p:spPr bwMode="auto">
            <a:xfrm>
              <a:off x="4508518" y="2329419"/>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3763697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77</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zh-TW" altLang="en-US" dirty="0"/>
              <a:t>例子：</a:t>
            </a:r>
            <a:endParaRPr lang="en-US" altLang="zh-HK" dirty="0"/>
          </a:p>
        </p:txBody>
      </p:sp>
      <p:sp>
        <p:nvSpPr>
          <p:cNvPr id="4" name="標題 3"/>
          <p:cNvSpPr>
            <a:spLocks noGrp="1"/>
          </p:cNvSpPr>
          <p:nvPr>
            <p:ph type="title"/>
          </p:nvPr>
        </p:nvSpPr>
        <p:spPr/>
        <p:txBody>
          <a:bodyPr/>
          <a:lstStyle/>
          <a:p>
            <a:r>
              <a:rPr lang="en-US" altLang="zh-HK" dirty="0"/>
              <a:t>B.	</a:t>
            </a:r>
            <a:r>
              <a:rPr lang="zh-TW" altLang="en-US" dirty="0"/>
              <a:t>近似代替品的數量</a:t>
            </a:r>
            <a:endParaRPr lang="zh-HK" altLang="en-US" dirty="0"/>
          </a:p>
        </p:txBody>
      </p:sp>
      <p:pic>
        <p:nvPicPr>
          <p:cNvPr id="10" name="圖片 9"/>
          <p:cNvPicPr>
            <a:picLocks noChangeAspect="1"/>
          </p:cNvPicPr>
          <p:nvPr/>
        </p:nvPicPr>
        <p:blipFill rotWithShape="1">
          <a:blip r:embed="rId2" cstate="print">
            <a:extLst>
              <a:ext uri="{28A0092B-C50C-407E-A947-70E740481C1C}">
                <a14:useLocalDpi xmlns:a14="http://schemas.microsoft.com/office/drawing/2010/main" val="0"/>
              </a:ext>
            </a:extLst>
          </a:blip>
          <a:srcRect t="7427" r="27464" b="8320"/>
          <a:stretch/>
        </p:blipFill>
        <p:spPr>
          <a:xfrm>
            <a:off x="709178" y="1934566"/>
            <a:ext cx="3708000" cy="2420045"/>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872" y="1934566"/>
            <a:ext cx="3628800" cy="2419200"/>
          </a:xfrm>
          <a:prstGeom prst="rect">
            <a:avLst/>
          </a:prstGeom>
        </p:spPr>
      </p:pic>
      <p:sp>
        <p:nvSpPr>
          <p:cNvPr id="13" name="內容版面配置區 2"/>
          <p:cNvSpPr txBox="1">
            <a:spLocks/>
          </p:cNvSpPr>
          <p:nvPr/>
        </p:nvSpPr>
        <p:spPr>
          <a:xfrm>
            <a:off x="4842000" y="4221088"/>
            <a:ext cx="3628800" cy="1107996"/>
          </a:xfrm>
          <a:prstGeom prst="rect">
            <a:avLst/>
          </a:prstGeom>
          <a:solidFill>
            <a:schemeClr val="accent2">
              <a:lumMod val="20000"/>
              <a:lumOff val="80000"/>
            </a:schemeClr>
          </a:solid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200" dirty="0"/>
              <a:t>人們對某一類蔬菜的需求彈性會比對蔬菜整體的需求彈性為高。</a:t>
            </a:r>
            <a:endParaRPr lang="en-US" altLang="zh-HK" sz="2200" dirty="0"/>
          </a:p>
        </p:txBody>
      </p:sp>
      <p:sp>
        <p:nvSpPr>
          <p:cNvPr id="9" name="內容版面配置區 2"/>
          <p:cNvSpPr txBox="1">
            <a:spLocks/>
          </p:cNvSpPr>
          <p:nvPr/>
        </p:nvSpPr>
        <p:spPr>
          <a:xfrm>
            <a:off x="709200" y="4221088"/>
            <a:ext cx="3708000" cy="769441"/>
          </a:xfrm>
          <a:prstGeom prst="rect">
            <a:avLst/>
          </a:prstGeom>
          <a:solidFill>
            <a:schemeClr val="accent2">
              <a:lumMod val="20000"/>
              <a:lumOff val="80000"/>
            </a:schemeClr>
          </a:solid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z="2200" dirty="0"/>
              <a:t>電力只有非常少的近似代替品，因此其需求偏向低彈性。</a:t>
            </a:r>
            <a:endParaRPr lang="en-US" altLang="zh-HK" sz="2200" dirty="0"/>
          </a:p>
        </p:txBody>
      </p:sp>
    </p:spTree>
    <p:extLst>
      <p:ext uri="{BB962C8B-B14F-4D97-AF65-F5344CB8AC3E}">
        <p14:creationId xmlns:p14="http://schemas.microsoft.com/office/powerpoint/2010/main" val="1976626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78</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zh-TW" altLang="en-US" dirty="0"/>
              <a:t>一般來說，必需程度越高，需求彈性越低。</a:t>
            </a:r>
            <a:endParaRPr lang="zh-HK" altLang="en-US" dirty="0"/>
          </a:p>
        </p:txBody>
      </p:sp>
      <p:sp>
        <p:nvSpPr>
          <p:cNvPr id="4" name="標題 3"/>
          <p:cNvSpPr>
            <a:spLocks noGrp="1"/>
          </p:cNvSpPr>
          <p:nvPr>
            <p:ph type="title"/>
          </p:nvPr>
        </p:nvSpPr>
        <p:spPr/>
        <p:txBody>
          <a:bodyPr/>
          <a:lstStyle/>
          <a:p>
            <a:r>
              <a:rPr lang="en-US" altLang="zh-HK" dirty="0"/>
              <a:t>C.	</a:t>
            </a:r>
            <a:r>
              <a:rPr lang="zh-HK" altLang="en-US" dirty="0"/>
              <a:t>必需程度</a:t>
            </a:r>
          </a:p>
        </p:txBody>
      </p:sp>
      <p:grpSp>
        <p:nvGrpSpPr>
          <p:cNvPr id="5" name="群組 3"/>
          <p:cNvGrpSpPr>
            <a:grpSpLocks/>
          </p:cNvGrpSpPr>
          <p:nvPr/>
        </p:nvGrpSpPr>
        <p:grpSpPr bwMode="auto">
          <a:xfrm>
            <a:off x="1547664" y="1916831"/>
            <a:ext cx="3456001" cy="720000"/>
            <a:chOff x="1268326" y="2225809"/>
            <a:chExt cx="3141116" cy="639141"/>
          </a:xfrm>
        </p:grpSpPr>
        <p:sp>
          <p:nvSpPr>
            <p:cNvPr id="6" name="矩形 5"/>
            <p:cNvSpPr/>
            <p:nvPr/>
          </p:nvSpPr>
          <p:spPr>
            <a:xfrm>
              <a:off x="1268327" y="2225809"/>
              <a:ext cx="3141115" cy="639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268326" y="2327361"/>
              <a:ext cx="1963197"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HK" altLang="en-US" sz="2400" dirty="0"/>
                <a:t>必需程度</a:t>
              </a:r>
              <a:r>
                <a:rPr lang="en-US" altLang="zh-HK" sz="2400" dirty="0"/>
                <a:t> </a:t>
              </a:r>
              <a:r>
                <a:rPr lang="en-US" altLang="zh-HK" sz="2400" dirty="0">
                  <a:sym typeface="Wingdings 3"/>
                </a:rPr>
                <a:t></a:t>
              </a:r>
              <a:endParaRPr lang="zh-HK" altLang="en-US" sz="2400" dirty="0"/>
            </a:p>
          </p:txBody>
        </p:sp>
        <p:sp>
          <p:nvSpPr>
            <p:cNvPr id="8" name="矩形 8"/>
            <p:cNvSpPr>
              <a:spLocks noChangeArrowheads="1"/>
            </p:cNvSpPr>
            <p:nvPr/>
          </p:nvSpPr>
          <p:spPr bwMode="auto">
            <a:xfrm>
              <a:off x="2969952" y="2327361"/>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
        <p:nvSpPr>
          <p:cNvPr id="9" name="內容版面配置區 2"/>
          <p:cNvSpPr txBox="1">
            <a:spLocks/>
          </p:cNvSpPr>
          <p:nvPr/>
        </p:nvSpPr>
        <p:spPr>
          <a:xfrm>
            <a:off x="457200" y="2886035"/>
            <a:ext cx="8229600" cy="1871282"/>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355600" algn="l"/>
              </a:tabLst>
            </a:pPr>
            <a:r>
              <a:rPr lang="zh-TW" altLang="en-US" dirty="0"/>
              <a:t>必需品用於滿足基本需要，是人們不可或缺的。</a:t>
            </a:r>
            <a:endParaRPr lang="en-US" altLang="zh-HK" dirty="0"/>
          </a:p>
          <a:p>
            <a:pPr>
              <a:tabLst>
                <a:tab pos="355600" algn="l"/>
              </a:tabLst>
            </a:pPr>
            <a:r>
              <a:rPr lang="en-US" altLang="zh-HK" dirty="0">
                <a:sym typeface="Wingdings" panose="05000000000000000000" pitchFamily="2" charset="2"/>
              </a:rPr>
              <a:t>	</a:t>
            </a:r>
            <a:r>
              <a:rPr lang="zh-TW" altLang="en-US" dirty="0"/>
              <a:t>即使必需品的價格上升，人們也難以減少對其的消費。</a:t>
            </a:r>
            <a:endParaRPr lang="en-US" altLang="zh-HK" dirty="0"/>
          </a:p>
          <a:p>
            <a:pPr>
              <a:tabLst>
                <a:tab pos="355600" algn="l"/>
              </a:tabLst>
            </a:pPr>
            <a:r>
              <a:rPr lang="en-US" altLang="zh-HK" dirty="0">
                <a:sym typeface="Wingdings" panose="05000000000000000000" pitchFamily="2" charset="2"/>
              </a:rPr>
              <a:t> </a:t>
            </a:r>
            <a:r>
              <a:rPr lang="zh-TW" altLang="en-US" dirty="0"/>
              <a:t>必需品的需求偏向</a:t>
            </a:r>
            <a:r>
              <a:rPr lang="zh-TW" altLang="en-US" b="1" dirty="0">
                <a:solidFill>
                  <a:srgbClr val="0070C0"/>
                </a:solidFill>
              </a:rPr>
              <a:t>低彈性</a:t>
            </a:r>
            <a:r>
              <a:rPr lang="zh-TW" altLang="en-US" dirty="0"/>
              <a:t>。</a:t>
            </a:r>
            <a:endParaRPr lang="en-US" altLang="zh-HK" dirty="0"/>
          </a:p>
          <a:p>
            <a:pPr>
              <a:spcBef>
                <a:spcPts val="1200"/>
              </a:spcBef>
              <a:tabLst>
                <a:tab pos="355600" algn="l"/>
              </a:tabLst>
            </a:pPr>
            <a:r>
              <a:rPr lang="zh-HK" altLang="en-US" dirty="0"/>
              <a:t>必需品</a:t>
            </a:r>
            <a:r>
              <a:rPr lang="zh-TW" altLang="en-US" dirty="0"/>
              <a:t>的例子：</a:t>
            </a:r>
            <a:r>
              <a:rPr lang="zh-HK" altLang="en-US" dirty="0"/>
              <a:t>食物和衣服</a:t>
            </a:r>
          </a:p>
        </p:txBody>
      </p:sp>
    </p:spTree>
    <p:extLst>
      <p:ext uri="{BB962C8B-B14F-4D97-AF65-F5344CB8AC3E}">
        <p14:creationId xmlns:p14="http://schemas.microsoft.com/office/powerpoint/2010/main" val="721295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79</a:t>
            </a:fld>
            <a:endParaRPr lang="zh-HK" altLang="en-US" dirty="0"/>
          </a:p>
        </p:txBody>
      </p:sp>
      <p:sp>
        <p:nvSpPr>
          <p:cNvPr id="3" name="內容版面配置區 2"/>
          <p:cNvSpPr>
            <a:spLocks noGrp="1"/>
          </p:cNvSpPr>
          <p:nvPr>
            <p:ph idx="1"/>
          </p:nvPr>
        </p:nvSpPr>
        <p:spPr>
          <a:xfrm>
            <a:off x="457200" y="1196752"/>
            <a:ext cx="8229600" cy="1717393"/>
          </a:xfrm>
        </p:spPr>
        <p:txBody>
          <a:bodyPr/>
          <a:lstStyle/>
          <a:p>
            <a:r>
              <a:rPr lang="zh-TW" altLang="en-US" dirty="0"/>
              <a:t>一旦人們對某物品的消費形成習慣，就算該物品的價格上升，他們也難以減少消費。</a:t>
            </a:r>
            <a:r>
              <a:rPr lang="en-US" altLang="zh-HK" dirty="0"/>
              <a:t> </a:t>
            </a:r>
          </a:p>
          <a:p>
            <a:pPr>
              <a:tabLst>
                <a:tab pos="355600" algn="l"/>
              </a:tabLst>
            </a:pPr>
            <a:r>
              <a:rPr lang="en-US" altLang="zh-HK" dirty="0">
                <a:sym typeface="Wingdings" panose="05000000000000000000" pitchFamily="2" charset="2"/>
              </a:rPr>
              <a:t>	</a:t>
            </a:r>
            <a:r>
              <a:rPr lang="zh-TW" altLang="en-US" dirty="0"/>
              <a:t>他們需要時間改變習慣和轉買代替品。</a:t>
            </a:r>
            <a:endParaRPr lang="en-US" altLang="zh-HK" dirty="0"/>
          </a:p>
          <a:p>
            <a:pPr>
              <a:tabLst>
                <a:tab pos="355600" algn="l"/>
              </a:tabLst>
            </a:pPr>
            <a:r>
              <a:rPr lang="en-US" altLang="zh-HK" dirty="0">
                <a:sym typeface="Wingdings" panose="05000000000000000000" pitchFamily="2" charset="2"/>
              </a:rPr>
              <a:t> </a:t>
            </a:r>
            <a:r>
              <a:rPr lang="zh-TW" altLang="en-US" dirty="0"/>
              <a:t>所以他們對該物品的需求偏向</a:t>
            </a:r>
            <a:r>
              <a:rPr lang="zh-TW" altLang="en-US" b="1" dirty="0">
                <a:solidFill>
                  <a:srgbClr val="0070C0"/>
                </a:solidFill>
              </a:rPr>
              <a:t>低彈性</a:t>
            </a:r>
            <a:r>
              <a:rPr lang="zh-TW" altLang="en-US" dirty="0"/>
              <a:t>。</a:t>
            </a:r>
            <a:endParaRPr lang="zh-HK" altLang="en-US" dirty="0"/>
          </a:p>
        </p:txBody>
      </p:sp>
      <p:sp>
        <p:nvSpPr>
          <p:cNvPr id="4" name="標題 3"/>
          <p:cNvSpPr>
            <a:spLocks noGrp="1"/>
          </p:cNvSpPr>
          <p:nvPr>
            <p:ph type="title"/>
          </p:nvPr>
        </p:nvSpPr>
        <p:spPr/>
        <p:txBody>
          <a:bodyPr/>
          <a:lstStyle/>
          <a:p>
            <a:r>
              <a:rPr lang="en-US" altLang="zh-HK" dirty="0"/>
              <a:t>D.	</a:t>
            </a:r>
            <a:r>
              <a:rPr lang="zh-HK" altLang="en-US" dirty="0"/>
              <a:t>消費習慣</a:t>
            </a:r>
          </a:p>
        </p:txBody>
      </p:sp>
      <p:grpSp>
        <p:nvGrpSpPr>
          <p:cNvPr id="5" name="群組 3"/>
          <p:cNvGrpSpPr>
            <a:grpSpLocks/>
          </p:cNvGrpSpPr>
          <p:nvPr/>
        </p:nvGrpSpPr>
        <p:grpSpPr bwMode="auto">
          <a:xfrm>
            <a:off x="1547664" y="3212976"/>
            <a:ext cx="5112568" cy="720000"/>
            <a:chOff x="-7338" y="2225809"/>
            <a:chExt cx="4646750" cy="639140"/>
          </a:xfrm>
        </p:grpSpPr>
        <p:sp>
          <p:nvSpPr>
            <p:cNvPr id="6" name="矩形 5"/>
            <p:cNvSpPr/>
            <p:nvPr/>
          </p:nvSpPr>
          <p:spPr>
            <a:xfrm>
              <a:off x="-7338" y="2225809"/>
              <a:ext cx="4580794" cy="6391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58108" y="2321736"/>
              <a:ext cx="3337436" cy="41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對某物品的消費形成習慣</a:t>
              </a:r>
              <a:endParaRPr lang="zh-HK" altLang="en-US" sz="2400" dirty="0"/>
            </a:p>
          </p:txBody>
        </p:sp>
        <p:sp>
          <p:nvSpPr>
            <p:cNvPr id="8" name="矩形 8"/>
            <p:cNvSpPr>
              <a:spLocks noChangeArrowheads="1"/>
            </p:cNvSpPr>
            <p:nvPr/>
          </p:nvSpPr>
          <p:spPr bwMode="auto">
            <a:xfrm>
              <a:off x="3265021" y="2327359"/>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195621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zh-TW" altLang="en-US" dirty="0"/>
              <a:t>需求價格彈性 </a:t>
            </a:r>
            <a:r>
              <a:rPr lang="en-US" altLang="zh-TW" dirty="0"/>
              <a:t>(E</a:t>
            </a:r>
            <a:r>
              <a:rPr lang="en-US" altLang="zh-TW" baseline="-25000" dirty="0"/>
              <a:t>d</a:t>
            </a:r>
            <a:r>
              <a:rPr lang="en-US" altLang="zh-TW" dirty="0"/>
              <a:t>) </a:t>
            </a:r>
            <a:r>
              <a:rPr lang="zh-TW" altLang="en-US" dirty="0"/>
              <a:t>可透過以下公式計算出來：</a:t>
            </a:r>
            <a:endParaRPr lang="en-US" altLang="zh-HK" dirty="0"/>
          </a:p>
        </p:txBody>
      </p:sp>
      <p:sp>
        <p:nvSpPr>
          <p:cNvPr id="4" name="標題 3"/>
          <p:cNvSpPr>
            <a:spLocks noGrp="1"/>
          </p:cNvSpPr>
          <p:nvPr>
            <p:ph type="title"/>
          </p:nvPr>
        </p:nvSpPr>
        <p:spPr/>
        <p:txBody>
          <a:bodyPr/>
          <a:lstStyle/>
          <a:p>
            <a:r>
              <a:rPr lang="en-US" altLang="zh-HK" dirty="0"/>
              <a:t>A.	</a:t>
            </a:r>
            <a:r>
              <a:rPr lang="zh-TW" altLang="en-US" dirty="0"/>
              <a:t>定義</a:t>
            </a:r>
            <a:endParaRPr lang="zh-HK" altLang="en-US" dirty="0"/>
          </a:p>
        </p:txBody>
      </p:sp>
      <p:grpSp>
        <p:nvGrpSpPr>
          <p:cNvPr id="5" name="群組 4"/>
          <p:cNvGrpSpPr/>
          <p:nvPr/>
        </p:nvGrpSpPr>
        <p:grpSpPr>
          <a:xfrm>
            <a:off x="396000" y="1772816"/>
            <a:ext cx="5543552" cy="1368000"/>
            <a:chOff x="396000" y="4004936"/>
            <a:chExt cx="5543552" cy="1368000"/>
          </a:xfrm>
        </p:grpSpPr>
        <p:sp>
          <p:nvSpPr>
            <p:cNvPr id="6" name="矩形 5"/>
            <p:cNvSpPr/>
            <p:nvPr/>
          </p:nvSpPr>
          <p:spPr>
            <a:xfrm>
              <a:off x="539552" y="4004936"/>
              <a:ext cx="5400000" cy="136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400" dirty="0"/>
            </a:p>
          </p:txBody>
        </p:sp>
        <p:sp>
          <p:nvSpPr>
            <p:cNvPr id="7" name="文字方塊 6"/>
            <p:cNvSpPr txBox="1"/>
            <p:nvPr/>
          </p:nvSpPr>
          <p:spPr>
            <a:xfrm>
              <a:off x="396000" y="4402877"/>
              <a:ext cx="1080000" cy="460800"/>
            </a:xfrm>
            <a:prstGeom prst="rect">
              <a:avLst/>
            </a:prstGeom>
            <a:noFill/>
          </p:spPr>
          <p:txBody>
            <a:bodyPr wrap="none" rtlCol="0">
              <a:spAutoFit/>
            </a:bodyPr>
            <a:lstStyle/>
            <a:p>
              <a:pPr algn="ctr"/>
              <a:r>
                <a:rPr lang="en-GB" altLang="zh-HK" sz="2400" dirty="0">
                  <a:latin typeface="Arial" panose="020B0604020202020204" pitchFamily="34" charset="0"/>
                  <a:cs typeface="Arial" panose="020B0604020202020204" pitchFamily="34" charset="0"/>
                </a:rPr>
                <a:t>E</a:t>
              </a:r>
              <a:r>
                <a:rPr lang="en-GB" altLang="zh-HK" sz="2400" baseline="-25000" dirty="0">
                  <a:latin typeface="Arial" panose="020B0604020202020204" pitchFamily="34" charset="0"/>
                  <a:cs typeface="Arial" panose="020B0604020202020204" pitchFamily="34" charset="0"/>
                </a:rPr>
                <a:t>d</a:t>
              </a:r>
              <a:endParaRPr lang="zh-HK" altLang="en-US" sz="2400" dirty="0">
                <a:latin typeface="Arial" panose="020B0604020202020204" pitchFamily="34" charset="0"/>
                <a:cs typeface="Arial" panose="020B0604020202020204" pitchFamily="34" charset="0"/>
              </a:endParaRPr>
            </a:p>
          </p:txBody>
        </p:sp>
        <p:sp>
          <p:nvSpPr>
            <p:cNvPr id="8" name="文字方塊 7"/>
            <p:cNvSpPr txBox="1"/>
            <p:nvPr/>
          </p:nvSpPr>
          <p:spPr>
            <a:xfrm>
              <a:off x="1111454" y="4403748"/>
              <a:ext cx="364202" cy="461665"/>
            </a:xfrm>
            <a:prstGeom prst="rect">
              <a:avLst/>
            </a:prstGeom>
            <a:noFill/>
          </p:spPr>
          <p:txBody>
            <a:bodyPr wrap="none" rtlCol="0">
              <a:spAutoFit/>
            </a:bodyPr>
            <a:lstStyle/>
            <a:p>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sp>
          <p:nvSpPr>
            <p:cNvPr id="9" name="文字方塊 8"/>
            <p:cNvSpPr txBox="1"/>
            <p:nvPr/>
          </p:nvSpPr>
          <p:spPr>
            <a:xfrm>
              <a:off x="1462128" y="4121818"/>
              <a:ext cx="4320000" cy="461665"/>
            </a:xfrm>
            <a:prstGeom prst="rect">
              <a:avLst/>
            </a:prstGeom>
            <a:noFill/>
          </p:spPr>
          <p:txBody>
            <a:bodyPr wrap="square" rtlCol="0">
              <a:spAutoFit/>
            </a:bodyPr>
            <a:lstStyle/>
            <a:p>
              <a:pPr algn="ctr"/>
              <a:r>
                <a:rPr lang="zh-TW" altLang="en-US" sz="2400" dirty="0">
                  <a:latin typeface="Arial" panose="020B0604020202020204" pitchFamily="34" charset="0"/>
                  <a:cs typeface="Arial" panose="020B0604020202020204" pitchFamily="34" charset="0"/>
                </a:rPr>
                <a:t>需求量的變動百分比</a:t>
              </a:r>
              <a:r>
                <a:rPr lang="en-US" altLang="zh-HK" sz="2400" dirty="0">
                  <a:latin typeface="Arial" panose="020B0604020202020204" pitchFamily="34" charset="0"/>
                  <a:cs typeface="Arial" panose="020B0604020202020204" pitchFamily="34" charset="0"/>
                </a:rPr>
                <a:t> (%</a:t>
              </a:r>
              <a:r>
                <a:rPr lang="el-GR" altLang="zh-HK" sz="2400" dirty="0">
                  <a:latin typeface="Arial" panose="020B0604020202020204" pitchFamily="34" charset="0"/>
                  <a:cs typeface="Arial" panose="020B0604020202020204" pitchFamily="34" charset="0"/>
                </a:rPr>
                <a:t>Δ</a:t>
              </a:r>
              <a:r>
                <a:rPr lang="en-US" altLang="zh-HK" sz="2400" dirty="0" err="1">
                  <a:latin typeface="Arial" panose="020B0604020202020204" pitchFamily="34" charset="0"/>
                  <a:cs typeface="Arial" panose="020B0604020202020204" pitchFamily="34" charset="0"/>
                </a:rPr>
                <a:t>Q</a:t>
              </a:r>
              <a:r>
                <a:rPr lang="en-US" altLang="zh-HK" sz="2400" baseline="-25000" dirty="0" err="1">
                  <a:latin typeface="Arial" panose="020B0604020202020204" pitchFamily="34" charset="0"/>
                  <a:cs typeface="Arial" panose="020B0604020202020204" pitchFamily="34" charset="0"/>
                </a:rPr>
                <a:t>d</a:t>
              </a:r>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sp>
          <p:nvSpPr>
            <p:cNvPr id="10" name="文字方塊 9"/>
            <p:cNvSpPr txBox="1"/>
            <p:nvPr/>
          </p:nvSpPr>
          <p:spPr>
            <a:xfrm>
              <a:off x="1619672" y="4721525"/>
              <a:ext cx="3708000" cy="461665"/>
            </a:xfrm>
            <a:prstGeom prst="rect">
              <a:avLst/>
            </a:prstGeom>
            <a:noFill/>
          </p:spPr>
          <p:txBody>
            <a:bodyPr wrap="square" rtlCol="0">
              <a:spAutoFit/>
            </a:bodyPr>
            <a:lstStyle/>
            <a:p>
              <a:pPr algn="ctr"/>
              <a:r>
                <a:rPr lang="zh-TW" altLang="en-US" sz="2400" dirty="0">
                  <a:latin typeface="Arial" panose="020B0604020202020204" pitchFamily="34" charset="0"/>
                  <a:cs typeface="Arial" panose="020B0604020202020204" pitchFamily="34" charset="0"/>
                </a:rPr>
                <a:t>價格的變動百分比</a:t>
              </a:r>
              <a:r>
                <a:rPr lang="en-US" altLang="zh-HK" sz="2400" dirty="0">
                  <a:latin typeface="Arial" panose="020B0604020202020204" pitchFamily="34" charset="0"/>
                  <a:cs typeface="Arial" panose="020B0604020202020204" pitchFamily="34" charset="0"/>
                </a:rPr>
                <a:t> (%</a:t>
              </a:r>
              <a:r>
                <a:rPr lang="el-GR" altLang="zh-HK" sz="2400" dirty="0">
                  <a:latin typeface="Arial" panose="020B0604020202020204" pitchFamily="34" charset="0"/>
                  <a:cs typeface="Arial" panose="020B0604020202020204" pitchFamily="34" charset="0"/>
                </a:rPr>
                <a:t>Δ</a:t>
              </a:r>
              <a:r>
                <a:rPr lang="en-US" altLang="zh-HK" sz="2400" dirty="0">
                  <a:latin typeface="Arial" panose="020B0604020202020204" pitchFamily="34" charset="0"/>
                  <a:cs typeface="Arial" panose="020B0604020202020204" pitchFamily="34" charset="0"/>
                </a:rPr>
                <a:t>P)</a:t>
              </a:r>
              <a:endParaRPr lang="zh-HK" altLang="en-US" sz="2400" dirty="0">
                <a:latin typeface="Arial" panose="020B0604020202020204" pitchFamily="34" charset="0"/>
                <a:cs typeface="Arial" panose="020B0604020202020204" pitchFamily="34" charset="0"/>
              </a:endParaRPr>
            </a:p>
          </p:txBody>
        </p:sp>
        <p:cxnSp>
          <p:nvCxnSpPr>
            <p:cNvPr id="11" name="直線接點 10"/>
            <p:cNvCxnSpPr/>
            <p:nvPr/>
          </p:nvCxnSpPr>
          <p:spPr>
            <a:xfrm>
              <a:off x="1475656" y="4649389"/>
              <a:ext cx="417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群組 1"/>
          <p:cNvGrpSpPr>
            <a:grpSpLocks/>
          </p:cNvGrpSpPr>
          <p:nvPr/>
        </p:nvGrpSpPr>
        <p:grpSpPr bwMode="auto">
          <a:xfrm>
            <a:off x="395536" y="3501240"/>
            <a:ext cx="4896544" cy="2088000"/>
            <a:chOff x="867134" y="3211652"/>
            <a:chExt cx="4897099" cy="2089199"/>
          </a:xfrm>
        </p:grpSpPr>
        <p:sp>
          <p:nvSpPr>
            <p:cNvPr id="13" name="矩形 12"/>
            <p:cNvSpPr/>
            <p:nvPr/>
          </p:nvSpPr>
          <p:spPr>
            <a:xfrm>
              <a:off x="1010547" y="3211652"/>
              <a:ext cx="4753686" cy="20891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sz="2400">
                <a:latin typeface="Arial" panose="020B0604020202020204" pitchFamily="34" charset="0"/>
                <a:cs typeface="Arial" panose="020B0604020202020204" pitchFamily="34" charset="0"/>
              </a:endParaRPr>
            </a:p>
          </p:txBody>
        </p:sp>
        <p:sp>
          <p:nvSpPr>
            <p:cNvPr id="14" name="內容版面配置區 2"/>
            <p:cNvSpPr txBox="1">
              <a:spLocks/>
            </p:cNvSpPr>
            <p:nvPr/>
          </p:nvSpPr>
          <p:spPr bwMode="auto">
            <a:xfrm>
              <a:off x="867134" y="4005262"/>
              <a:ext cx="1079622" cy="9355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E</a:t>
              </a:r>
              <a:r>
                <a:rPr lang="en-US" altLang="zh-HK" baseline="-25000" dirty="0">
                  <a:latin typeface="Arial" panose="020B0604020202020204" pitchFamily="34" charset="0"/>
                  <a:cs typeface="Arial" panose="020B0604020202020204" pitchFamily="34" charset="0"/>
                </a:rPr>
                <a:t>d</a:t>
              </a:r>
              <a:endParaRPr lang="en-US" altLang="zh-HK" kern="0" dirty="0">
                <a:latin typeface="Arial" panose="020B0604020202020204" pitchFamily="34" charset="0"/>
                <a:cs typeface="Arial" panose="020B0604020202020204" pitchFamily="34" charset="0"/>
              </a:endParaRPr>
            </a:p>
          </p:txBody>
        </p:sp>
        <p:sp>
          <p:nvSpPr>
            <p:cNvPr id="15" name="內容版面配置區 2"/>
            <p:cNvSpPr txBox="1">
              <a:spLocks/>
            </p:cNvSpPr>
            <p:nvPr/>
          </p:nvSpPr>
          <p:spPr bwMode="auto">
            <a:xfrm>
              <a:off x="1584079" y="4016182"/>
              <a:ext cx="363641" cy="46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ts val="1200"/>
                </a:spcBef>
                <a:buFontTx/>
                <a:buNone/>
              </a:pPr>
              <a:r>
                <a:rPr lang="en-US" altLang="zh-HK" sz="2400" dirty="0">
                  <a:latin typeface="Arial" panose="020B0604020202020204" pitchFamily="34" charset="0"/>
                  <a:cs typeface="Arial" panose="020B0604020202020204" pitchFamily="34" charset="0"/>
                </a:rPr>
                <a:t>=</a:t>
              </a:r>
            </a:p>
          </p:txBody>
        </p:sp>
        <p:grpSp>
          <p:nvGrpSpPr>
            <p:cNvPr id="16" name="群組 9"/>
            <p:cNvGrpSpPr>
              <a:grpSpLocks/>
            </p:cNvGrpSpPr>
            <p:nvPr/>
          </p:nvGrpSpPr>
          <p:grpSpPr bwMode="auto">
            <a:xfrm>
              <a:off x="1731328" y="3326728"/>
              <a:ext cx="3812813" cy="965431"/>
              <a:chOff x="1731328" y="3326728"/>
              <a:chExt cx="3812813" cy="965431"/>
            </a:xfrm>
          </p:grpSpPr>
          <p:sp>
            <p:nvSpPr>
              <p:cNvPr id="24" name="內容版面配置區 2"/>
              <p:cNvSpPr txBox="1">
                <a:spLocks/>
              </p:cNvSpPr>
              <p:nvPr/>
            </p:nvSpPr>
            <p:spPr bwMode="auto">
              <a:xfrm>
                <a:off x="4035845" y="3499617"/>
                <a:ext cx="1508296" cy="57500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sym typeface="Wingdings 2"/>
                  </a:rPr>
                  <a:t>× 100%</a:t>
                </a:r>
                <a:endParaRPr lang="en-US" altLang="zh-HK" kern="0" dirty="0">
                  <a:latin typeface="Arial" panose="020B0604020202020204" pitchFamily="34" charset="0"/>
                  <a:cs typeface="Arial" panose="020B0604020202020204" pitchFamily="34" charset="0"/>
                </a:endParaRPr>
              </a:p>
            </p:txBody>
          </p:sp>
          <p:grpSp>
            <p:nvGrpSpPr>
              <p:cNvPr id="25" name="群組 8"/>
              <p:cNvGrpSpPr>
                <a:grpSpLocks/>
              </p:cNvGrpSpPr>
              <p:nvPr/>
            </p:nvGrpSpPr>
            <p:grpSpPr bwMode="auto">
              <a:xfrm>
                <a:off x="1731328" y="3326728"/>
                <a:ext cx="2675241" cy="965431"/>
                <a:chOff x="1731328" y="3619770"/>
                <a:chExt cx="2675241" cy="965431"/>
              </a:xfrm>
            </p:grpSpPr>
            <p:sp>
              <p:nvSpPr>
                <p:cNvPr id="26" name="內容版面配置區 2"/>
                <p:cNvSpPr txBox="1">
                  <a:spLocks/>
                </p:cNvSpPr>
                <p:nvPr/>
              </p:nvSpPr>
              <p:spPr bwMode="auto">
                <a:xfrm>
                  <a:off x="2129042" y="3619770"/>
                  <a:ext cx="1906803"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Q</a:t>
                  </a:r>
                  <a:r>
                    <a:rPr lang="en-US" altLang="zh-HK" baseline="-25000" dirty="0">
                      <a:latin typeface="Arial" panose="020B0604020202020204" pitchFamily="34" charset="0"/>
                      <a:cs typeface="Arial" panose="020B0604020202020204" pitchFamily="34" charset="0"/>
                    </a:rPr>
                    <a:t>d2</a:t>
                  </a:r>
                  <a:r>
                    <a:rPr lang="en-US" altLang="zh-HK" dirty="0">
                      <a:latin typeface="Arial" panose="020B0604020202020204" pitchFamily="34" charset="0"/>
                      <a:cs typeface="Arial" panose="020B0604020202020204" pitchFamily="34" charset="0"/>
                    </a:rPr>
                    <a:t> ‒ Q</a:t>
                  </a:r>
                  <a:r>
                    <a:rPr lang="en-US" altLang="zh-HK" baseline="-25000" dirty="0">
                      <a:latin typeface="Arial" panose="020B0604020202020204" pitchFamily="34" charset="0"/>
                      <a:cs typeface="Arial" panose="020B0604020202020204" pitchFamily="34" charset="0"/>
                    </a:rPr>
                    <a:t>d1 </a:t>
                  </a:r>
                  <a:endParaRPr lang="en-US" altLang="zh-HK" kern="0" dirty="0">
                    <a:latin typeface="Arial" panose="020B0604020202020204" pitchFamily="34" charset="0"/>
                    <a:cs typeface="Arial" panose="020B0604020202020204" pitchFamily="34" charset="0"/>
                  </a:endParaRPr>
                </a:p>
              </p:txBody>
            </p:sp>
            <p:sp>
              <p:nvSpPr>
                <p:cNvPr id="27" name="內容版面配置區 2"/>
                <p:cNvSpPr txBox="1">
                  <a:spLocks/>
                </p:cNvSpPr>
                <p:nvPr/>
              </p:nvSpPr>
              <p:spPr bwMode="auto">
                <a:xfrm>
                  <a:off x="1731328" y="4067379"/>
                  <a:ext cx="2675241"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(Q</a:t>
                  </a:r>
                  <a:r>
                    <a:rPr lang="en-US" altLang="zh-HK" baseline="-25000" dirty="0">
                      <a:latin typeface="Arial" panose="020B0604020202020204" pitchFamily="34" charset="0"/>
                      <a:cs typeface="Arial" panose="020B0604020202020204" pitchFamily="34" charset="0"/>
                    </a:rPr>
                    <a:t>d1 </a:t>
                  </a:r>
                  <a:r>
                    <a:rPr lang="en-US" altLang="zh-HK" dirty="0">
                      <a:latin typeface="Arial" panose="020B0604020202020204" pitchFamily="34" charset="0"/>
                      <a:cs typeface="Arial" panose="020B0604020202020204" pitchFamily="34" charset="0"/>
                    </a:rPr>
                    <a:t>+ Q</a:t>
                  </a:r>
                  <a:r>
                    <a:rPr lang="en-US" altLang="zh-HK" baseline="-25000" dirty="0">
                      <a:latin typeface="Arial" panose="020B0604020202020204" pitchFamily="34" charset="0"/>
                      <a:cs typeface="Arial" panose="020B0604020202020204" pitchFamily="34" charset="0"/>
                    </a:rPr>
                    <a:t>d2</a:t>
                  </a:r>
                  <a:r>
                    <a:rPr lang="en-US" altLang="zh-HK" dirty="0">
                      <a:latin typeface="Arial" panose="020B0604020202020204" pitchFamily="34" charset="0"/>
                      <a:cs typeface="Arial" panose="020B0604020202020204" pitchFamily="34" charset="0"/>
                    </a:rPr>
                    <a:t>)/2</a:t>
                  </a:r>
                  <a:r>
                    <a:rPr lang="en-US" altLang="zh-HK" baseline="-25000"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cxnSp>
              <p:nvCxnSpPr>
                <p:cNvPr id="28" name="直線接點 27"/>
                <p:cNvCxnSpPr/>
                <p:nvPr/>
              </p:nvCxnSpPr>
              <p:spPr>
                <a:xfrm>
                  <a:off x="2019392" y="4080856"/>
                  <a:ext cx="21602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群組 10"/>
            <p:cNvGrpSpPr>
              <a:grpSpLocks/>
            </p:cNvGrpSpPr>
            <p:nvPr/>
          </p:nvGrpSpPr>
          <p:grpSpPr bwMode="auto">
            <a:xfrm>
              <a:off x="1695282" y="4263603"/>
              <a:ext cx="3924918" cy="965431"/>
              <a:chOff x="1691822" y="4582045"/>
              <a:chExt cx="3924918" cy="965431"/>
            </a:xfrm>
          </p:grpSpPr>
          <p:grpSp>
            <p:nvGrpSpPr>
              <p:cNvPr id="19" name="群組 26"/>
              <p:cNvGrpSpPr>
                <a:grpSpLocks/>
              </p:cNvGrpSpPr>
              <p:nvPr/>
            </p:nvGrpSpPr>
            <p:grpSpPr bwMode="auto">
              <a:xfrm>
                <a:off x="1691822" y="4582045"/>
                <a:ext cx="2700644" cy="965431"/>
                <a:chOff x="1691822" y="3476525"/>
                <a:chExt cx="2700644" cy="965431"/>
              </a:xfrm>
            </p:grpSpPr>
            <p:sp>
              <p:nvSpPr>
                <p:cNvPr id="21" name="內容版面配置區 2"/>
                <p:cNvSpPr txBox="1">
                  <a:spLocks/>
                </p:cNvSpPr>
                <p:nvPr/>
              </p:nvSpPr>
              <p:spPr bwMode="auto">
                <a:xfrm>
                  <a:off x="2159965" y="3476525"/>
                  <a:ext cx="1908391"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P</a:t>
                  </a:r>
                  <a:r>
                    <a:rPr lang="en-US" altLang="zh-HK" baseline="-25000" dirty="0">
                      <a:latin typeface="Arial" panose="020B0604020202020204" pitchFamily="34" charset="0"/>
                      <a:cs typeface="Arial" panose="020B0604020202020204" pitchFamily="34" charset="0"/>
                    </a:rPr>
                    <a:t>2 </a:t>
                  </a:r>
                  <a:r>
                    <a:rPr lang="en-US" altLang="zh-HK" dirty="0">
                      <a:latin typeface="Arial" panose="020B0604020202020204" pitchFamily="34" charset="0"/>
                      <a:cs typeface="Arial" panose="020B0604020202020204" pitchFamily="34" charset="0"/>
                    </a:rPr>
                    <a:t>‒ P</a:t>
                  </a:r>
                  <a:r>
                    <a:rPr lang="en-US" altLang="zh-HK" baseline="-25000" dirty="0">
                      <a:latin typeface="Arial" panose="020B0604020202020204" pitchFamily="34" charset="0"/>
                      <a:cs typeface="Arial" panose="020B0604020202020204" pitchFamily="34" charset="0"/>
                    </a:rPr>
                    <a:t>1 </a:t>
                  </a:r>
                  <a:endParaRPr lang="en-US" altLang="zh-HK" kern="0" dirty="0">
                    <a:latin typeface="Arial" panose="020B0604020202020204" pitchFamily="34" charset="0"/>
                    <a:cs typeface="Arial" panose="020B0604020202020204" pitchFamily="34" charset="0"/>
                  </a:endParaRPr>
                </a:p>
              </p:txBody>
            </p:sp>
            <p:sp>
              <p:nvSpPr>
                <p:cNvPr id="22" name="內容版面配置區 2"/>
                <p:cNvSpPr txBox="1">
                  <a:spLocks/>
                </p:cNvSpPr>
                <p:nvPr/>
              </p:nvSpPr>
              <p:spPr bwMode="auto">
                <a:xfrm>
                  <a:off x="1691822" y="3924134"/>
                  <a:ext cx="2700644"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(P</a:t>
                  </a:r>
                  <a:r>
                    <a:rPr lang="en-US" altLang="zh-HK" baseline="-25000" dirty="0">
                      <a:latin typeface="Arial" panose="020B0604020202020204" pitchFamily="34" charset="0"/>
                      <a:cs typeface="Arial" panose="020B0604020202020204" pitchFamily="34" charset="0"/>
                    </a:rPr>
                    <a:t>1 </a:t>
                  </a:r>
                  <a:r>
                    <a:rPr lang="en-US" altLang="zh-HK" dirty="0">
                      <a:latin typeface="Arial" panose="020B0604020202020204" pitchFamily="34" charset="0"/>
                      <a:cs typeface="Arial" panose="020B0604020202020204" pitchFamily="34" charset="0"/>
                    </a:rPr>
                    <a:t>+ P</a:t>
                  </a:r>
                  <a:r>
                    <a:rPr lang="en-US" altLang="zh-HK" baseline="-25000" dirty="0">
                      <a:latin typeface="Arial" panose="020B0604020202020204" pitchFamily="34" charset="0"/>
                      <a:cs typeface="Arial" panose="020B0604020202020204" pitchFamily="34" charset="0"/>
                    </a:rPr>
                    <a:t>2</a:t>
                  </a:r>
                  <a:r>
                    <a:rPr lang="en-US" altLang="zh-HK" dirty="0">
                      <a:latin typeface="Arial" panose="020B0604020202020204" pitchFamily="34" charset="0"/>
                      <a:cs typeface="Arial" panose="020B0604020202020204" pitchFamily="34" charset="0"/>
                    </a:rPr>
                    <a:t>)/2</a:t>
                  </a:r>
                  <a:r>
                    <a:rPr lang="en-US" altLang="zh-HK" baseline="-25000"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cxnSp>
              <p:nvCxnSpPr>
                <p:cNvPr id="23" name="直線接點 22"/>
                <p:cNvCxnSpPr/>
                <p:nvPr/>
              </p:nvCxnSpPr>
              <p:spPr>
                <a:xfrm>
                  <a:off x="2051655" y="3937611"/>
                  <a:ext cx="21242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內容版面配置區 2"/>
              <p:cNvSpPr txBox="1">
                <a:spLocks/>
              </p:cNvSpPr>
              <p:nvPr/>
            </p:nvSpPr>
            <p:spPr bwMode="auto">
              <a:xfrm>
                <a:off x="4035411" y="4754933"/>
                <a:ext cx="1581329" cy="57500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sym typeface="Wingdings 2"/>
                  </a:rPr>
                  <a:t>× 100% </a:t>
                </a:r>
                <a:endParaRPr lang="en-US" altLang="zh-HK" kern="0" dirty="0">
                  <a:latin typeface="Arial" panose="020B0604020202020204" pitchFamily="34" charset="0"/>
                  <a:cs typeface="Arial" panose="020B0604020202020204" pitchFamily="34" charset="0"/>
                </a:endParaRPr>
              </a:p>
            </p:txBody>
          </p:sp>
        </p:grpSp>
        <p:cxnSp>
          <p:nvCxnSpPr>
            <p:cNvPr id="18" name="直線接點 17"/>
            <p:cNvCxnSpPr/>
            <p:nvPr/>
          </p:nvCxnSpPr>
          <p:spPr>
            <a:xfrm flipV="1">
              <a:off x="1947376" y="4292566"/>
              <a:ext cx="34923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內容版面配置區 2"/>
          <p:cNvSpPr txBox="1">
            <a:spLocks/>
          </p:cNvSpPr>
          <p:nvPr/>
        </p:nvSpPr>
        <p:spPr>
          <a:xfrm>
            <a:off x="5436096" y="3356992"/>
            <a:ext cx="3312368" cy="2234458"/>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其中：</a:t>
            </a:r>
            <a:endParaRPr lang="en-US" altLang="zh-HK" dirty="0"/>
          </a:p>
          <a:p>
            <a:pPr>
              <a:tabLst>
                <a:tab pos="803275" algn="l"/>
              </a:tabLst>
            </a:pPr>
            <a:r>
              <a:rPr lang="en-US" altLang="zh-HK" dirty="0"/>
              <a:t>Q</a:t>
            </a:r>
            <a:r>
              <a:rPr lang="en-US" altLang="zh-HK" baseline="-25000" dirty="0"/>
              <a:t>d2</a:t>
            </a:r>
            <a:r>
              <a:rPr lang="en-US" altLang="zh-HK" dirty="0"/>
              <a:t> = </a:t>
            </a:r>
            <a:r>
              <a:rPr lang="zh-HK" altLang="en-US" dirty="0"/>
              <a:t>新的需求量</a:t>
            </a:r>
            <a:endParaRPr lang="en-US" altLang="zh-HK" dirty="0"/>
          </a:p>
          <a:p>
            <a:pPr>
              <a:tabLst>
                <a:tab pos="803275" algn="l"/>
              </a:tabLst>
            </a:pPr>
            <a:r>
              <a:rPr lang="en-US" altLang="zh-HK" dirty="0"/>
              <a:t>Q</a:t>
            </a:r>
            <a:r>
              <a:rPr lang="en-US" altLang="zh-HK" baseline="-25000" dirty="0"/>
              <a:t>d1</a:t>
            </a:r>
            <a:r>
              <a:rPr lang="en-US" altLang="zh-HK" dirty="0"/>
              <a:t> = </a:t>
            </a:r>
            <a:r>
              <a:rPr lang="zh-TW" altLang="en-US" dirty="0"/>
              <a:t>原來</a:t>
            </a:r>
            <a:r>
              <a:rPr lang="zh-HK" altLang="en-US" dirty="0"/>
              <a:t>的需求量</a:t>
            </a:r>
            <a:endParaRPr lang="en-US" altLang="zh-HK" dirty="0"/>
          </a:p>
          <a:p>
            <a:r>
              <a:rPr lang="en-US" altLang="zh-HK" dirty="0"/>
              <a:t>P</a:t>
            </a:r>
            <a:r>
              <a:rPr lang="en-US" altLang="zh-HK" baseline="-25000" dirty="0"/>
              <a:t>2</a:t>
            </a:r>
            <a:r>
              <a:rPr lang="en-US" altLang="zh-HK" dirty="0"/>
              <a:t> = </a:t>
            </a:r>
            <a:r>
              <a:rPr lang="zh-HK" altLang="en-US" dirty="0"/>
              <a:t>新的價格</a:t>
            </a:r>
            <a:endParaRPr lang="en-US" altLang="zh-HK" dirty="0"/>
          </a:p>
          <a:p>
            <a:r>
              <a:rPr lang="en-US" altLang="zh-HK" dirty="0"/>
              <a:t>P</a:t>
            </a:r>
            <a:r>
              <a:rPr lang="en-US" altLang="zh-HK" baseline="-25000" dirty="0"/>
              <a:t>1</a:t>
            </a:r>
            <a:r>
              <a:rPr lang="en-US" altLang="zh-HK" dirty="0"/>
              <a:t> = </a:t>
            </a:r>
            <a:r>
              <a:rPr lang="zh-TW" altLang="en-US" dirty="0"/>
              <a:t>原來</a:t>
            </a:r>
            <a:r>
              <a:rPr lang="zh-HK" altLang="en-US" dirty="0"/>
              <a:t>的價格</a:t>
            </a:r>
            <a:endParaRPr lang="en-US" altLang="zh-HK" dirty="0"/>
          </a:p>
        </p:txBody>
      </p:sp>
    </p:spTree>
    <p:extLst>
      <p:ext uri="{BB962C8B-B14F-4D97-AF65-F5344CB8AC3E}">
        <p14:creationId xmlns:p14="http://schemas.microsoft.com/office/powerpoint/2010/main" val="113608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80</a:t>
            </a:fld>
            <a:endParaRPr lang="zh-HK" altLang="en-US" dirty="0"/>
          </a:p>
        </p:txBody>
      </p:sp>
      <p:sp>
        <p:nvSpPr>
          <p:cNvPr id="3" name="內容版面配置區 2"/>
          <p:cNvSpPr>
            <a:spLocks noGrp="1"/>
          </p:cNvSpPr>
          <p:nvPr>
            <p:ph idx="1"/>
          </p:nvPr>
        </p:nvSpPr>
        <p:spPr>
          <a:xfrm>
            <a:off x="457200" y="1196752"/>
            <a:ext cx="8229600" cy="1274195"/>
          </a:xfrm>
        </p:spPr>
        <p:txBody>
          <a:bodyPr/>
          <a:lstStyle/>
          <a:p>
            <a:r>
              <a:rPr lang="zh-TW" altLang="en-US" dirty="0"/>
              <a:t>例子：</a:t>
            </a:r>
            <a:endParaRPr lang="en-US" altLang="zh-HK" dirty="0"/>
          </a:p>
          <a:p>
            <a:r>
              <a:rPr lang="zh-TW" altLang="en-US" dirty="0"/>
              <a:t>對部分煙民來說，減少吸煙以至戒煙都有一定困難，因此他們對香煙的需求偏向低彈性。</a:t>
            </a:r>
            <a:endParaRPr lang="zh-HK" altLang="en-US" dirty="0"/>
          </a:p>
        </p:txBody>
      </p:sp>
      <p:sp>
        <p:nvSpPr>
          <p:cNvPr id="4" name="標題 3"/>
          <p:cNvSpPr>
            <a:spLocks noGrp="1"/>
          </p:cNvSpPr>
          <p:nvPr>
            <p:ph type="title"/>
          </p:nvPr>
        </p:nvSpPr>
        <p:spPr/>
        <p:txBody>
          <a:bodyPr/>
          <a:lstStyle/>
          <a:p>
            <a:r>
              <a:rPr lang="en-US" altLang="zh-HK" dirty="0"/>
              <a:t>D.	</a:t>
            </a:r>
            <a:r>
              <a:rPr lang="zh-HK" altLang="en-US" dirty="0"/>
              <a:t>消費習慣</a:t>
            </a:r>
          </a:p>
        </p:txBody>
      </p:sp>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t="37926" b="12889"/>
          <a:stretch/>
        </p:blipFill>
        <p:spPr>
          <a:xfrm>
            <a:off x="2843808" y="2852936"/>
            <a:ext cx="3420767" cy="2543080"/>
          </a:xfrm>
          <a:prstGeom prst="rect">
            <a:avLst/>
          </a:prstGeom>
        </p:spPr>
      </p:pic>
    </p:spTree>
    <p:extLst>
      <p:ext uri="{BB962C8B-B14F-4D97-AF65-F5344CB8AC3E}">
        <p14:creationId xmlns:p14="http://schemas.microsoft.com/office/powerpoint/2010/main" val="4203658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81</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zh-TW" altLang="en-US" dirty="0"/>
              <a:t>相對於那些開支佔收入比重較小的物品，佔收入比重較大的物品的</a:t>
            </a:r>
            <a:r>
              <a:rPr lang="zh-TW" altLang="en-US" b="1" dirty="0">
                <a:solidFill>
                  <a:srgbClr val="0070C0"/>
                </a:solidFill>
              </a:rPr>
              <a:t>需求彈性較高</a:t>
            </a:r>
            <a:r>
              <a:rPr lang="zh-TW" altLang="en-US" dirty="0"/>
              <a:t>。</a:t>
            </a:r>
            <a:endParaRPr lang="zh-HK" altLang="en-US" dirty="0"/>
          </a:p>
        </p:txBody>
      </p:sp>
      <p:sp>
        <p:nvSpPr>
          <p:cNvPr id="4" name="標題 3"/>
          <p:cNvSpPr>
            <a:spLocks noGrp="1"/>
          </p:cNvSpPr>
          <p:nvPr>
            <p:ph type="title"/>
          </p:nvPr>
        </p:nvSpPr>
        <p:spPr/>
        <p:txBody>
          <a:bodyPr/>
          <a:lstStyle/>
          <a:p>
            <a:r>
              <a:rPr lang="en-US" altLang="zh-HK" dirty="0"/>
              <a:t>E.	</a:t>
            </a:r>
            <a:r>
              <a:rPr lang="zh-TW" altLang="en-US" dirty="0"/>
              <a:t>開支佔收入的比重</a:t>
            </a:r>
            <a:endParaRPr lang="zh-HK" altLang="en-US" dirty="0"/>
          </a:p>
        </p:txBody>
      </p:sp>
      <p:grpSp>
        <p:nvGrpSpPr>
          <p:cNvPr id="9" name="群組 3"/>
          <p:cNvGrpSpPr>
            <a:grpSpLocks/>
          </p:cNvGrpSpPr>
          <p:nvPr/>
        </p:nvGrpSpPr>
        <p:grpSpPr bwMode="auto">
          <a:xfrm>
            <a:off x="2411760" y="2276872"/>
            <a:ext cx="4536504" cy="720000"/>
            <a:chOff x="1236711" y="2225809"/>
            <a:chExt cx="4123172" cy="639140"/>
          </a:xfrm>
        </p:grpSpPr>
        <p:sp>
          <p:nvSpPr>
            <p:cNvPr id="10" name="矩形 9"/>
            <p:cNvSpPr/>
            <p:nvPr/>
          </p:nvSpPr>
          <p:spPr>
            <a:xfrm>
              <a:off x="1236711" y="2225809"/>
              <a:ext cx="4057274" cy="6391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 name="矩形 8"/>
            <p:cNvSpPr>
              <a:spLocks noChangeArrowheads="1"/>
            </p:cNvSpPr>
            <p:nvPr/>
          </p:nvSpPr>
          <p:spPr bwMode="auto">
            <a:xfrm>
              <a:off x="1335191" y="2329419"/>
              <a:ext cx="2781196"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開支佔收入的比重</a:t>
              </a:r>
              <a:r>
                <a:rPr lang="en-US" altLang="zh-HK" sz="2400" dirty="0"/>
                <a:t> </a:t>
              </a:r>
              <a:r>
                <a:rPr lang="en-US" altLang="zh-HK" sz="2400" dirty="0">
                  <a:sym typeface="Wingdings 3"/>
                </a:rPr>
                <a:t></a:t>
              </a:r>
              <a:endParaRPr lang="zh-HK" altLang="en-US" sz="2400" dirty="0"/>
            </a:p>
          </p:txBody>
        </p:sp>
        <p:sp>
          <p:nvSpPr>
            <p:cNvPr id="12" name="矩形 8"/>
            <p:cNvSpPr>
              <a:spLocks noChangeArrowheads="1"/>
            </p:cNvSpPr>
            <p:nvPr/>
          </p:nvSpPr>
          <p:spPr bwMode="auto">
            <a:xfrm>
              <a:off x="3985492" y="2329753"/>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
        <p:nvSpPr>
          <p:cNvPr id="14" name="內容版面配置區 2"/>
          <p:cNvSpPr txBox="1">
            <a:spLocks/>
          </p:cNvSpPr>
          <p:nvPr/>
        </p:nvSpPr>
        <p:spPr>
          <a:xfrm>
            <a:off x="457200" y="3367791"/>
            <a:ext cx="8229600" cy="1717393"/>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例子：</a:t>
            </a:r>
            <a:endParaRPr lang="en-US" altLang="zh-HK" dirty="0"/>
          </a:p>
          <a:p>
            <a:r>
              <a:rPr lang="zh-TW" altLang="en-US" dirty="0"/>
              <a:t>當人們花費較大的開支比重在私家車上，私家車的價格變動會對他們的預算造成相當大的影響。</a:t>
            </a:r>
            <a:endParaRPr lang="en-US" altLang="zh-HK" dirty="0"/>
          </a:p>
          <a:p>
            <a:pPr>
              <a:tabLst>
                <a:tab pos="355600" algn="l"/>
              </a:tabLst>
            </a:pPr>
            <a:r>
              <a:rPr lang="en-US" altLang="zh-HK" dirty="0">
                <a:sym typeface="Wingdings" panose="05000000000000000000" pitchFamily="2" charset="2"/>
              </a:rPr>
              <a:t>	</a:t>
            </a:r>
            <a:r>
              <a:rPr lang="zh-TW" altLang="en-US" dirty="0"/>
              <a:t>他們會對私家車的價格變動較為敏感。</a:t>
            </a:r>
            <a:endParaRPr lang="en-US" altLang="zh-HK" dirty="0"/>
          </a:p>
        </p:txBody>
      </p:sp>
    </p:spTree>
    <p:extLst>
      <p:ext uri="{BB962C8B-B14F-4D97-AF65-F5344CB8AC3E}">
        <p14:creationId xmlns:p14="http://schemas.microsoft.com/office/powerpoint/2010/main" val="208870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82</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zh-TW" altLang="en-US" dirty="0"/>
              <a:t>如果某物品擁有多種用途，其需求彈性會偏向較高。</a:t>
            </a:r>
            <a:endParaRPr lang="zh-HK" altLang="en-US" dirty="0"/>
          </a:p>
        </p:txBody>
      </p:sp>
      <p:sp>
        <p:nvSpPr>
          <p:cNvPr id="4" name="標題 3"/>
          <p:cNvSpPr>
            <a:spLocks noGrp="1"/>
          </p:cNvSpPr>
          <p:nvPr>
            <p:ph type="title"/>
          </p:nvPr>
        </p:nvSpPr>
        <p:spPr/>
        <p:txBody>
          <a:bodyPr/>
          <a:lstStyle/>
          <a:p>
            <a:r>
              <a:rPr lang="en-US" altLang="zh-HK" dirty="0"/>
              <a:t>F.	</a:t>
            </a:r>
            <a:r>
              <a:rPr lang="zh-HK" altLang="en-US" dirty="0"/>
              <a:t>用途的多寡</a:t>
            </a:r>
          </a:p>
        </p:txBody>
      </p:sp>
      <p:grpSp>
        <p:nvGrpSpPr>
          <p:cNvPr id="5" name="群組 3"/>
          <p:cNvGrpSpPr>
            <a:grpSpLocks/>
          </p:cNvGrpSpPr>
          <p:nvPr/>
        </p:nvGrpSpPr>
        <p:grpSpPr bwMode="auto">
          <a:xfrm>
            <a:off x="2303749" y="1916832"/>
            <a:ext cx="2772307" cy="720000"/>
            <a:chOff x="1399223" y="2225809"/>
            <a:chExt cx="2519716" cy="639141"/>
          </a:xfrm>
        </p:grpSpPr>
        <p:sp>
          <p:nvSpPr>
            <p:cNvPr id="6" name="矩形 5"/>
            <p:cNvSpPr/>
            <p:nvPr/>
          </p:nvSpPr>
          <p:spPr>
            <a:xfrm>
              <a:off x="1399223" y="2225809"/>
              <a:ext cx="2519716" cy="639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1419810" y="2326421"/>
              <a:ext cx="1386526"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HK" altLang="en-US" sz="2400" dirty="0"/>
                <a:t>用途</a:t>
              </a:r>
              <a:r>
                <a:rPr lang="en-US" altLang="zh-HK" sz="2400" dirty="0"/>
                <a:t> </a:t>
              </a:r>
              <a:r>
                <a:rPr lang="en-US" altLang="zh-HK" sz="2400" dirty="0">
                  <a:sym typeface="Wingdings 3"/>
                </a:rPr>
                <a:t></a:t>
              </a:r>
              <a:endParaRPr lang="zh-HK" altLang="en-US" sz="2400" dirty="0"/>
            </a:p>
          </p:txBody>
        </p:sp>
        <p:sp>
          <p:nvSpPr>
            <p:cNvPr id="8" name="矩形 8"/>
            <p:cNvSpPr>
              <a:spLocks noChangeArrowheads="1"/>
            </p:cNvSpPr>
            <p:nvPr/>
          </p:nvSpPr>
          <p:spPr bwMode="auto">
            <a:xfrm>
              <a:off x="2544548" y="2314089"/>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endParaRPr lang="zh-HK" altLang="en-US" sz="2400" dirty="0"/>
            </a:p>
          </p:txBody>
        </p:sp>
      </p:grpSp>
      <p:sp>
        <p:nvSpPr>
          <p:cNvPr id="9" name="內容版面配置區 2"/>
          <p:cNvSpPr txBox="1">
            <a:spLocks/>
          </p:cNvSpPr>
          <p:nvPr/>
        </p:nvSpPr>
        <p:spPr>
          <a:xfrm>
            <a:off x="457200" y="2886035"/>
            <a:ext cx="8229600" cy="2160591"/>
          </a:xfrm>
          <a:prstGeom prst="rect">
            <a:avLst/>
          </a:prstGeom>
          <a:noFill/>
          <a:ln w="34925">
            <a:noFill/>
            <a:prstDash val="dash"/>
          </a:ln>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例如，木材有多種用途：</a:t>
            </a:r>
            <a:endParaRPr lang="en-US" altLang="zh-HK" dirty="0"/>
          </a:p>
          <a:p>
            <a:pPr>
              <a:tabLst>
                <a:tab pos="355600" algn="l"/>
              </a:tabLst>
            </a:pPr>
            <a:r>
              <a:rPr lang="en-US" altLang="zh-HK" dirty="0">
                <a:sym typeface="Wingdings" panose="05000000000000000000" pitchFamily="2" charset="2"/>
              </a:rPr>
              <a:t>	</a:t>
            </a:r>
            <a:r>
              <a:rPr lang="zh-TW" altLang="en-US" dirty="0"/>
              <a:t>當木材的價格</a:t>
            </a:r>
            <a:r>
              <a:rPr lang="en-US" altLang="zh-HK" dirty="0"/>
              <a:t> </a:t>
            </a:r>
            <a:r>
              <a:rPr lang="en-US" altLang="zh-HK" dirty="0">
                <a:sym typeface="Wingdings 3"/>
              </a:rPr>
              <a:t></a:t>
            </a:r>
            <a:r>
              <a:rPr lang="zh-TW" altLang="en-US" dirty="0">
                <a:sym typeface="Wingdings 3"/>
              </a:rPr>
              <a:t>，</a:t>
            </a:r>
            <a:r>
              <a:rPr lang="zh-TW" altLang="en-US" dirty="0"/>
              <a:t>對木材有需求的</a:t>
            </a:r>
            <a:br>
              <a:rPr lang="en-US" altLang="zh-TW" dirty="0"/>
            </a:br>
            <a:r>
              <a:rPr lang="en-US" altLang="zh-TW" dirty="0"/>
              <a:t>	</a:t>
            </a:r>
            <a:r>
              <a:rPr lang="zh-TW" altLang="en-US" dirty="0"/>
              <a:t>不同界別用家都會購入更多木材</a:t>
            </a:r>
            <a:endParaRPr lang="en-US" altLang="zh-HK" dirty="0"/>
          </a:p>
          <a:p>
            <a:pPr>
              <a:tabLst>
                <a:tab pos="355600" algn="l"/>
              </a:tabLst>
            </a:pPr>
            <a:r>
              <a:rPr lang="en-US" altLang="zh-HK" dirty="0">
                <a:sym typeface="Wingdings" panose="05000000000000000000" pitchFamily="2" charset="2"/>
              </a:rPr>
              <a:t></a:t>
            </a:r>
            <a:r>
              <a:rPr lang="en-US" altLang="zh-HK" dirty="0">
                <a:sym typeface="Wingdings 3"/>
              </a:rPr>
              <a:t>	</a:t>
            </a:r>
            <a:r>
              <a:rPr lang="zh-TW" altLang="en-US" dirty="0"/>
              <a:t>需求量增加的百分比較大</a:t>
            </a:r>
            <a:endParaRPr lang="en-US" altLang="zh-HK" baseline="-25000" dirty="0"/>
          </a:p>
          <a:p>
            <a:pPr>
              <a:tabLst>
                <a:tab pos="355600" algn="l"/>
              </a:tabLst>
            </a:pPr>
            <a:r>
              <a:rPr lang="en-US" altLang="zh-HK" dirty="0">
                <a:sym typeface="Wingdings" panose="05000000000000000000" pitchFamily="2" charset="2"/>
              </a:rPr>
              <a:t>	</a:t>
            </a:r>
            <a:r>
              <a:rPr lang="zh-TW" altLang="en-US" b="1" dirty="0">
                <a:solidFill>
                  <a:srgbClr val="0070C0"/>
                </a:solidFill>
              </a:rPr>
              <a:t>需求彈性</a:t>
            </a:r>
            <a:r>
              <a:rPr lang="zh-TW" altLang="en-US" dirty="0"/>
              <a:t>偏向</a:t>
            </a:r>
            <a:r>
              <a:rPr lang="zh-TW" altLang="en-US" b="1" dirty="0">
                <a:solidFill>
                  <a:srgbClr val="0070C0"/>
                </a:solidFill>
              </a:rPr>
              <a:t>較高</a:t>
            </a:r>
            <a:r>
              <a:rPr lang="zh-TW" altLang="en-US" dirty="0"/>
              <a:t>。</a:t>
            </a:r>
            <a:endParaRPr lang="zh-HK" altLang="en-US" dirty="0"/>
          </a:p>
        </p:txBody>
      </p:sp>
      <p:pic>
        <p:nvPicPr>
          <p:cNvPr id="1029" name="Picture 5" descr="C:\Program Files (x86)\Microsoft Office\MEDIA\CAGCAT10\j014940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887200"/>
            <a:ext cx="1851177" cy="220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61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83</a:t>
            </a:fld>
            <a:endParaRPr lang="zh-HK" altLang="en-US" dirty="0"/>
          </a:p>
        </p:txBody>
      </p:sp>
      <p:sp>
        <p:nvSpPr>
          <p:cNvPr id="3" name="內容版面配置區 2"/>
          <p:cNvSpPr>
            <a:spLocks noGrp="1"/>
          </p:cNvSpPr>
          <p:nvPr>
            <p:ph idx="1"/>
          </p:nvPr>
        </p:nvSpPr>
        <p:spPr>
          <a:xfrm>
            <a:off x="457200" y="1196752"/>
            <a:ext cx="8229600" cy="2169825"/>
          </a:xfrm>
        </p:spPr>
        <p:txBody>
          <a:bodyPr/>
          <a:lstStyle/>
          <a:p>
            <a:pPr>
              <a:spcBef>
                <a:spcPts val="576"/>
              </a:spcBef>
            </a:pPr>
            <a:r>
              <a:rPr lang="zh-TW" altLang="en-US" dirty="0"/>
              <a:t>當價格變動時，人們需要時間改變消費習慣和尋找代替品。</a:t>
            </a:r>
            <a:endParaRPr lang="en-US" altLang="zh-HK" dirty="0"/>
          </a:p>
          <a:p>
            <a:pPr>
              <a:spcBef>
                <a:spcPts val="576"/>
              </a:spcBef>
            </a:pPr>
            <a:r>
              <a:rPr lang="zh-TW" altLang="en-US" dirty="0"/>
              <a:t>在價格剛上升時，由於人們改變消費的時間有限，需求彈性會偏向較低。</a:t>
            </a:r>
            <a:endParaRPr lang="en-US" altLang="zh-HK" dirty="0"/>
          </a:p>
          <a:p>
            <a:pPr>
              <a:spcBef>
                <a:spcPts val="576"/>
              </a:spcBef>
            </a:pPr>
            <a:r>
              <a:rPr lang="zh-TW" altLang="en-US" dirty="0"/>
              <a:t>然而，在經過一段時間後，人們會找到並轉買代替品。 </a:t>
            </a:r>
            <a:r>
              <a:rPr lang="en-US" altLang="zh-HK" dirty="0"/>
              <a:t> </a:t>
            </a:r>
          </a:p>
          <a:p>
            <a:pPr>
              <a:spcBef>
                <a:spcPts val="576"/>
              </a:spcBef>
              <a:tabLst>
                <a:tab pos="355600" algn="l"/>
              </a:tabLst>
            </a:pPr>
            <a:r>
              <a:rPr lang="en-US" altLang="zh-HK" dirty="0">
                <a:sym typeface="Wingdings" panose="05000000000000000000" pitchFamily="2" charset="2"/>
              </a:rPr>
              <a:t>	</a:t>
            </a:r>
            <a:r>
              <a:rPr lang="zh-TW" altLang="en-US" b="1" dirty="0">
                <a:solidFill>
                  <a:srgbClr val="0070C0"/>
                </a:solidFill>
                <a:sym typeface="Wingdings" panose="05000000000000000000" pitchFamily="2" charset="2"/>
              </a:rPr>
              <a:t>需求彈性便較高</a:t>
            </a:r>
            <a:r>
              <a:rPr lang="zh-TW" altLang="en-US" b="1" dirty="0">
                <a:sym typeface="Wingdings" panose="05000000000000000000" pitchFamily="2" charset="2"/>
              </a:rPr>
              <a:t>。</a:t>
            </a:r>
            <a:endParaRPr lang="zh-HK" altLang="en-US" b="1" dirty="0"/>
          </a:p>
        </p:txBody>
      </p:sp>
      <p:sp>
        <p:nvSpPr>
          <p:cNvPr id="4" name="標題 3"/>
          <p:cNvSpPr>
            <a:spLocks noGrp="1"/>
          </p:cNvSpPr>
          <p:nvPr>
            <p:ph type="title"/>
          </p:nvPr>
        </p:nvSpPr>
        <p:spPr>
          <a:xfrm>
            <a:off x="457200" y="188640"/>
            <a:ext cx="6707088" cy="720080"/>
          </a:xfrm>
        </p:spPr>
        <p:txBody>
          <a:bodyPr/>
          <a:lstStyle/>
          <a:p>
            <a:r>
              <a:rPr lang="en-US" altLang="zh-HK" dirty="0"/>
              <a:t>G.	</a:t>
            </a:r>
            <a:r>
              <a:rPr lang="zh-TW" altLang="en-US" dirty="0"/>
              <a:t>可用於調整消費的時間</a:t>
            </a:r>
            <a:endParaRPr lang="zh-HK" altLang="en-US" dirty="0"/>
          </a:p>
        </p:txBody>
      </p:sp>
      <p:grpSp>
        <p:nvGrpSpPr>
          <p:cNvPr id="5" name="群組 3"/>
          <p:cNvGrpSpPr>
            <a:grpSpLocks/>
          </p:cNvGrpSpPr>
          <p:nvPr/>
        </p:nvGrpSpPr>
        <p:grpSpPr bwMode="auto">
          <a:xfrm>
            <a:off x="2051720" y="3645024"/>
            <a:ext cx="5112568" cy="720000"/>
            <a:chOff x="909476" y="2225809"/>
            <a:chExt cx="4646750" cy="639140"/>
          </a:xfrm>
        </p:grpSpPr>
        <p:sp>
          <p:nvSpPr>
            <p:cNvPr id="6" name="矩形 5"/>
            <p:cNvSpPr/>
            <p:nvPr/>
          </p:nvSpPr>
          <p:spPr>
            <a:xfrm>
              <a:off x="909476" y="2225809"/>
              <a:ext cx="4580752" cy="6391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978348" y="2318294"/>
              <a:ext cx="3271807"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TW" altLang="en-US" sz="2400" dirty="0"/>
                <a:t>可用於調整消費的時間</a:t>
              </a:r>
              <a:r>
                <a:rPr lang="en-US" altLang="zh-HK" sz="2400" dirty="0"/>
                <a:t> </a:t>
              </a:r>
              <a:r>
                <a:rPr lang="en-US" altLang="zh-HK" sz="2400" dirty="0">
                  <a:sym typeface="Wingdings 3"/>
                </a:rPr>
                <a:t></a:t>
              </a:r>
              <a:endParaRPr lang="zh-HK" altLang="en-US" sz="2400" dirty="0"/>
            </a:p>
          </p:txBody>
        </p:sp>
        <p:sp>
          <p:nvSpPr>
            <p:cNvPr id="8" name="矩形 8"/>
            <p:cNvSpPr>
              <a:spLocks noChangeArrowheads="1"/>
            </p:cNvSpPr>
            <p:nvPr/>
          </p:nvSpPr>
          <p:spPr bwMode="auto">
            <a:xfrm>
              <a:off x="4181835" y="2320002"/>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p>
          </p:txBody>
        </p:sp>
      </p:grpSp>
    </p:spTree>
    <p:extLst>
      <p:ext uri="{BB962C8B-B14F-4D97-AF65-F5344CB8AC3E}">
        <p14:creationId xmlns:p14="http://schemas.microsoft.com/office/powerpoint/2010/main" val="258411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84</a:t>
            </a:fld>
            <a:endParaRPr lang="zh-HK" altLang="en-US" dirty="0"/>
          </a:p>
        </p:txBody>
      </p:sp>
      <p:sp>
        <p:nvSpPr>
          <p:cNvPr id="3" name="內容版面配置區 2"/>
          <p:cNvSpPr>
            <a:spLocks noGrp="1"/>
          </p:cNvSpPr>
          <p:nvPr>
            <p:ph idx="1"/>
          </p:nvPr>
        </p:nvSpPr>
        <p:spPr>
          <a:xfrm>
            <a:off x="457200" y="1196752"/>
            <a:ext cx="8229600" cy="2160591"/>
          </a:xfrm>
        </p:spPr>
        <p:txBody>
          <a:bodyPr/>
          <a:lstStyle/>
          <a:p>
            <a:r>
              <a:rPr lang="zh-TW" altLang="en-US" dirty="0"/>
              <a:t>耐用品可使用一段長時間。</a:t>
            </a:r>
            <a:endParaRPr lang="en-US" altLang="zh-HK" dirty="0"/>
          </a:p>
          <a:p>
            <a:pPr>
              <a:tabLst>
                <a:tab pos="355600" algn="l"/>
              </a:tabLst>
            </a:pPr>
            <a:r>
              <a:rPr lang="en-US" altLang="zh-HK" dirty="0">
                <a:sym typeface="Wingdings" panose="05000000000000000000" pitchFamily="2" charset="2"/>
              </a:rPr>
              <a:t>	</a:t>
            </a:r>
            <a:r>
              <a:rPr lang="zh-TW" altLang="en-US" dirty="0"/>
              <a:t>當它們的價格</a:t>
            </a:r>
            <a:r>
              <a:rPr lang="en-US" altLang="zh-HK" dirty="0"/>
              <a:t> </a:t>
            </a:r>
            <a:r>
              <a:rPr lang="en-US" altLang="zh-HK" dirty="0">
                <a:sym typeface="Wingdings 3"/>
              </a:rPr>
              <a:t></a:t>
            </a:r>
            <a:r>
              <a:rPr lang="zh-TW" altLang="en-US" dirty="0">
                <a:sym typeface="Wingdings 3"/>
              </a:rPr>
              <a:t>，</a:t>
            </a:r>
            <a:r>
              <a:rPr lang="zh-TW" altLang="en-US" dirty="0"/>
              <a:t>人們會繼續使用現有的產品，延遲</a:t>
            </a:r>
            <a:br>
              <a:rPr lang="en-US" altLang="zh-TW" dirty="0"/>
            </a:br>
            <a:r>
              <a:rPr lang="en-US" altLang="zh-TW" dirty="0"/>
              <a:t>	</a:t>
            </a:r>
            <a:r>
              <a:rPr lang="zh-TW" altLang="en-US" dirty="0"/>
              <a:t>購買新的。</a:t>
            </a:r>
            <a:endParaRPr lang="en-US" altLang="zh-HK" dirty="0"/>
          </a:p>
          <a:p>
            <a:pPr>
              <a:tabLst>
                <a:tab pos="355600" algn="l"/>
              </a:tabLst>
            </a:pPr>
            <a:r>
              <a:rPr lang="en-US" altLang="zh-HK" dirty="0">
                <a:sym typeface="Wingdings" panose="05000000000000000000" pitchFamily="2" charset="2"/>
              </a:rPr>
              <a:t></a:t>
            </a:r>
            <a:r>
              <a:rPr lang="en-US" altLang="zh-HK" dirty="0">
                <a:sym typeface="Wingdings 3"/>
              </a:rPr>
              <a:t> </a:t>
            </a:r>
            <a:r>
              <a:rPr lang="zh-TW" altLang="en-US" dirty="0"/>
              <a:t>（現時的）需求量減少幅度會較大。</a:t>
            </a:r>
            <a:endParaRPr lang="en-US" altLang="zh-HK" dirty="0"/>
          </a:p>
          <a:p>
            <a:pPr>
              <a:tabLst>
                <a:tab pos="355600" algn="l"/>
              </a:tabLst>
            </a:pPr>
            <a:r>
              <a:rPr lang="en-US" altLang="zh-HK" dirty="0">
                <a:sym typeface="Wingdings" panose="05000000000000000000" pitchFamily="2" charset="2"/>
              </a:rPr>
              <a:t> </a:t>
            </a:r>
            <a:r>
              <a:rPr lang="zh-TW" altLang="en-US" dirty="0"/>
              <a:t>耐用品的</a:t>
            </a:r>
            <a:r>
              <a:rPr lang="zh-TW" altLang="en-US" b="1" dirty="0">
                <a:solidFill>
                  <a:srgbClr val="0070C0"/>
                </a:solidFill>
              </a:rPr>
              <a:t>需求彈性</a:t>
            </a:r>
            <a:r>
              <a:rPr lang="zh-TW" altLang="en-US" dirty="0"/>
              <a:t>偏向</a:t>
            </a:r>
            <a:r>
              <a:rPr lang="zh-TW" altLang="en-US" b="1" dirty="0">
                <a:solidFill>
                  <a:srgbClr val="0070C0"/>
                </a:solidFill>
              </a:rPr>
              <a:t>較高</a:t>
            </a:r>
            <a:r>
              <a:rPr lang="zh-TW" altLang="en-US" dirty="0"/>
              <a:t>。</a:t>
            </a:r>
            <a:endParaRPr lang="zh-HK" altLang="en-US" dirty="0"/>
          </a:p>
        </p:txBody>
      </p:sp>
      <p:sp>
        <p:nvSpPr>
          <p:cNvPr id="4" name="標題 3"/>
          <p:cNvSpPr>
            <a:spLocks noGrp="1"/>
          </p:cNvSpPr>
          <p:nvPr>
            <p:ph type="title"/>
          </p:nvPr>
        </p:nvSpPr>
        <p:spPr/>
        <p:txBody>
          <a:bodyPr/>
          <a:lstStyle/>
          <a:p>
            <a:r>
              <a:rPr lang="en-US" altLang="zh-HK" dirty="0"/>
              <a:t>H.	</a:t>
            </a:r>
            <a:r>
              <a:rPr lang="zh-TW" altLang="en-US" dirty="0"/>
              <a:t>耐用性</a:t>
            </a:r>
            <a:endParaRPr lang="zh-HK" altLang="en-US" dirty="0"/>
          </a:p>
        </p:txBody>
      </p:sp>
      <p:grpSp>
        <p:nvGrpSpPr>
          <p:cNvPr id="5" name="群組 3"/>
          <p:cNvGrpSpPr>
            <a:grpSpLocks/>
          </p:cNvGrpSpPr>
          <p:nvPr/>
        </p:nvGrpSpPr>
        <p:grpSpPr bwMode="auto">
          <a:xfrm>
            <a:off x="2807805" y="3605137"/>
            <a:ext cx="3132347" cy="720000"/>
            <a:chOff x="2151866" y="2225809"/>
            <a:chExt cx="2846952" cy="639141"/>
          </a:xfrm>
        </p:grpSpPr>
        <p:sp>
          <p:nvSpPr>
            <p:cNvPr id="6" name="矩形 5"/>
            <p:cNvSpPr/>
            <p:nvPr/>
          </p:nvSpPr>
          <p:spPr>
            <a:xfrm>
              <a:off x="2151866" y="2225809"/>
              <a:ext cx="2813917" cy="6391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7" name="矩形 8"/>
            <p:cNvSpPr>
              <a:spLocks noChangeArrowheads="1"/>
            </p:cNvSpPr>
            <p:nvPr/>
          </p:nvSpPr>
          <p:spPr bwMode="auto">
            <a:xfrm>
              <a:off x="2184778" y="2338537"/>
              <a:ext cx="1701438"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r>
                <a:rPr lang="zh-HK" altLang="en-US" sz="2400" dirty="0"/>
                <a:t>耐用性</a:t>
              </a:r>
              <a:r>
                <a:rPr lang="en-US" altLang="zh-HK" sz="2400" dirty="0"/>
                <a:t> </a:t>
              </a:r>
              <a:r>
                <a:rPr lang="en-US" altLang="zh-HK" sz="2400" dirty="0">
                  <a:sym typeface="Wingdings 3"/>
                </a:rPr>
                <a:t></a:t>
              </a:r>
              <a:endParaRPr lang="zh-HK" altLang="en-US" sz="2400" dirty="0"/>
            </a:p>
          </p:txBody>
        </p:sp>
        <p:sp>
          <p:nvSpPr>
            <p:cNvPr id="8" name="矩形 8"/>
            <p:cNvSpPr>
              <a:spLocks noChangeArrowheads="1"/>
            </p:cNvSpPr>
            <p:nvPr/>
          </p:nvSpPr>
          <p:spPr bwMode="auto">
            <a:xfrm>
              <a:off x="3624427" y="2326205"/>
              <a:ext cx="1374391" cy="40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None/>
              </a:pPr>
              <a:r>
                <a:rPr lang="en-US" altLang="zh-HK" sz="2400" dirty="0">
                  <a:sym typeface="Wingdings" panose="05000000000000000000" pitchFamily="2" charset="2"/>
                </a:rPr>
                <a:t></a:t>
              </a:r>
              <a:r>
                <a:rPr lang="en-US" altLang="zh-HK" sz="2400" dirty="0">
                  <a:latin typeface="Times New Roman" pitchFamily="18" charset="0"/>
                  <a:cs typeface="Times New Roman" pitchFamily="18" charset="0"/>
                </a:rPr>
                <a:t> </a:t>
              </a:r>
              <a:r>
                <a:rPr lang="en-US" altLang="zh-HK" sz="2400" dirty="0"/>
                <a:t>E</a:t>
              </a:r>
              <a:r>
                <a:rPr lang="en-US" altLang="zh-HK" sz="3000" baseline="-25000" dirty="0"/>
                <a:t>d</a:t>
              </a:r>
              <a:r>
                <a:rPr lang="en-US" altLang="zh-HK" sz="2400" dirty="0"/>
                <a:t> </a:t>
              </a:r>
              <a:r>
                <a:rPr lang="en-US" altLang="zh-HK" sz="2400" dirty="0">
                  <a:sym typeface="Wingdings 3"/>
                </a:rPr>
                <a:t></a:t>
              </a:r>
              <a:endParaRPr lang="zh-HK" altLang="en-US" sz="2400" dirty="0"/>
            </a:p>
          </p:txBody>
        </p:sp>
      </p:gr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170" y="4104818"/>
            <a:ext cx="2988334" cy="1988478"/>
          </a:xfrm>
          <a:prstGeom prst="rect">
            <a:avLst/>
          </a:prstGeom>
        </p:spPr>
      </p:pic>
    </p:spTree>
    <p:extLst>
      <p:ext uri="{BB962C8B-B14F-4D97-AF65-F5344CB8AC3E}">
        <p14:creationId xmlns:p14="http://schemas.microsoft.com/office/powerpoint/2010/main" val="3040081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7</a:t>
            </a:r>
            <a:endParaRPr lang="zh-HK" altLang="en-US" sz="3300" dirty="0"/>
          </a:p>
        </p:txBody>
      </p:sp>
      <p:sp>
        <p:nvSpPr>
          <p:cNvPr id="3" name="內容版面配置區 2"/>
          <p:cNvSpPr>
            <a:spLocks noGrp="1"/>
          </p:cNvSpPr>
          <p:nvPr>
            <p:ph idx="1"/>
          </p:nvPr>
        </p:nvSpPr>
        <p:spPr>
          <a:xfrm>
            <a:off x="457200" y="1196752"/>
            <a:ext cx="8229600" cy="904863"/>
          </a:xfrm>
        </p:spPr>
        <p:txBody>
          <a:bodyPr/>
          <a:lstStyle/>
          <a:p>
            <a:r>
              <a:rPr lang="zh-TW" altLang="en-US" dirty="0"/>
              <a:t>試解釋以下陳述是正確還是錯誤的。</a:t>
            </a:r>
            <a:endParaRPr lang="en-US" altLang="zh-HK" dirty="0"/>
          </a:p>
          <a:p>
            <a:pPr>
              <a:tabLst>
                <a:tab pos="361950" algn="l"/>
              </a:tabLst>
            </a:pPr>
            <a:r>
              <a:rPr lang="en-US" altLang="zh-HK" dirty="0"/>
              <a:t>a.	</a:t>
            </a:r>
            <a:r>
              <a:rPr lang="zh-TW" altLang="en-US" dirty="0"/>
              <a:t>肉類的需求彈性偏向高於豬肉的需求彈性。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85</a:t>
            </a:fld>
            <a:endParaRPr lang="zh-HK" altLang="en-US" dirty="0"/>
          </a:p>
        </p:txBody>
      </p:sp>
      <p:sp>
        <p:nvSpPr>
          <p:cNvPr id="5" name="文字方塊 4"/>
          <p:cNvSpPr txBox="1"/>
          <p:nvPr/>
        </p:nvSpPr>
        <p:spPr>
          <a:xfrm>
            <a:off x="827584" y="2204864"/>
            <a:ext cx="7848872" cy="830997"/>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錯誤。肉類的需求彈性偏向低於豬肉的需求彈性，因為</a:t>
            </a:r>
            <a:br>
              <a:rPr lang="en-US" altLang="zh-TW" sz="2400" dirty="0">
                <a:solidFill>
                  <a:srgbClr val="FF0000"/>
                </a:solidFill>
                <a:latin typeface="+mn-ea"/>
                <a:cs typeface="Arial Unicode MS" panose="020B0604020202020204" pitchFamily="34" charset="-120"/>
              </a:rPr>
            </a:br>
            <a:r>
              <a:rPr lang="zh-TW" altLang="en-US" sz="2400" dirty="0">
                <a:solidFill>
                  <a:srgbClr val="FF0000"/>
                </a:solidFill>
                <a:latin typeface="+mn-ea"/>
                <a:cs typeface="Arial Unicode MS" panose="020B0604020202020204" pitchFamily="34" charset="-120"/>
              </a:rPr>
              <a:t>肉類的代替品較少。</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3714867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7</a:t>
            </a:r>
            <a:endParaRPr lang="zh-HK" altLang="en-US" sz="3300" dirty="0"/>
          </a:p>
        </p:txBody>
      </p:sp>
      <p:sp>
        <p:nvSpPr>
          <p:cNvPr id="3" name="內容版面配置區 2"/>
          <p:cNvSpPr>
            <a:spLocks noGrp="1"/>
          </p:cNvSpPr>
          <p:nvPr>
            <p:ph idx="1"/>
          </p:nvPr>
        </p:nvSpPr>
        <p:spPr>
          <a:xfrm>
            <a:off x="457200" y="1196752"/>
            <a:ext cx="8229600" cy="1274195"/>
          </a:xfrm>
        </p:spPr>
        <p:txBody>
          <a:bodyPr/>
          <a:lstStyle/>
          <a:p>
            <a:r>
              <a:rPr lang="zh-TW" altLang="en-US" dirty="0"/>
              <a:t>試解釋以下陳述是正確還是錯誤的。</a:t>
            </a:r>
            <a:endParaRPr lang="en-US" altLang="zh-HK" dirty="0"/>
          </a:p>
          <a:p>
            <a:pPr>
              <a:tabLst>
                <a:tab pos="361950" algn="l"/>
              </a:tabLst>
            </a:pPr>
            <a:r>
              <a:rPr lang="en-US" altLang="zh-HK" dirty="0"/>
              <a:t>b.	</a:t>
            </a:r>
            <a:r>
              <a:rPr lang="zh-TW" altLang="en-US" dirty="0"/>
              <a:t>新推出的高科技產品的需求彈性偏向高於食物的需求彈</a:t>
            </a:r>
            <a:br>
              <a:rPr lang="en-US" altLang="zh-TW" dirty="0"/>
            </a:br>
            <a:r>
              <a:rPr lang="en-US" altLang="zh-TW" dirty="0"/>
              <a:t>	</a:t>
            </a:r>
            <a:r>
              <a:rPr lang="zh-TW" altLang="en-US" dirty="0"/>
              <a:t>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86</a:t>
            </a:fld>
            <a:endParaRPr lang="zh-HK" altLang="en-US" dirty="0"/>
          </a:p>
        </p:txBody>
      </p:sp>
      <p:sp>
        <p:nvSpPr>
          <p:cNvPr id="5" name="文字方塊 4"/>
          <p:cNvSpPr txBox="1"/>
          <p:nvPr/>
        </p:nvSpPr>
        <p:spPr>
          <a:xfrm>
            <a:off x="827584" y="2492896"/>
            <a:ext cx="7848872" cy="830997"/>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正確。這是因為新的高科技產品並非必需品，其開支也</a:t>
            </a:r>
            <a:br>
              <a:rPr lang="en-US" altLang="zh-TW" sz="2400" dirty="0">
                <a:solidFill>
                  <a:srgbClr val="FF0000"/>
                </a:solidFill>
                <a:latin typeface="+mn-ea"/>
                <a:cs typeface="Arial Unicode MS" panose="020B0604020202020204" pitchFamily="34" charset="-120"/>
              </a:rPr>
            </a:br>
            <a:r>
              <a:rPr lang="zh-TW" altLang="en-US" sz="2400" dirty="0">
                <a:solidFill>
                  <a:srgbClr val="FF0000"/>
                </a:solidFill>
                <a:latin typeface="+mn-ea"/>
                <a:cs typeface="Arial Unicode MS" panose="020B0604020202020204" pitchFamily="34" charset="-120"/>
              </a:rPr>
              <a:t>通常佔個人收入相當大的比重。</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191882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F79646">
                    <a:lumMod val="75000"/>
                  </a:srgbClr>
                </a:solidFill>
                <a:latin typeface="Times New Roman" panose="02020603050405020304" pitchFamily="18" charset="0"/>
                <a:ea typeface="標楷體" panose="03000509000000000000" pitchFamily="65" charset="-120"/>
              </a:rPr>
              <a:t>堂上速習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7</a:t>
            </a:r>
            <a:endParaRPr lang="zh-HK" altLang="en-US" sz="3300" dirty="0"/>
          </a:p>
        </p:txBody>
      </p:sp>
      <p:sp>
        <p:nvSpPr>
          <p:cNvPr id="3" name="內容版面配置區 2"/>
          <p:cNvSpPr>
            <a:spLocks noGrp="1"/>
          </p:cNvSpPr>
          <p:nvPr>
            <p:ph idx="1"/>
          </p:nvPr>
        </p:nvSpPr>
        <p:spPr>
          <a:xfrm>
            <a:off x="457200" y="1196752"/>
            <a:ext cx="8229600" cy="904863"/>
          </a:xfrm>
        </p:spPr>
        <p:txBody>
          <a:bodyPr/>
          <a:lstStyle/>
          <a:p>
            <a:r>
              <a:rPr lang="zh-TW" altLang="en-US" dirty="0"/>
              <a:t>試解釋以下陳述是正確還是錯誤的。</a:t>
            </a:r>
            <a:endParaRPr lang="en-US" altLang="zh-HK" dirty="0"/>
          </a:p>
          <a:p>
            <a:pPr>
              <a:tabLst>
                <a:tab pos="361950" algn="l"/>
              </a:tabLst>
            </a:pPr>
            <a:r>
              <a:rPr lang="en-US" altLang="zh-HK" dirty="0"/>
              <a:t>c.	</a:t>
            </a:r>
            <a:r>
              <a:rPr lang="zh-TW" altLang="en-US" dirty="0"/>
              <a:t>電力的需求彈性偏向低於汽水的需求彈性。</a:t>
            </a:r>
            <a:endParaRPr lang="en-US" altLang="zh-HK" dirty="0"/>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87</a:t>
            </a:fld>
            <a:endParaRPr lang="zh-HK" altLang="en-US" dirty="0"/>
          </a:p>
        </p:txBody>
      </p:sp>
      <p:sp>
        <p:nvSpPr>
          <p:cNvPr id="5" name="文字方塊 4"/>
          <p:cNvSpPr txBox="1"/>
          <p:nvPr/>
        </p:nvSpPr>
        <p:spPr>
          <a:xfrm>
            <a:off x="827584" y="2204864"/>
            <a:ext cx="7848872" cy="830997"/>
          </a:xfrm>
          <a:prstGeom prst="rect">
            <a:avLst/>
          </a:prstGeom>
          <a:noFill/>
        </p:spPr>
        <p:txBody>
          <a:bodyPr wrap="square" rtlCol="0">
            <a:spAutoFit/>
          </a:bodyPr>
          <a:lstStyle/>
          <a:p>
            <a:r>
              <a:rPr lang="zh-TW" altLang="en-US" sz="2400" dirty="0">
                <a:solidFill>
                  <a:srgbClr val="FF0000"/>
                </a:solidFill>
                <a:latin typeface="+mn-ea"/>
                <a:cs typeface="Arial Unicode MS" panose="020B0604020202020204" pitchFamily="34" charset="-120"/>
              </a:rPr>
              <a:t>正確。這是由於電力是必需品，或電力沒有近似代替品，而汽水不是必需品，也有較多代替品。</a:t>
            </a:r>
            <a:endParaRPr lang="zh-HK" altLang="en-US" sz="2400" dirty="0">
              <a:solidFill>
                <a:srgbClr val="FF0000"/>
              </a:solidFill>
              <a:latin typeface="+mn-ea"/>
              <a:cs typeface="Arial Unicode MS" panose="020B0604020202020204" pitchFamily="34" charset="-120"/>
            </a:endParaRPr>
          </a:p>
        </p:txBody>
      </p:sp>
    </p:spTree>
    <p:extLst>
      <p:ext uri="{BB962C8B-B14F-4D97-AF65-F5344CB8AC3E}">
        <p14:creationId xmlns:p14="http://schemas.microsoft.com/office/powerpoint/2010/main" val="13302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5.5	</a:t>
            </a:r>
            <a:r>
              <a:rPr lang="zh-TW" altLang="en-US" dirty="0"/>
              <a:t>供應價格彈性</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88</a:t>
            </a:fld>
            <a:endParaRPr lang="zh-HK" altLang="en-US" dirty="0"/>
          </a:p>
        </p:txBody>
      </p:sp>
    </p:spTree>
    <p:extLst>
      <p:ext uri="{BB962C8B-B14F-4D97-AF65-F5344CB8AC3E}">
        <p14:creationId xmlns:p14="http://schemas.microsoft.com/office/powerpoint/2010/main" val="931042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89</a:t>
            </a:fld>
            <a:endParaRPr lang="zh-HK" altLang="en-US" dirty="0"/>
          </a:p>
        </p:txBody>
      </p:sp>
      <p:sp>
        <p:nvSpPr>
          <p:cNvPr id="3" name="內容版面配置區 2"/>
          <p:cNvSpPr>
            <a:spLocks noGrp="1"/>
          </p:cNvSpPr>
          <p:nvPr>
            <p:ph idx="1"/>
          </p:nvPr>
        </p:nvSpPr>
        <p:spPr>
          <a:xfrm>
            <a:off x="457200" y="1196752"/>
            <a:ext cx="8229600" cy="830997"/>
          </a:xfrm>
        </p:spPr>
        <p:txBody>
          <a:bodyPr/>
          <a:lstStyle/>
          <a:p>
            <a:r>
              <a:rPr lang="zh-TW" altLang="en-US" dirty="0"/>
              <a:t>供應價格彈性 </a:t>
            </a:r>
            <a:r>
              <a:rPr lang="en-US" altLang="zh-TW" dirty="0"/>
              <a:t>(E</a:t>
            </a:r>
            <a:r>
              <a:rPr lang="en-US" altLang="zh-TW" baseline="-25000" dirty="0"/>
              <a:t>S</a:t>
            </a:r>
            <a:r>
              <a:rPr lang="en-US" altLang="zh-TW" dirty="0"/>
              <a:t>) </a:t>
            </a:r>
            <a:r>
              <a:rPr lang="zh-TW" altLang="en-US" dirty="0"/>
              <a:t>量度物品的供應量對其價格變動的敏感</a:t>
            </a:r>
            <a:br>
              <a:rPr lang="en-US" altLang="zh-TW" dirty="0"/>
            </a:br>
            <a:r>
              <a:rPr lang="zh-TW" altLang="en-US" dirty="0"/>
              <a:t>度。</a:t>
            </a:r>
            <a:endParaRPr lang="en-US" altLang="zh-HK" dirty="0"/>
          </a:p>
        </p:txBody>
      </p:sp>
      <p:sp>
        <p:nvSpPr>
          <p:cNvPr id="4" name="標題 3"/>
          <p:cNvSpPr>
            <a:spLocks noGrp="1"/>
          </p:cNvSpPr>
          <p:nvPr>
            <p:ph type="title"/>
          </p:nvPr>
        </p:nvSpPr>
        <p:spPr/>
        <p:txBody>
          <a:bodyPr/>
          <a:lstStyle/>
          <a:p>
            <a:r>
              <a:rPr lang="en-US" altLang="zh-HK" dirty="0"/>
              <a:t>A.	</a:t>
            </a:r>
            <a:r>
              <a:rPr lang="zh-TW" altLang="en-US" dirty="0"/>
              <a:t>定義</a:t>
            </a:r>
            <a:endParaRPr lang="zh-HK" altLang="en-US" dirty="0"/>
          </a:p>
        </p:txBody>
      </p:sp>
      <p:pic>
        <p:nvPicPr>
          <p:cNvPr id="7" name="Picture 2" descr="C:\Users\uwanem\Documents\02 Teaching materials\3rd ed\PPT\Master Graphics (transparent)\MG02b_ECON_3E_SB - 61006183-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7192"/>
            <a:ext cx="1721526" cy="2340000"/>
          </a:xfrm>
          <a:prstGeom prst="rect">
            <a:avLst/>
          </a:prstGeom>
          <a:noFill/>
          <a:extLst>
            <a:ext uri="{909E8E84-426E-40DD-AFC4-6F175D3DCCD1}">
              <a14:hiddenFill xmlns:a14="http://schemas.microsoft.com/office/drawing/2010/main">
                <a:solidFill>
                  <a:srgbClr val="FFFFFF"/>
                </a:solidFill>
              </a14:hiddenFill>
            </a:ext>
          </a:extLst>
        </p:spPr>
      </p:pic>
      <p:sp>
        <p:nvSpPr>
          <p:cNvPr id="8" name="圓角矩形圖說文字 7"/>
          <p:cNvSpPr/>
          <p:nvPr/>
        </p:nvSpPr>
        <p:spPr>
          <a:xfrm>
            <a:off x="2333086" y="2204863"/>
            <a:ext cx="3744416" cy="919401"/>
          </a:xfrm>
          <a:prstGeom prst="wedgeRoundRectCallout">
            <a:avLst>
              <a:gd name="adj1" fmla="val -54022"/>
              <a:gd name="adj2" fmla="val 88827"/>
              <a:gd name="adj3" fmla="val 16667"/>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r>
              <a:rPr lang="zh-TW" altLang="en-US" sz="2400" dirty="0"/>
              <a:t>供應價格彈性</a:t>
            </a:r>
            <a:r>
              <a:rPr lang="en-US" altLang="zh-HK" sz="2400" dirty="0"/>
              <a:t> (E</a:t>
            </a:r>
            <a:r>
              <a:rPr lang="en-US" altLang="zh-TW" sz="2400" baseline="-25000" dirty="0"/>
              <a:t>S</a:t>
            </a:r>
            <a:r>
              <a:rPr lang="en-US" altLang="zh-HK" sz="2400" dirty="0"/>
              <a:t>) </a:t>
            </a:r>
            <a:r>
              <a:rPr lang="zh-TW" altLang="en-US" sz="2400" dirty="0"/>
              <a:t>又稱為</a:t>
            </a:r>
            <a:endParaRPr lang="en-US" altLang="zh-HK" sz="2400" dirty="0"/>
          </a:p>
          <a:p>
            <a:r>
              <a:rPr lang="zh-TW" altLang="en-US" sz="2400" dirty="0"/>
              <a:t>「供應彈性」</a:t>
            </a:r>
            <a:endParaRPr lang="zh-HK" altLang="en-US" sz="2400" dirty="0"/>
          </a:p>
        </p:txBody>
      </p:sp>
    </p:spTree>
    <p:extLst>
      <p:ext uri="{BB962C8B-B14F-4D97-AF65-F5344CB8AC3E}">
        <p14:creationId xmlns:p14="http://schemas.microsoft.com/office/powerpoint/2010/main" val="1472779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a:t>
            </a:fld>
            <a:endParaRPr lang="zh-HK" altLang="en-US" dirty="0"/>
          </a:p>
        </p:txBody>
      </p:sp>
      <p:sp>
        <p:nvSpPr>
          <p:cNvPr id="3" name="內容版面配置區 2"/>
          <p:cNvSpPr>
            <a:spLocks noGrp="1"/>
          </p:cNvSpPr>
          <p:nvPr>
            <p:ph idx="1"/>
          </p:nvPr>
        </p:nvSpPr>
        <p:spPr>
          <a:xfrm>
            <a:off x="457200" y="1196752"/>
            <a:ext cx="5482951" cy="830997"/>
          </a:xfrm>
        </p:spPr>
        <p:txBody>
          <a:bodyPr/>
          <a:lstStyle/>
          <a:p>
            <a:r>
              <a:rPr lang="zh-TW" altLang="en-US" dirty="0"/>
              <a:t>當薯片的價格 </a:t>
            </a:r>
            <a:r>
              <a:rPr lang="en-US" altLang="zh-HK" dirty="0">
                <a:solidFill>
                  <a:prstClr val="black"/>
                </a:solidFill>
                <a:sym typeface="Wingdings 3"/>
              </a:rPr>
              <a:t> </a:t>
            </a:r>
            <a:r>
              <a:rPr lang="zh-TW" altLang="en-US" dirty="0">
                <a:solidFill>
                  <a:prstClr val="black"/>
                </a:solidFill>
                <a:sym typeface="Wingdings 3"/>
              </a:rPr>
              <a:t>（</a:t>
            </a:r>
            <a:r>
              <a:rPr lang="zh-TW" altLang="en-US" dirty="0"/>
              <a:t>由 </a:t>
            </a:r>
            <a:r>
              <a:rPr lang="en-US" altLang="zh-TW" dirty="0"/>
              <a:t>$5 </a:t>
            </a:r>
            <a:r>
              <a:rPr lang="zh-TW" altLang="en-US" dirty="0">
                <a:solidFill>
                  <a:prstClr val="black"/>
                </a:solidFill>
                <a:sym typeface="Wingdings 3"/>
              </a:rPr>
              <a:t>至</a:t>
            </a:r>
            <a:r>
              <a:rPr lang="zh-TW" altLang="en-US" dirty="0"/>
              <a:t> </a:t>
            </a:r>
            <a:r>
              <a:rPr lang="en-US" altLang="zh-TW" dirty="0"/>
              <a:t>$4 </a:t>
            </a:r>
            <a:r>
              <a:rPr lang="zh-TW" altLang="en-US" dirty="0"/>
              <a:t>），</a:t>
            </a:r>
            <a:br>
              <a:rPr lang="en-US" altLang="zh-TW" dirty="0"/>
            </a:br>
            <a:r>
              <a:rPr lang="zh-TW" altLang="en-US" dirty="0"/>
              <a:t>需求量 </a:t>
            </a:r>
            <a:r>
              <a:rPr lang="en-US" altLang="zh-HK" dirty="0">
                <a:solidFill>
                  <a:prstClr val="black"/>
                </a:solidFill>
                <a:sym typeface="Wingdings 3"/>
              </a:rPr>
              <a:t></a:t>
            </a:r>
            <a:r>
              <a:rPr lang="zh-TW" altLang="en-US" dirty="0">
                <a:solidFill>
                  <a:prstClr val="black"/>
                </a:solidFill>
                <a:sym typeface="Wingdings 3"/>
              </a:rPr>
              <a:t>（</a:t>
            </a:r>
            <a:r>
              <a:rPr lang="zh-TW" altLang="en-US" dirty="0"/>
              <a:t>由 </a:t>
            </a:r>
            <a:r>
              <a:rPr lang="en-US" altLang="zh-TW" dirty="0"/>
              <a:t>4 </a:t>
            </a:r>
            <a:r>
              <a:rPr lang="zh-TW" altLang="en-US" dirty="0"/>
              <a:t>單位 至 </a:t>
            </a:r>
            <a:r>
              <a:rPr lang="en-US" altLang="zh-TW" dirty="0"/>
              <a:t>6 </a:t>
            </a:r>
            <a:r>
              <a:rPr lang="zh-TW" altLang="en-US" dirty="0"/>
              <a:t>單位）。</a:t>
            </a:r>
            <a:endParaRPr lang="zh-HK" altLang="en-US" dirty="0"/>
          </a:p>
        </p:txBody>
      </p:sp>
      <p:sp>
        <p:nvSpPr>
          <p:cNvPr id="4" name="標題 3"/>
          <p:cNvSpPr>
            <a:spLocks noGrp="1"/>
          </p:cNvSpPr>
          <p:nvPr>
            <p:ph type="title"/>
          </p:nvPr>
        </p:nvSpPr>
        <p:spPr/>
        <p:txBody>
          <a:bodyPr/>
          <a:lstStyle/>
          <a:p>
            <a:r>
              <a:rPr lang="en-US" altLang="zh-HK" dirty="0"/>
              <a:t>B.	</a:t>
            </a:r>
            <a:r>
              <a:rPr lang="zh-HK" altLang="en-US" dirty="0"/>
              <a:t>數例</a:t>
            </a:r>
          </a:p>
        </p:txBody>
      </p:sp>
      <p:graphicFrame>
        <p:nvGraphicFramePr>
          <p:cNvPr id="8" name="表格 7"/>
          <p:cNvGraphicFramePr>
            <a:graphicFrameLocks noGrp="1"/>
          </p:cNvGraphicFramePr>
          <p:nvPr>
            <p:extLst>
              <p:ext uri="{D42A27DB-BD31-4B8C-83A1-F6EECF244321}">
                <p14:modId xmlns:p14="http://schemas.microsoft.com/office/powerpoint/2010/main" val="4251372667"/>
              </p:ext>
            </p:extLst>
          </p:nvPr>
        </p:nvGraphicFramePr>
        <p:xfrm>
          <a:off x="539552" y="2276872"/>
          <a:ext cx="5616000" cy="3312369"/>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3743792">
                  <a:extLst>
                    <a:ext uri="{9D8B030D-6E8A-4147-A177-3AD203B41FA5}">
                      <a16:colId xmlns:a16="http://schemas.microsoft.com/office/drawing/2014/main" val="20001"/>
                    </a:ext>
                  </a:extLst>
                </a:gridCol>
              </a:tblGrid>
              <a:tr h="1104123">
                <a:tc>
                  <a:txBody>
                    <a:bodyPr/>
                    <a:lstStyle/>
                    <a:p>
                      <a:r>
                        <a:rPr lang="zh-TW" altLang="en-US" sz="2200" b="1" i="0" u="none" strike="noStrike" kern="1200" baseline="0" dirty="0">
                          <a:solidFill>
                            <a:schemeClr val="tx1"/>
                          </a:solidFill>
                          <a:latin typeface="+mn-lt"/>
                          <a:ea typeface="+mn-ea"/>
                          <a:cs typeface="+mn-cs"/>
                        </a:rPr>
                        <a:t>需求量 </a:t>
                      </a:r>
                      <a:r>
                        <a:rPr lang="en-US" altLang="zh-TW" sz="2200" b="1" i="0" u="none" strike="noStrike" kern="1200" baseline="0" dirty="0">
                          <a:solidFill>
                            <a:schemeClr val="tx1"/>
                          </a:solidFill>
                          <a:latin typeface="+mn-lt"/>
                          <a:ea typeface="+mn-ea"/>
                          <a:cs typeface="+mn-cs"/>
                        </a:rPr>
                        <a:t>(</a:t>
                      </a:r>
                      <a:r>
                        <a:rPr lang="en-US" altLang="zh-TW" sz="2200" b="1" i="0" u="none" strike="noStrike" kern="1200" baseline="0" dirty="0" err="1">
                          <a:solidFill>
                            <a:schemeClr val="tx1"/>
                          </a:solidFill>
                          <a:latin typeface="+mn-lt"/>
                          <a:ea typeface="+mn-ea"/>
                          <a:cs typeface="+mn-cs"/>
                        </a:rPr>
                        <a:t>Q</a:t>
                      </a:r>
                      <a:r>
                        <a:rPr lang="en-US" altLang="zh-TW" sz="2200" b="1" i="0" u="none" strike="noStrike" kern="1200" baseline="-25000" dirty="0" err="1">
                          <a:solidFill>
                            <a:schemeClr val="tx1"/>
                          </a:solidFill>
                          <a:latin typeface="+mn-lt"/>
                          <a:ea typeface="+mn-ea"/>
                          <a:cs typeface="+mn-cs"/>
                        </a:rPr>
                        <a:t>d</a:t>
                      </a:r>
                      <a:r>
                        <a:rPr lang="en-US" altLang="zh-TW" sz="2200" b="1" i="0" u="none" strike="noStrike" kern="1200" baseline="0" dirty="0">
                          <a:solidFill>
                            <a:schemeClr val="tx1"/>
                          </a:solidFill>
                          <a:latin typeface="+mn-lt"/>
                          <a:ea typeface="+mn-ea"/>
                          <a:cs typeface="+mn-cs"/>
                        </a:rPr>
                        <a:t>) </a:t>
                      </a:r>
                      <a:r>
                        <a:rPr lang="zh-TW" altLang="en-US" sz="2200" b="1" i="0" u="none" strike="noStrike" kern="1200" baseline="0" dirty="0">
                          <a:solidFill>
                            <a:schemeClr val="tx1"/>
                          </a:solidFill>
                          <a:latin typeface="+mn-lt"/>
                          <a:ea typeface="+mn-ea"/>
                          <a:cs typeface="+mn-cs"/>
                        </a:rPr>
                        <a:t>的變動百分比</a:t>
                      </a:r>
                      <a:endParaRPr lang="zh-HK" altLang="en-US" sz="2200" b="1" baseline="-2500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US" altLang="zh-HK" sz="2400" dirty="0">
                        <a:solidFill>
                          <a:schemeClr val="tx1"/>
                        </a:solidFill>
                      </a:endParaRPr>
                    </a:p>
                    <a:p>
                      <a:pPr algn="ctr"/>
                      <a:r>
                        <a:rPr lang="en-US" altLang="zh-HK" sz="2400" baseline="0" dirty="0">
                          <a:solidFill>
                            <a:schemeClr val="tx1"/>
                          </a:solidFill>
                        </a:rPr>
                        <a:t> </a:t>
                      </a:r>
                      <a:endParaRPr lang="en-US" altLang="zh-HK" sz="240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0"/>
                  </a:ext>
                </a:extLst>
              </a:tr>
              <a:tr h="1104123">
                <a:tc>
                  <a:txBody>
                    <a:bodyPr/>
                    <a:lstStyle/>
                    <a:p>
                      <a:r>
                        <a:rPr lang="zh-TW" altLang="en-US" sz="2200" b="1" dirty="0">
                          <a:solidFill>
                            <a:schemeClr val="tx1"/>
                          </a:solidFill>
                          <a:latin typeface="+mn-lt"/>
                        </a:rPr>
                        <a:t>價格 </a:t>
                      </a:r>
                      <a:r>
                        <a:rPr lang="en-US" altLang="zh-TW" sz="2200" b="1" dirty="0">
                          <a:solidFill>
                            <a:schemeClr val="tx1"/>
                          </a:solidFill>
                          <a:latin typeface="+mn-lt"/>
                        </a:rPr>
                        <a:t>(P) </a:t>
                      </a:r>
                      <a:r>
                        <a:rPr lang="zh-TW" altLang="en-US" sz="2200" b="1" dirty="0">
                          <a:solidFill>
                            <a:schemeClr val="tx1"/>
                          </a:solidFill>
                          <a:latin typeface="+mn-lt"/>
                        </a:rPr>
                        <a:t>的</a:t>
                      </a:r>
                    </a:p>
                    <a:p>
                      <a:r>
                        <a:rPr lang="zh-TW" altLang="en-US" sz="2200" b="1" dirty="0">
                          <a:solidFill>
                            <a:schemeClr val="tx1"/>
                          </a:solidFill>
                          <a:latin typeface="+mn-lt"/>
                        </a:rPr>
                        <a:t>變動百分比</a:t>
                      </a:r>
                      <a:endParaRPr lang="zh-HK" altLang="en-US" sz="22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1"/>
                  </a:ext>
                </a:extLst>
              </a:tr>
              <a:tr h="1104123">
                <a:tc>
                  <a:txBody>
                    <a:bodyPr/>
                    <a:lstStyle/>
                    <a:p>
                      <a:r>
                        <a:rPr lang="zh-HK" altLang="en-US" sz="2200" b="1" dirty="0">
                          <a:latin typeface="+mn-lt"/>
                          <a:cs typeface="Arial" panose="020B0604020202020204" pitchFamily="34" charset="0"/>
                        </a:rPr>
                        <a:t>需求彈性 </a:t>
                      </a:r>
                      <a:r>
                        <a:rPr lang="en-US" altLang="zh-TW" sz="2200" b="1" dirty="0">
                          <a:latin typeface="+mn-lt"/>
                          <a:cs typeface="Arial" panose="020B0604020202020204" pitchFamily="34" charset="0"/>
                        </a:rPr>
                        <a:t>(</a:t>
                      </a:r>
                      <a:r>
                        <a:rPr lang="en-GB" altLang="zh-HK" sz="2200" b="1" dirty="0">
                          <a:latin typeface="+mn-lt"/>
                          <a:cs typeface="Arial" panose="020B0604020202020204" pitchFamily="34" charset="0"/>
                        </a:rPr>
                        <a:t>E</a:t>
                      </a:r>
                      <a:r>
                        <a:rPr lang="en-GB" altLang="zh-HK" sz="2200" b="1" baseline="-25000" dirty="0">
                          <a:latin typeface="+mn-lt"/>
                          <a:cs typeface="Arial" panose="020B0604020202020204" pitchFamily="34" charset="0"/>
                        </a:rPr>
                        <a:t>d</a:t>
                      </a:r>
                      <a:r>
                        <a:rPr lang="en-US" altLang="zh-TW" sz="2200" b="1" baseline="0" dirty="0">
                          <a:latin typeface="+mn-lt"/>
                          <a:cs typeface="Arial" panose="020B0604020202020204" pitchFamily="34" charset="0"/>
                        </a:rPr>
                        <a:t>)</a:t>
                      </a:r>
                      <a:endParaRPr lang="zh-HK" altLang="en-US" sz="2200" b="1" baseline="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4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4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2"/>
                  </a:ext>
                </a:extLst>
              </a:tr>
            </a:tbl>
          </a:graphicData>
        </a:graphic>
      </p:graphicFrame>
      <p:grpSp>
        <p:nvGrpSpPr>
          <p:cNvPr id="19" name="群組 18"/>
          <p:cNvGrpSpPr/>
          <p:nvPr/>
        </p:nvGrpSpPr>
        <p:grpSpPr>
          <a:xfrm>
            <a:off x="2303607" y="2392116"/>
            <a:ext cx="3708271" cy="892869"/>
            <a:chOff x="1367785" y="3688258"/>
            <a:chExt cx="3708271" cy="892869"/>
          </a:xfrm>
        </p:grpSpPr>
        <p:sp>
          <p:nvSpPr>
            <p:cNvPr id="37" name="內容版面配置區 2"/>
            <p:cNvSpPr txBox="1">
              <a:spLocks/>
            </p:cNvSpPr>
            <p:nvPr/>
          </p:nvSpPr>
          <p:spPr bwMode="auto">
            <a:xfrm>
              <a:off x="2559819" y="3832274"/>
              <a:ext cx="2516237"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100% = +40%</a:t>
              </a:r>
              <a:endParaRPr lang="en-US" altLang="zh-HK" kern="0" dirty="0">
                <a:cs typeface="Arial" panose="020B0604020202020204" pitchFamily="34" charset="0"/>
              </a:endParaRPr>
            </a:p>
          </p:txBody>
        </p:sp>
        <p:sp>
          <p:nvSpPr>
            <p:cNvPr id="38" name="內容版面配置區 2"/>
            <p:cNvSpPr txBox="1">
              <a:spLocks/>
            </p:cNvSpPr>
            <p:nvPr/>
          </p:nvSpPr>
          <p:spPr bwMode="auto">
            <a:xfrm>
              <a:off x="1621438"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6 ‒ 4</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sp>
          <p:nvSpPr>
            <p:cNvPr id="39" name="內容版面配置區 2"/>
            <p:cNvSpPr txBox="1">
              <a:spLocks/>
            </p:cNvSpPr>
            <p:nvPr/>
          </p:nvSpPr>
          <p:spPr bwMode="auto">
            <a:xfrm>
              <a:off x="1367785"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(4</a:t>
              </a:r>
              <a:r>
                <a:rPr lang="en-US" altLang="zh-HK" baseline="-25000" dirty="0">
                  <a:cs typeface="Arial" panose="020B0604020202020204" pitchFamily="34" charset="0"/>
                </a:rPr>
                <a:t> </a:t>
              </a:r>
              <a:r>
                <a:rPr lang="en-US" altLang="zh-HK" dirty="0">
                  <a:cs typeface="Arial" panose="020B0604020202020204" pitchFamily="34" charset="0"/>
                </a:rPr>
                <a:t>+ 6)/2</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cxnSp>
          <p:nvCxnSpPr>
            <p:cNvPr id="40" name="直線接點 39"/>
            <p:cNvCxnSpPr/>
            <p:nvPr/>
          </p:nvCxnSpPr>
          <p:spPr bwMode="auto">
            <a:xfrm>
              <a:off x="1547663" y="4077071"/>
              <a:ext cx="12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群組 40"/>
          <p:cNvGrpSpPr/>
          <p:nvPr/>
        </p:nvGrpSpPr>
        <p:grpSpPr>
          <a:xfrm>
            <a:off x="2375615" y="3472235"/>
            <a:ext cx="3888595" cy="921643"/>
            <a:chOff x="1439793" y="3659484"/>
            <a:chExt cx="3888595" cy="921643"/>
          </a:xfrm>
        </p:grpSpPr>
        <p:sp>
          <p:nvSpPr>
            <p:cNvPr id="42" name="內容版面配置區 2"/>
            <p:cNvSpPr txBox="1">
              <a:spLocks/>
            </p:cNvSpPr>
            <p:nvPr/>
          </p:nvSpPr>
          <p:spPr bwMode="auto">
            <a:xfrm>
              <a:off x="2811988" y="3833663"/>
              <a:ext cx="25164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100% = −22.2%</a:t>
              </a:r>
              <a:endParaRPr lang="en-US" altLang="zh-HK" kern="0" dirty="0">
                <a:cs typeface="Arial" panose="020B0604020202020204" pitchFamily="34" charset="0"/>
              </a:endParaRPr>
            </a:p>
          </p:txBody>
        </p:sp>
        <p:sp>
          <p:nvSpPr>
            <p:cNvPr id="43" name="內容版面配置區 2"/>
            <p:cNvSpPr txBox="1">
              <a:spLocks/>
            </p:cNvSpPr>
            <p:nvPr/>
          </p:nvSpPr>
          <p:spPr bwMode="auto">
            <a:xfrm>
              <a:off x="1655817" y="3659484"/>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$4 ‒ $5</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sp>
          <p:nvSpPr>
            <p:cNvPr id="44" name="內容版面配置區 2"/>
            <p:cNvSpPr txBox="1">
              <a:spLocks/>
            </p:cNvSpPr>
            <p:nvPr/>
          </p:nvSpPr>
          <p:spPr bwMode="auto">
            <a:xfrm>
              <a:off x="1439793"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($5</a:t>
              </a:r>
              <a:r>
                <a:rPr lang="en-US" altLang="zh-HK" baseline="-25000" dirty="0">
                  <a:cs typeface="Arial" panose="020B0604020202020204" pitchFamily="34" charset="0"/>
                </a:rPr>
                <a:t> </a:t>
              </a:r>
              <a:r>
                <a:rPr lang="en-US" altLang="zh-HK" dirty="0">
                  <a:cs typeface="Arial" panose="020B0604020202020204" pitchFamily="34" charset="0"/>
                </a:rPr>
                <a:t>+ $4)/2</a:t>
              </a:r>
              <a:r>
                <a:rPr lang="en-US" altLang="zh-HK" baseline="-25000" dirty="0">
                  <a:cs typeface="Arial" panose="020B0604020202020204" pitchFamily="34" charset="0"/>
                </a:rPr>
                <a:t> </a:t>
              </a:r>
              <a:endParaRPr lang="en-US" altLang="zh-HK" kern="0" dirty="0">
                <a:cs typeface="Arial" panose="020B0604020202020204" pitchFamily="34" charset="0"/>
              </a:endParaRPr>
            </a:p>
          </p:txBody>
        </p:sp>
        <p:cxnSp>
          <p:nvCxnSpPr>
            <p:cNvPr id="45" name="直線接點 44"/>
            <p:cNvCxnSpPr/>
            <p:nvPr/>
          </p:nvCxnSpPr>
          <p:spPr bwMode="auto">
            <a:xfrm>
              <a:off x="1547663" y="4077071"/>
              <a:ext cx="13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群組 45"/>
          <p:cNvGrpSpPr/>
          <p:nvPr/>
        </p:nvGrpSpPr>
        <p:grpSpPr>
          <a:xfrm>
            <a:off x="2267744" y="4581129"/>
            <a:ext cx="2699975" cy="892869"/>
            <a:chOff x="1331922" y="3688258"/>
            <a:chExt cx="2699975" cy="892869"/>
          </a:xfrm>
        </p:grpSpPr>
        <p:sp>
          <p:nvSpPr>
            <p:cNvPr id="47" name="內容版面配置區 2"/>
            <p:cNvSpPr txBox="1">
              <a:spLocks/>
            </p:cNvSpPr>
            <p:nvPr/>
          </p:nvSpPr>
          <p:spPr bwMode="auto">
            <a:xfrm>
              <a:off x="2375897" y="3832274"/>
              <a:ext cx="16560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 −1.8</a:t>
              </a:r>
              <a:endParaRPr lang="en-US" altLang="zh-HK" kern="0" dirty="0">
                <a:cs typeface="Arial" panose="020B0604020202020204" pitchFamily="34" charset="0"/>
              </a:endParaRPr>
            </a:p>
          </p:txBody>
        </p:sp>
        <p:sp>
          <p:nvSpPr>
            <p:cNvPr id="48" name="內容版面配置區 2"/>
            <p:cNvSpPr txBox="1">
              <a:spLocks/>
            </p:cNvSpPr>
            <p:nvPr/>
          </p:nvSpPr>
          <p:spPr bwMode="auto">
            <a:xfrm>
              <a:off x="1583809"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rPr>
                <a:t>40%</a:t>
              </a:r>
              <a:endParaRPr lang="en-US" altLang="zh-HK" kern="0" dirty="0">
                <a:cs typeface="Arial" panose="020B0604020202020204" pitchFamily="34" charset="0"/>
              </a:endParaRPr>
            </a:p>
          </p:txBody>
        </p:sp>
        <p:sp>
          <p:nvSpPr>
            <p:cNvPr id="49" name="內容版面配置區 2"/>
            <p:cNvSpPr txBox="1">
              <a:spLocks/>
            </p:cNvSpPr>
            <p:nvPr/>
          </p:nvSpPr>
          <p:spPr bwMode="auto">
            <a:xfrm>
              <a:off x="1331922"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cs typeface="Arial" panose="020B0604020202020204" pitchFamily="34" charset="0"/>
                  <a:sym typeface="Wingdings 2"/>
                </a:rPr>
                <a:t>−22.2%</a:t>
              </a:r>
              <a:endParaRPr lang="en-US" altLang="zh-HK" kern="0" dirty="0">
                <a:cs typeface="Arial" panose="020B0604020202020204" pitchFamily="34" charset="0"/>
              </a:endParaRPr>
            </a:p>
          </p:txBody>
        </p:sp>
        <p:cxnSp>
          <p:nvCxnSpPr>
            <p:cNvPr id="50" name="直線接點 49"/>
            <p:cNvCxnSpPr/>
            <p:nvPr/>
          </p:nvCxnSpPr>
          <p:spPr bwMode="auto">
            <a:xfrm>
              <a:off x="1547663" y="4077071"/>
              <a:ext cx="11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87"/>
          <p:cNvGrpSpPr>
            <a:grpSpLocks noChangeAspect="1"/>
          </p:cNvGrpSpPr>
          <p:nvPr/>
        </p:nvGrpSpPr>
        <p:grpSpPr bwMode="auto">
          <a:xfrm>
            <a:off x="6098809" y="1195200"/>
            <a:ext cx="2865680" cy="2488790"/>
            <a:chOff x="1251018" y="3456037"/>
            <a:chExt cx="3964375" cy="3441764"/>
          </a:xfrm>
        </p:grpSpPr>
        <p:cxnSp>
          <p:nvCxnSpPr>
            <p:cNvPr id="53" name="直線接點 52"/>
            <p:cNvCxnSpPr/>
            <p:nvPr/>
          </p:nvCxnSpPr>
          <p:spPr>
            <a:xfrm>
              <a:off x="2335211" y="4025712"/>
              <a:ext cx="2109795" cy="100770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54" name="群組 68"/>
            <p:cNvGrpSpPr>
              <a:grpSpLocks/>
            </p:cNvGrpSpPr>
            <p:nvPr/>
          </p:nvGrpSpPr>
          <p:grpSpPr bwMode="auto">
            <a:xfrm>
              <a:off x="1251018" y="3456037"/>
              <a:ext cx="3964375" cy="3441764"/>
              <a:chOff x="790635" y="2070943"/>
              <a:chExt cx="3964375" cy="3441764"/>
            </a:xfrm>
          </p:grpSpPr>
          <p:grpSp>
            <p:nvGrpSpPr>
              <p:cNvPr id="55" name="群組 1"/>
              <p:cNvGrpSpPr>
                <a:grpSpLocks/>
              </p:cNvGrpSpPr>
              <p:nvPr/>
            </p:nvGrpSpPr>
            <p:grpSpPr bwMode="auto">
              <a:xfrm>
                <a:off x="808708" y="2070943"/>
                <a:ext cx="3946302" cy="3441764"/>
                <a:chOff x="2729562" y="3046483"/>
                <a:chExt cx="3945577" cy="3440937"/>
              </a:xfrm>
            </p:grpSpPr>
            <p:cxnSp>
              <p:nvCxnSpPr>
                <p:cNvPr id="65" name="直線接點 64"/>
                <p:cNvCxnSpPr/>
                <p:nvPr/>
              </p:nvCxnSpPr>
              <p:spPr bwMode="auto">
                <a:xfrm>
                  <a:off x="3124097" y="3468469"/>
                  <a:ext cx="0" cy="198002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bwMode="auto">
                <a:xfrm flipH="1">
                  <a:off x="3124097" y="5440562"/>
                  <a:ext cx="27884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文字方塊 96"/>
                <p:cNvSpPr txBox="1"/>
                <p:nvPr/>
              </p:nvSpPr>
              <p:spPr bwMode="auto">
                <a:xfrm>
                  <a:off x="2827049" y="5307900"/>
                  <a:ext cx="526956" cy="371254"/>
                </a:xfrm>
                <a:prstGeom prst="rect">
                  <a:avLst/>
                </a:prstGeom>
                <a:noFill/>
              </p:spPr>
              <p:txBody>
                <a:bodyPr>
                  <a:spAutoFit/>
                </a:bodyPr>
                <a:lstStyle/>
                <a:p>
                  <a:pPr>
                    <a:defRPr/>
                  </a:pPr>
                  <a:r>
                    <a:rPr lang="en-US" altLang="zh-HK" dirty="0"/>
                    <a:t>0</a:t>
                  </a:r>
                  <a:endParaRPr lang="zh-HK" altLang="en-US" dirty="0"/>
                </a:p>
              </p:txBody>
            </p:sp>
            <p:sp>
              <p:nvSpPr>
                <p:cNvPr id="98" name="文字方塊 97"/>
                <p:cNvSpPr txBox="1"/>
                <p:nvPr/>
              </p:nvSpPr>
              <p:spPr bwMode="auto">
                <a:xfrm>
                  <a:off x="5834186" y="5168524"/>
                  <a:ext cx="840953" cy="468076"/>
                </a:xfrm>
                <a:prstGeom prst="rect">
                  <a:avLst/>
                </a:prstGeom>
                <a:noFill/>
              </p:spPr>
              <p:txBody>
                <a:bodyPr wrap="square">
                  <a:spAutoFit/>
                </a:bodyPr>
                <a:lstStyle/>
                <a:p>
                  <a:pPr>
                    <a:tabLst>
                      <a:tab pos="274638" algn="l"/>
                    </a:tabLst>
                    <a:defRPr/>
                  </a:pPr>
                  <a:r>
                    <a:rPr lang="zh-TW" altLang="en-US" sz="1600" dirty="0"/>
                    <a:t>數量</a:t>
                  </a:r>
                  <a:endParaRPr lang="zh-HK" altLang="en-US" sz="1600" dirty="0"/>
                </a:p>
              </p:txBody>
            </p:sp>
            <p:sp>
              <p:nvSpPr>
                <p:cNvPr id="99" name="文字方塊 98"/>
                <p:cNvSpPr txBox="1"/>
                <p:nvPr/>
              </p:nvSpPr>
              <p:spPr bwMode="auto">
                <a:xfrm>
                  <a:off x="2946822" y="3046483"/>
                  <a:ext cx="1039185" cy="468076"/>
                </a:xfrm>
                <a:prstGeom prst="rect">
                  <a:avLst/>
                </a:prstGeom>
                <a:noFill/>
              </p:spPr>
              <p:txBody>
                <a:bodyPr wrap="square">
                  <a:spAutoFit/>
                </a:bodyPr>
                <a:lstStyle/>
                <a:p>
                  <a:pPr>
                    <a:defRPr/>
                  </a:pPr>
                  <a:r>
                    <a:rPr lang="zh-TW" altLang="en-US" sz="1600" dirty="0"/>
                    <a:t>價格</a:t>
                  </a:r>
                  <a:endParaRPr lang="zh-HK" altLang="en-US" sz="1600" dirty="0"/>
                </a:p>
              </p:txBody>
            </p:sp>
            <p:cxnSp>
              <p:nvCxnSpPr>
                <p:cNvPr id="100" name="直線接點 99"/>
                <p:cNvCxnSpPr/>
                <p:nvPr/>
              </p:nvCxnSpPr>
              <p:spPr bwMode="auto">
                <a:xfrm flipH="1">
                  <a:off x="3047911" y="4374394"/>
                  <a:ext cx="71424"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auto">
                <a:xfrm flipH="1">
                  <a:off x="3051085" y="3968234"/>
                  <a:ext cx="73012"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 name="文字方塊 101"/>
                <p:cNvSpPr txBox="1"/>
                <p:nvPr/>
              </p:nvSpPr>
              <p:spPr bwMode="auto">
                <a:xfrm>
                  <a:off x="2729562" y="4095899"/>
                  <a:ext cx="390455" cy="369669"/>
                </a:xfrm>
                <a:prstGeom prst="rect">
                  <a:avLst/>
                </a:prstGeom>
                <a:noFill/>
              </p:spPr>
              <p:txBody>
                <a:bodyPr>
                  <a:spAutoFit/>
                </a:bodyPr>
                <a:lstStyle/>
                <a:p>
                  <a:pPr>
                    <a:defRPr/>
                  </a:pPr>
                  <a:r>
                    <a:rPr lang="en-US" altLang="zh-HK" dirty="0"/>
                    <a:t>4</a:t>
                  </a:r>
                  <a:endParaRPr lang="zh-HK" altLang="en-US" dirty="0"/>
                </a:p>
              </p:txBody>
            </p:sp>
            <p:sp>
              <p:nvSpPr>
                <p:cNvPr id="103" name="文字方塊 102"/>
                <p:cNvSpPr txBox="1"/>
                <p:nvPr/>
              </p:nvSpPr>
              <p:spPr bwMode="auto">
                <a:xfrm>
                  <a:off x="2729562" y="3716712"/>
                  <a:ext cx="390455" cy="368081"/>
                </a:xfrm>
                <a:prstGeom prst="rect">
                  <a:avLst/>
                </a:prstGeom>
                <a:noFill/>
              </p:spPr>
              <p:txBody>
                <a:bodyPr>
                  <a:spAutoFit/>
                </a:bodyPr>
                <a:lstStyle/>
                <a:p>
                  <a:pPr>
                    <a:defRPr/>
                  </a:pPr>
                  <a:r>
                    <a:rPr lang="en-US" altLang="zh-HK" dirty="0"/>
                    <a:t>5</a:t>
                  </a:r>
                  <a:endParaRPr lang="zh-HK" altLang="en-US" dirty="0"/>
                </a:p>
              </p:txBody>
            </p:sp>
            <p:cxnSp>
              <p:nvCxnSpPr>
                <p:cNvPr id="104" name="直線接點 103"/>
                <p:cNvCxnSpPr/>
                <p:nvPr/>
              </p:nvCxnSpPr>
              <p:spPr bwMode="auto">
                <a:xfrm flipH="1">
                  <a:off x="4466880"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bwMode="auto">
                <a:xfrm flipH="1">
                  <a:off x="5396988" y="5446908"/>
                  <a:ext cx="0" cy="713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6" name="文字方塊 105"/>
                <p:cNvSpPr txBox="1"/>
                <p:nvPr/>
              </p:nvSpPr>
              <p:spPr bwMode="auto">
                <a:xfrm>
                  <a:off x="4287895" y="5467535"/>
                  <a:ext cx="403152" cy="368081"/>
                </a:xfrm>
                <a:prstGeom prst="rect">
                  <a:avLst/>
                </a:prstGeom>
                <a:noFill/>
              </p:spPr>
              <p:txBody>
                <a:bodyPr>
                  <a:spAutoFit/>
                </a:bodyPr>
                <a:lstStyle/>
                <a:p>
                  <a:pPr>
                    <a:defRPr/>
                  </a:pPr>
                  <a:r>
                    <a:rPr lang="en-US" altLang="zh-HK" dirty="0"/>
                    <a:t>4</a:t>
                  </a:r>
                  <a:endParaRPr lang="zh-HK" altLang="en-US" baseline="-25000" dirty="0"/>
                </a:p>
              </p:txBody>
            </p:sp>
            <p:sp>
              <p:nvSpPr>
                <p:cNvPr id="107" name="文字方塊 106"/>
                <p:cNvSpPr txBox="1"/>
                <p:nvPr/>
              </p:nvSpPr>
              <p:spPr bwMode="auto">
                <a:xfrm>
                  <a:off x="5208479" y="5454841"/>
                  <a:ext cx="412676" cy="369669"/>
                </a:xfrm>
                <a:prstGeom prst="rect">
                  <a:avLst/>
                </a:prstGeom>
                <a:noFill/>
              </p:spPr>
              <p:txBody>
                <a:bodyPr>
                  <a:spAutoFit/>
                </a:bodyPr>
                <a:lstStyle/>
                <a:p>
                  <a:pPr>
                    <a:defRPr/>
                  </a:pPr>
                  <a:r>
                    <a:rPr lang="en-US" altLang="zh-HK" dirty="0"/>
                    <a:t>6</a:t>
                  </a:r>
                  <a:endParaRPr lang="zh-HK" altLang="en-US" baseline="-25000" dirty="0"/>
                </a:p>
              </p:txBody>
            </p:sp>
            <p:sp>
              <p:nvSpPr>
                <p:cNvPr id="108" name="文字方塊 107"/>
                <p:cNvSpPr txBox="1"/>
                <p:nvPr/>
              </p:nvSpPr>
              <p:spPr bwMode="auto">
                <a:xfrm>
                  <a:off x="4374213" y="3495810"/>
                  <a:ext cx="415850" cy="369669"/>
                </a:xfrm>
                <a:prstGeom prst="rect">
                  <a:avLst/>
                </a:prstGeom>
                <a:noFill/>
              </p:spPr>
              <p:txBody>
                <a:bodyPr>
                  <a:spAutoFit/>
                </a:bodyPr>
                <a:lstStyle/>
                <a:p>
                  <a:pPr>
                    <a:defRPr/>
                  </a:pPr>
                  <a:r>
                    <a:rPr lang="en-US" altLang="zh-HK" dirty="0"/>
                    <a:t>A</a:t>
                  </a:r>
                  <a:endParaRPr lang="zh-HK" altLang="en-US" baseline="-25000" dirty="0"/>
                </a:p>
              </p:txBody>
            </p:sp>
            <p:sp>
              <p:nvSpPr>
                <p:cNvPr id="109" name="文字方塊 108"/>
                <p:cNvSpPr txBox="1"/>
                <p:nvPr/>
              </p:nvSpPr>
              <p:spPr bwMode="auto">
                <a:xfrm>
                  <a:off x="5237657" y="3919421"/>
                  <a:ext cx="415850" cy="369669"/>
                </a:xfrm>
                <a:prstGeom prst="rect">
                  <a:avLst/>
                </a:prstGeom>
                <a:noFill/>
              </p:spPr>
              <p:txBody>
                <a:bodyPr>
                  <a:spAutoFit/>
                </a:bodyPr>
                <a:lstStyle/>
                <a:p>
                  <a:pPr>
                    <a:defRPr/>
                  </a:pPr>
                  <a:r>
                    <a:rPr lang="en-US" altLang="zh-HK" dirty="0"/>
                    <a:t>B</a:t>
                  </a:r>
                  <a:endParaRPr lang="zh-HK" altLang="en-US" baseline="-25000" dirty="0"/>
                </a:p>
              </p:txBody>
            </p:sp>
            <p:sp>
              <p:nvSpPr>
                <p:cNvPr id="110" name="文字方塊 109"/>
                <p:cNvSpPr txBox="1"/>
                <p:nvPr/>
              </p:nvSpPr>
              <p:spPr bwMode="auto">
                <a:xfrm>
                  <a:off x="5866803" y="4417231"/>
                  <a:ext cx="452356" cy="369668"/>
                </a:xfrm>
                <a:prstGeom prst="rect">
                  <a:avLst/>
                </a:prstGeom>
                <a:noFill/>
              </p:spPr>
              <p:txBody>
                <a:bodyPr>
                  <a:spAutoFit/>
                </a:bodyPr>
                <a:lstStyle/>
                <a:p>
                  <a:pPr>
                    <a:defRPr/>
                  </a:pPr>
                  <a:r>
                    <a:rPr lang="en-US" altLang="zh-HK" dirty="0"/>
                    <a:t>D</a:t>
                  </a:r>
                  <a:endParaRPr lang="zh-HK" altLang="en-US" dirty="0"/>
                </a:p>
              </p:txBody>
            </p:sp>
            <p:sp>
              <p:nvSpPr>
                <p:cNvPr id="111" name="文字方塊 110"/>
                <p:cNvSpPr txBox="1"/>
                <p:nvPr/>
              </p:nvSpPr>
              <p:spPr bwMode="auto">
                <a:xfrm>
                  <a:off x="2859110" y="5976791"/>
                  <a:ext cx="3634902" cy="510629"/>
                </a:xfrm>
                <a:prstGeom prst="rect">
                  <a:avLst/>
                </a:prstGeom>
                <a:noFill/>
              </p:spPr>
              <p:txBody>
                <a:bodyPr wrap="square">
                  <a:spAutoFit/>
                </a:bodyPr>
                <a:lstStyle/>
                <a:p>
                  <a:r>
                    <a:rPr lang="zh-TW" altLang="en-US" b="1" dirty="0"/>
                    <a:t>圖</a:t>
                  </a:r>
                  <a:r>
                    <a:rPr lang="en-US" altLang="zh-HK" b="1" dirty="0"/>
                    <a:t> 5.1</a:t>
                  </a:r>
                  <a:r>
                    <a:rPr lang="en-US" altLang="zh-HK" dirty="0"/>
                    <a:t>  </a:t>
                  </a:r>
                  <a:r>
                    <a:rPr lang="zh-HK" altLang="en-US" dirty="0"/>
                    <a:t>薯片的需求</a:t>
                  </a:r>
                  <a:endParaRPr lang="en-US" altLang="zh-HK" dirty="0"/>
                </a:p>
              </p:txBody>
            </p:sp>
          </p:grpSp>
          <p:cxnSp>
            <p:nvCxnSpPr>
              <p:cNvPr id="56" name="直線接點 55"/>
              <p:cNvCxnSpPr/>
              <p:nvPr/>
            </p:nvCxnSpPr>
            <p:spPr>
              <a:xfrm flipV="1">
                <a:off x="1223951" y="2983397"/>
                <a:ext cx="1303343" cy="158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3471859" y="3415045"/>
                <a:ext cx="0" cy="10569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flipV="1">
                <a:off x="1198551" y="3397589"/>
                <a:ext cx="230982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2559044" y="3015136"/>
                <a:ext cx="0" cy="140603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flipV="1">
                <a:off x="2830745" y="4663970"/>
                <a:ext cx="471489" cy="317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flipH="1">
                <a:off x="790635" y="3034920"/>
                <a:ext cx="1587" cy="34849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橢圓 61"/>
              <p:cNvSpPr/>
              <p:nvPr/>
            </p:nvSpPr>
            <p:spPr bwMode="auto">
              <a:xfrm>
                <a:off x="3422648" y="3335699"/>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cxnSp>
            <p:nvCxnSpPr>
              <p:cNvPr id="63" name="直線單箭頭接點 62"/>
              <p:cNvCxnSpPr/>
              <p:nvPr/>
            </p:nvCxnSpPr>
            <p:spPr>
              <a:xfrm>
                <a:off x="2901205" y="2901246"/>
                <a:ext cx="419102" cy="22217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橢圓 63"/>
              <p:cNvSpPr/>
              <p:nvPr/>
            </p:nvSpPr>
            <p:spPr bwMode="auto">
              <a:xfrm>
                <a:off x="2513005" y="2910397"/>
                <a:ext cx="149407" cy="149354"/>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112" name="文字方塊 111"/>
          <p:cNvSpPr txBox="1"/>
          <p:nvPr/>
        </p:nvSpPr>
        <p:spPr bwMode="auto">
          <a:xfrm>
            <a:off x="457200" y="5661249"/>
            <a:ext cx="6011632" cy="369332"/>
          </a:xfrm>
          <a:prstGeom prst="rect">
            <a:avLst/>
          </a:prstGeom>
          <a:noFill/>
        </p:spPr>
        <p:txBody>
          <a:bodyPr wrap="square">
            <a:spAutoFit/>
          </a:bodyPr>
          <a:lstStyle/>
          <a:p>
            <a:r>
              <a:rPr lang="zh-TW" altLang="en-US" b="1" dirty="0"/>
              <a:t>表</a:t>
            </a:r>
            <a:r>
              <a:rPr lang="en-US" altLang="zh-HK" b="1" dirty="0"/>
              <a:t> 5.1</a:t>
            </a:r>
            <a:r>
              <a:rPr lang="en-US" altLang="zh-HK" dirty="0"/>
              <a:t>  </a:t>
            </a:r>
            <a:r>
              <a:rPr lang="zh-TW" altLang="en-US" dirty="0"/>
              <a:t>計算薯片的需求彈性</a:t>
            </a:r>
            <a:endParaRPr lang="en-US" altLang="zh-HK" dirty="0"/>
          </a:p>
        </p:txBody>
      </p:sp>
    </p:spTree>
    <p:extLst>
      <p:ext uri="{BB962C8B-B14F-4D97-AF65-F5344CB8AC3E}">
        <p14:creationId xmlns:p14="http://schemas.microsoft.com/office/powerpoint/2010/main" val="1392998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90</a:t>
            </a:fld>
            <a:endParaRPr lang="zh-HK" altLang="en-US" dirty="0"/>
          </a:p>
        </p:txBody>
      </p:sp>
      <p:sp>
        <p:nvSpPr>
          <p:cNvPr id="3" name="內容版面配置區 2"/>
          <p:cNvSpPr>
            <a:spLocks noGrp="1"/>
          </p:cNvSpPr>
          <p:nvPr>
            <p:ph idx="1"/>
          </p:nvPr>
        </p:nvSpPr>
        <p:spPr>
          <a:xfrm>
            <a:off x="457200" y="1196752"/>
            <a:ext cx="8229600" cy="461665"/>
          </a:xfrm>
        </p:spPr>
        <p:txBody>
          <a:bodyPr/>
          <a:lstStyle/>
          <a:p>
            <a:r>
              <a:rPr lang="zh-TW" altLang="en-US" dirty="0"/>
              <a:t>供應價格彈性 </a:t>
            </a:r>
            <a:r>
              <a:rPr lang="en-US" altLang="zh-TW" dirty="0"/>
              <a:t>(E</a:t>
            </a:r>
            <a:r>
              <a:rPr lang="en-US" altLang="zh-TW" baseline="-25000" dirty="0"/>
              <a:t>S</a:t>
            </a:r>
            <a:r>
              <a:rPr lang="en-US" altLang="zh-TW" dirty="0"/>
              <a:t>) </a:t>
            </a:r>
            <a:r>
              <a:rPr lang="zh-TW" altLang="en-US" dirty="0"/>
              <a:t>可透過以下公式計算出來：</a:t>
            </a:r>
            <a:endParaRPr lang="en-US" altLang="zh-HK" dirty="0"/>
          </a:p>
        </p:txBody>
      </p:sp>
      <p:sp>
        <p:nvSpPr>
          <p:cNvPr id="4" name="標題 3"/>
          <p:cNvSpPr>
            <a:spLocks noGrp="1"/>
          </p:cNvSpPr>
          <p:nvPr>
            <p:ph type="title"/>
          </p:nvPr>
        </p:nvSpPr>
        <p:spPr/>
        <p:txBody>
          <a:bodyPr/>
          <a:lstStyle/>
          <a:p>
            <a:r>
              <a:rPr lang="en-US" altLang="zh-HK" dirty="0"/>
              <a:t>A.	</a:t>
            </a:r>
            <a:r>
              <a:rPr lang="zh-TW" altLang="en-US" dirty="0"/>
              <a:t>定義</a:t>
            </a:r>
            <a:endParaRPr lang="zh-HK" altLang="en-US" dirty="0"/>
          </a:p>
        </p:txBody>
      </p:sp>
      <p:grpSp>
        <p:nvGrpSpPr>
          <p:cNvPr id="12" name="群組 1"/>
          <p:cNvGrpSpPr>
            <a:grpSpLocks/>
          </p:cNvGrpSpPr>
          <p:nvPr/>
        </p:nvGrpSpPr>
        <p:grpSpPr bwMode="auto">
          <a:xfrm>
            <a:off x="395536" y="3501240"/>
            <a:ext cx="4896544" cy="2088000"/>
            <a:chOff x="867134" y="3211652"/>
            <a:chExt cx="4897099" cy="2089199"/>
          </a:xfrm>
        </p:grpSpPr>
        <p:sp>
          <p:nvSpPr>
            <p:cNvPr id="13" name="矩形 12"/>
            <p:cNvSpPr/>
            <p:nvPr/>
          </p:nvSpPr>
          <p:spPr>
            <a:xfrm>
              <a:off x="1010547" y="3211652"/>
              <a:ext cx="4753686" cy="20891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sz="2400">
                <a:latin typeface="Arial" panose="020B0604020202020204" pitchFamily="34" charset="0"/>
                <a:cs typeface="Arial" panose="020B0604020202020204" pitchFamily="34" charset="0"/>
              </a:endParaRPr>
            </a:p>
          </p:txBody>
        </p:sp>
        <p:sp>
          <p:nvSpPr>
            <p:cNvPr id="14" name="內容版面配置區 2"/>
            <p:cNvSpPr txBox="1">
              <a:spLocks/>
            </p:cNvSpPr>
            <p:nvPr/>
          </p:nvSpPr>
          <p:spPr bwMode="auto">
            <a:xfrm>
              <a:off x="867134" y="4005262"/>
              <a:ext cx="1079622" cy="9355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E</a:t>
              </a:r>
              <a:r>
                <a:rPr lang="en-US" altLang="zh-HK" baseline="-25000" dirty="0">
                  <a:latin typeface="Arial" panose="020B0604020202020204" pitchFamily="34" charset="0"/>
                  <a:cs typeface="Arial" panose="020B0604020202020204" pitchFamily="34" charset="0"/>
                </a:rPr>
                <a:t>S</a:t>
              </a:r>
              <a:endParaRPr lang="en-US" altLang="zh-HK" kern="0" dirty="0">
                <a:latin typeface="Arial" panose="020B0604020202020204" pitchFamily="34" charset="0"/>
                <a:cs typeface="Arial" panose="020B0604020202020204" pitchFamily="34" charset="0"/>
              </a:endParaRPr>
            </a:p>
          </p:txBody>
        </p:sp>
        <p:sp>
          <p:nvSpPr>
            <p:cNvPr id="15" name="內容版面配置區 2"/>
            <p:cNvSpPr txBox="1">
              <a:spLocks/>
            </p:cNvSpPr>
            <p:nvPr/>
          </p:nvSpPr>
          <p:spPr bwMode="auto">
            <a:xfrm>
              <a:off x="1341007" y="4016182"/>
              <a:ext cx="822418" cy="46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ts val="1200"/>
                </a:spcBef>
                <a:buFontTx/>
                <a:buNone/>
              </a:pPr>
              <a:r>
                <a:rPr lang="en-US" altLang="zh-HK" sz="2400" dirty="0">
                  <a:latin typeface="Arial" panose="020B0604020202020204" pitchFamily="34" charset="0"/>
                  <a:cs typeface="Arial" panose="020B0604020202020204" pitchFamily="34" charset="0"/>
                </a:rPr>
                <a:t>=</a:t>
              </a:r>
            </a:p>
          </p:txBody>
        </p:sp>
        <p:grpSp>
          <p:nvGrpSpPr>
            <p:cNvPr id="16" name="群組 9"/>
            <p:cNvGrpSpPr>
              <a:grpSpLocks/>
            </p:cNvGrpSpPr>
            <p:nvPr/>
          </p:nvGrpSpPr>
          <p:grpSpPr bwMode="auto">
            <a:xfrm>
              <a:off x="1731328" y="3326728"/>
              <a:ext cx="3812813" cy="965431"/>
              <a:chOff x="1731328" y="3326728"/>
              <a:chExt cx="3812813" cy="965431"/>
            </a:xfrm>
          </p:grpSpPr>
          <p:sp>
            <p:nvSpPr>
              <p:cNvPr id="24" name="內容版面配置區 2"/>
              <p:cNvSpPr txBox="1">
                <a:spLocks/>
              </p:cNvSpPr>
              <p:nvPr/>
            </p:nvSpPr>
            <p:spPr bwMode="auto">
              <a:xfrm>
                <a:off x="4035845" y="3499617"/>
                <a:ext cx="1508296" cy="57500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sym typeface="Wingdings 2"/>
                  </a:rPr>
                  <a:t>× 100%</a:t>
                </a:r>
                <a:endParaRPr lang="en-US" altLang="zh-HK" kern="0" dirty="0">
                  <a:latin typeface="Arial" panose="020B0604020202020204" pitchFamily="34" charset="0"/>
                  <a:cs typeface="Arial" panose="020B0604020202020204" pitchFamily="34" charset="0"/>
                </a:endParaRPr>
              </a:p>
            </p:txBody>
          </p:sp>
          <p:grpSp>
            <p:nvGrpSpPr>
              <p:cNvPr id="25" name="群組 8"/>
              <p:cNvGrpSpPr>
                <a:grpSpLocks/>
              </p:cNvGrpSpPr>
              <p:nvPr/>
            </p:nvGrpSpPr>
            <p:grpSpPr bwMode="auto">
              <a:xfrm>
                <a:off x="1731328" y="3326728"/>
                <a:ext cx="2675241" cy="965431"/>
                <a:chOff x="1731328" y="3619770"/>
                <a:chExt cx="2675241" cy="965431"/>
              </a:xfrm>
            </p:grpSpPr>
            <p:sp>
              <p:nvSpPr>
                <p:cNvPr id="26" name="內容版面配置區 2"/>
                <p:cNvSpPr txBox="1">
                  <a:spLocks/>
                </p:cNvSpPr>
                <p:nvPr/>
              </p:nvSpPr>
              <p:spPr bwMode="auto">
                <a:xfrm>
                  <a:off x="2129042" y="3619770"/>
                  <a:ext cx="1906803"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Q</a:t>
                  </a:r>
                  <a:r>
                    <a:rPr lang="en-US" altLang="zh-HK" baseline="-25000" dirty="0">
                      <a:latin typeface="Arial" panose="020B0604020202020204" pitchFamily="34" charset="0"/>
                      <a:cs typeface="Arial" panose="020B0604020202020204" pitchFamily="34" charset="0"/>
                    </a:rPr>
                    <a:t>S2</a:t>
                  </a:r>
                  <a:r>
                    <a:rPr lang="en-US" altLang="zh-HK" dirty="0">
                      <a:latin typeface="Arial" panose="020B0604020202020204" pitchFamily="34" charset="0"/>
                      <a:cs typeface="Arial" panose="020B0604020202020204" pitchFamily="34" charset="0"/>
                    </a:rPr>
                    <a:t> ‒ Q</a:t>
                  </a:r>
                  <a:r>
                    <a:rPr lang="en-US" altLang="zh-HK" baseline="-25000" dirty="0">
                      <a:latin typeface="Arial" panose="020B0604020202020204" pitchFamily="34" charset="0"/>
                      <a:cs typeface="Arial" panose="020B0604020202020204" pitchFamily="34" charset="0"/>
                    </a:rPr>
                    <a:t>S1 </a:t>
                  </a:r>
                  <a:endParaRPr lang="en-US" altLang="zh-HK" kern="0" dirty="0">
                    <a:latin typeface="Arial" panose="020B0604020202020204" pitchFamily="34" charset="0"/>
                    <a:cs typeface="Arial" panose="020B0604020202020204" pitchFamily="34" charset="0"/>
                  </a:endParaRPr>
                </a:p>
              </p:txBody>
            </p:sp>
            <p:sp>
              <p:nvSpPr>
                <p:cNvPr id="27" name="內容版面配置區 2"/>
                <p:cNvSpPr txBox="1">
                  <a:spLocks/>
                </p:cNvSpPr>
                <p:nvPr/>
              </p:nvSpPr>
              <p:spPr bwMode="auto">
                <a:xfrm>
                  <a:off x="1731328" y="4067379"/>
                  <a:ext cx="2675241"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(Q</a:t>
                  </a:r>
                  <a:r>
                    <a:rPr lang="en-US" altLang="zh-TW" baseline="-25000" dirty="0">
                      <a:latin typeface="Arial" panose="020B0604020202020204" pitchFamily="34" charset="0"/>
                      <a:cs typeface="Arial" panose="020B0604020202020204" pitchFamily="34" charset="0"/>
                    </a:rPr>
                    <a:t>S</a:t>
                  </a:r>
                  <a:r>
                    <a:rPr lang="en-US" altLang="zh-HK" baseline="-25000" dirty="0">
                      <a:latin typeface="Arial" panose="020B0604020202020204" pitchFamily="34" charset="0"/>
                      <a:cs typeface="Arial" panose="020B0604020202020204" pitchFamily="34" charset="0"/>
                    </a:rPr>
                    <a:t>1 </a:t>
                  </a:r>
                  <a:r>
                    <a:rPr lang="en-US" altLang="zh-HK" dirty="0">
                      <a:latin typeface="Arial" panose="020B0604020202020204" pitchFamily="34" charset="0"/>
                      <a:cs typeface="Arial" panose="020B0604020202020204" pitchFamily="34" charset="0"/>
                    </a:rPr>
                    <a:t>+ Q</a:t>
                  </a:r>
                  <a:r>
                    <a:rPr lang="en-US" altLang="zh-TW" baseline="-25000" dirty="0">
                      <a:latin typeface="Arial" panose="020B0604020202020204" pitchFamily="34" charset="0"/>
                      <a:cs typeface="Arial" panose="020B0604020202020204" pitchFamily="34" charset="0"/>
                    </a:rPr>
                    <a:t>S</a:t>
                  </a:r>
                  <a:r>
                    <a:rPr lang="en-US" altLang="zh-HK" baseline="-25000" dirty="0">
                      <a:latin typeface="Arial" panose="020B0604020202020204" pitchFamily="34" charset="0"/>
                      <a:cs typeface="Arial" panose="020B0604020202020204" pitchFamily="34" charset="0"/>
                    </a:rPr>
                    <a:t>2</a:t>
                  </a:r>
                  <a:r>
                    <a:rPr lang="en-US" altLang="zh-HK" dirty="0">
                      <a:latin typeface="Arial" panose="020B0604020202020204" pitchFamily="34" charset="0"/>
                      <a:cs typeface="Arial" panose="020B0604020202020204" pitchFamily="34" charset="0"/>
                    </a:rPr>
                    <a:t>)/2</a:t>
                  </a:r>
                  <a:r>
                    <a:rPr lang="en-US" altLang="zh-HK" baseline="-25000"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cxnSp>
              <p:nvCxnSpPr>
                <p:cNvPr id="28" name="直線接點 27"/>
                <p:cNvCxnSpPr/>
                <p:nvPr/>
              </p:nvCxnSpPr>
              <p:spPr>
                <a:xfrm>
                  <a:off x="2019392" y="4080856"/>
                  <a:ext cx="21602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群組 10"/>
            <p:cNvGrpSpPr>
              <a:grpSpLocks/>
            </p:cNvGrpSpPr>
            <p:nvPr/>
          </p:nvGrpSpPr>
          <p:grpSpPr bwMode="auto">
            <a:xfrm>
              <a:off x="1695282" y="4263603"/>
              <a:ext cx="3924918" cy="965431"/>
              <a:chOff x="1691822" y="4582045"/>
              <a:chExt cx="3924918" cy="965431"/>
            </a:xfrm>
          </p:grpSpPr>
          <p:grpSp>
            <p:nvGrpSpPr>
              <p:cNvPr id="19" name="群組 26"/>
              <p:cNvGrpSpPr>
                <a:grpSpLocks/>
              </p:cNvGrpSpPr>
              <p:nvPr/>
            </p:nvGrpSpPr>
            <p:grpSpPr bwMode="auto">
              <a:xfrm>
                <a:off x="1691822" y="4582045"/>
                <a:ext cx="2700644" cy="965431"/>
                <a:chOff x="1691822" y="3476525"/>
                <a:chExt cx="2700644" cy="965431"/>
              </a:xfrm>
            </p:grpSpPr>
            <p:sp>
              <p:nvSpPr>
                <p:cNvPr id="21" name="內容版面配置區 2"/>
                <p:cNvSpPr txBox="1">
                  <a:spLocks/>
                </p:cNvSpPr>
                <p:nvPr/>
              </p:nvSpPr>
              <p:spPr bwMode="auto">
                <a:xfrm>
                  <a:off x="2159965" y="3476525"/>
                  <a:ext cx="1908391" cy="60518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P</a:t>
                  </a:r>
                  <a:r>
                    <a:rPr lang="en-US" altLang="zh-HK" baseline="-25000" dirty="0">
                      <a:latin typeface="Arial" panose="020B0604020202020204" pitchFamily="34" charset="0"/>
                      <a:cs typeface="Arial" panose="020B0604020202020204" pitchFamily="34" charset="0"/>
                    </a:rPr>
                    <a:t>2 </a:t>
                  </a:r>
                  <a:r>
                    <a:rPr lang="en-US" altLang="zh-HK" dirty="0">
                      <a:latin typeface="Arial" panose="020B0604020202020204" pitchFamily="34" charset="0"/>
                      <a:cs typeface="Arial" panose="020B0604020202020204" pitchFamily="34" charset="0"/>
                    </a:rPr>
                    <a:t>‒ P</a:t>
                  </a:r>
                  <a:r>
                    <a:rPr lang="en-US" altLang="zh-HK" baseline="-25000" dirty="0">
                      <a:latin typeface="Arial" panose="020B0604020202020204" pitchFamily="34" charset="0"/>
                      <a:cs typeface="Arial" panose="020B0604020202020204" pitchFamily="34" charset="0"/>
                    </a:rPr>
                    <a:t>1 </a:t>
                  </a:r>
                  <a:endParaRPr lang="en-US" altLang="zh-HK" kern="0" dirty="0">
                    <a:latin typeface="Arial" panose="020B0604020202020204" pitchFamily="34" charset="0"/>
                    <a:cs typeface="Arial" panose="020B0604020202020204" pitchFamily="34" charset="0"/>
                  </a:endParaRPr>
                </a:p>
              </p:txBody>
            </p:sp>
            <p:sp>
              <p:nvSpPr>
                <p:cNvPr id="22" name="內容版面配置區 2"/>
                <p:cNvSpPr txBox="1">
                  <a:spLocks/>
                </p:cNvSpPr>
                <p:nvPr/>
              </p:nvSpPr>
              <p:spPr bwMode="auto">
                <a:xfrm>
                  <a:off x="1691822" y="3924134"/>
                  <a:ext cx="2700644" cy="517822"/>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rPr>
                    <a:t>(P</a:t>
                  </a:r>
                  <a:r>
                    <a:rPr lang="en-US" altLang="zh-HK" baseline="-25000" dirty="0">
                      <a:latin typeface="Arial" panose="020B0604020202020204" pitchFamily="34" charset="0"/>
                      <a:cs typeface="Arial" panose="020B0604020202020204" pitchFamily="34" charset="0"/>
                    </a:rPr>
                    <a:t>1 </a:t>
                  </a:r>
                  <a:r>
                    <a:rPr lang="en-US" altLang="zh-HK" dirty="0">
                      <a:latin typeface="Arial" panose="020B0604020202020204" pitchFamily="34" charset="0"/>
                      <a:cs typeface="Arial" panose="020B0604020202020204" pitchFamily="34" charset="0"/>
                    </a:rPr>
                    <a:t>+ P</a:t>
                  </a:r>
                  <a:r>
                    <a:rPr lang="en-US" altLang="zh-HK" baseline="-25000" dirty="0">
                      <a:latin typeface="Arial" panose="020B0604020202020204" pitchFamily="34" charset="0"/>
                      <a:cs typeface="Arial" panose="020B0604020202020204" pitchFamily="34" charset="0"/>
                    </a:rPr>
                    <a:t>2</a:t>
                  </a:r>
                  <a:r>
                    <a:rPr lang="en-US" altLang="zh-HK" dirty="0">
                      <a:latin typeface="Arial" panose="020B0604020202020204" pitchFamily="34" charset="0"/>
                      <a:cs typeface="Arial" panose="020B0604020202020204" pitchFamily="34" charset="0"/>
                    </a:rPr>
                    <a:t>)/2</a:t>
                  </a:r>
                  <a:r>
                    <a:rPr lang="en-US" altLang="zh-HK" baseline="-25000" dirty="0">
                      <a:latin typeface="Arial" panose="020B0604020202020204" pitchFamily="34" charset="0"/>
                      <a:cs typeface="Arial" panose="020B0604020202020204" pitchFamily="34" charset="0"/>
                    </a:rPr>
                    <a:t> </a:t>
                  </a:r>
                  <a:endParaRPr lang="en-US" altLang="zh-HK" kern="0" dirty="0">
                    <a:latin typeface="Arial" panose="020B0604020202020204" pitchFamily="34" charset="0"/>
                    <a:cs typeface="Arial" panose="020B0604020202020204" pitchFamily="34" charset="0"/>
                  </a:endParaRPr>
                </a:p>
              </p:txBody>
            </p:sp>
            <p:cxnSp>
              <p:nvCxnSpPr>
                <p:cNvPr id="23" name="直線接點 22"/>
                <p:cNvCxnSpPr/>
                <p:nvPr/>
              </p:nvCxnSpPr>
              <p:spPr>
                <a:xfrm>
                  <a:off x="2051655" y="3937611"/>
                  <a:ext cx="21242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內容版面配置區 2"/>
              <p:cNvSpPr txBox="1">
                <a:spLocks/>
              </p:cNvSpPr>
              <p:nvPr/>
            </p:nvSpPr>
            <p:spPr bwMode="auto">
              <a:xfrm>
                <a:off x="4035411" y="4754933"/>
                <a:ext cx="1581329" cy="57500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dirty="0">
                    <a:latin typeface="Arial" panose="020B0604020202020204" pitchFamily="34" charset="0"/>
                    <a:cs typeface="Arial" panose="020B0604020202020204" pitchFamily="34" charset="0"/>
                    <a:sym typeface="Wingdings 2"/>
                  </a:rPr>
                  <a:t>× 100% </a:t>
                </a:r>
                <a:endParaRPr lang="en-US" altLang="zh-HK" kern="0" dirty="0">
                  <a:latin typeface="Arial" panose="020B0604020202020204" pitchFamily="34" charset="0"/>
                  <a:cs typeface="Arial" panose="020B0604020202020204" pitchFamily="34" charset="0"/>
                </a:endParaRPr>
              </a:p>
            </p:txBody>
          </p:sp>
        </p:grpSp>
        <p:cxnSp>
          <p:nvCxnSpPr>
            <p:cNvPr id="18" name="直線接點 17"/>
            <p:cNvCxnSpPr/>
            <p:nvPr/>
          </p:nvCxnSpPr>
          <p:spPr>
            <a:xfrm flipV="1">
              <a:off x="1947376" y="4292566"/>
              <a:ext cx="34923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內容版面配置區 2"/>
          <p:cNvSpPr txBox="1">
            <a:spLocks/>
          </p:cNvSpPr>
          <p:nvPr/>
        </p:nvSpPr>
        <p:spPr>
          <a:xfrm>
            <a:off x="5436096" y="3356992"/>
            <a:ext cx="3312368" cy="2234458"/>
          </a:xfrm>
          <a:prstGeom prst="rect">
            <a:avLst/>
          </a:prstGeom>
          <a:noFill/>
          <a:ln w="34925">
            <a:noFill/>
            <a:prstDash val="dash"/>
          </a:ln>
        </p:spPr>
        <p:txBody>
          <a:bodyPr vert="horz" wrap="square"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dirty="0"/>
              <a:t>其中：</a:t>
            </a:r>
            <a:endParaRPr lang="en-US" altLang="zh-HK" dirty="0"/>
          </a:p>
          <a:p>
            <a:pPr>
              <a:tabLst>
                <a:tab pos="803275" algn="l"/>
              </a:tabLst>
            </a:pPr>
            <a:r>
              <a:rPr lang="en-US" altLang="zh-HK" dirty="0"/>
              <a:t>Q</a:t>
            </a:r>
            <a:r>
              <a:rPr lang="en-US" altLang="zh-TW" baseline="-25000" dirty="0"/>
              <a:t>S</a:t>
            </a:r>
            <a:r>
              <a:rPr lang="en-US" altLang="zh-HK" baseline="-25000" dirty="0"/>
              <a:t>2</a:t>
            </a:r>
            <a:r>
              <a:rPr lang="en-US" altLang="zh-HK" dirty="0"/>
              <a:t> = </a:t>
            </a:r>
            <a:r>
              <a:rPr lang="zh-TW" altLang="en-US" dirty="0"/>
              <a:t>新的供應量</a:t>
            </a:r>
            <a:endParaRPr lang="en-US" altLang="zh-HK" dirty="0"/>
          </a:p>
          <a:p>
            <a:pPr>
              <a:tabLst>
                <a:tab pos="803275" algn="l"/>
              </a:tabLst>
            </a:pPr>
            <a:r>
              <a:rPr lang="en-US" altLang="zh-HK" dirty="0"/>
              <a:t>Q</a:t>
            </a:r>
            <a:r>
              <a:rPr lang="en-US" altLang="zh-TW" baseline="-25000" dirty="0"/>
              <a:t>S</a:t>
            </a:r>
            <a:r>
              <a:rPr lang="en-US" altLang="zh-HK" baseline="-25000" dirty="0"/>
              <a:t>1</a:t>
            </a:r>
            <a:r>
              <a:rPr lang="en-US" altLang="zh-HK" dirty="0"/>
              <a:t> = </a:t>
            </a:r>
            <a:r>
              <a:rPr lang="zh-TW" altLang="en-US" dirty="0"/>
              <a:t>原來的供應量</a:t>
            </a:r>
            <a:endParaRPr lang="en-US" altLang="zh-HK" dirty="0"/>
          </a:p>
          <a:p>
            <a:r>
              <a:rPr lang="en-US" altLang="zh-HK" dirty="0"/>
              <a:t>P</a:t>
            </a:r>
            <a:r>
              <a:rPr lang="en-US" altLang="zh-HK" baseline="-25000" dirty="0"/>
              <a:t>2</a:t>
            </a:r>
            <a:r>
              <a:rPr lang="en-US" altLang="zh-HK" dirty="0"/>
              <a:t> = </a:t>
            </a:r>
            <a:r>
              <a:rPr lang="zh-TW" altLang="en-US" dirty="0"/>
              <a:t>新的價格</a:t>
            </a:r>
            <a:endParaRPr lang="en-US" altLang="zh-HK" dirty="0"/>
          </a:p>
          <a:p>
            <a:r>
              <a:rPr lang="en-US" altLang="zh-HK" dirty="0"/>
              <a:t>P</a:t>
            </a:r>
            <a:r>
              <a:rPr lang="en-US" altLang="zh-HK" baseline="-25000" dirty="0"/>
              <a:t>1</a:t>
            </a:r>
            <a:r>
              <a:rPr lang="en-US" altLang="zh-HK" dirty="0"/>
              <a:t> = </a:t>
            </a:r>
            <a:r>
              <a:rPr lang="zh-TW" altLang="en-US" dirty="0"/>
              <a:t>原來的價格</a:t>
            </a:r>
            <a:endParaRPr lang="en-US" altLang="zh-HK" dirty="0"/>
          </a:p>
        </p:txBody>
      </p:sp>
      <p:grpSp>
        <p:nvGrpSpPr>
          <p:cNvPr id="37" name="群組 36"/>
          <p:cNvGrpSpPr/>
          <p:nvPr/>
        </p:nvGrpSpPr>
        <p:grpSpPr>
          <a:xfrm>
            <a:off x="539552" y="1772816"/>
            <a:ext cx="5400000" cy="1368000"/>
            <a:chOff x="539552" y="4004936"/>
            <a:chExt cx="5400000" cy="1368000"/>
          </a:xfrm>
        </p:grpSpPr>
        <p:sp>
          <p:nvSpPr>
            <p:cNvPr id="38" name="矩形 37"/>
            <p:cNvSpPr/>
            <p:nvPr/>
          </p:nvSpPr>
          <p:spPr>
            <a:xfrm>
              <a:off x="539552" y="4004936"/>
              <a:ext cx="5400000" cy="136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400" dirty="0"/>
            </a:p>
          </p:txBody>
        </p:sp>
        <p:sp>
          <p:nvSpPr>
            <p:cNvPr id="39" name="文字方塊 38"/>
            <p:cNvSpPr txBox="1"/>
            <p:nvPr/>
          </p:nvSpPr>
          <p:spPr>
            <a:xfrm>
              <a:off x="672947" y="4402877"/>
              <a:ext cx="526105" cy="461665"/>
            </a:xfrm>
            <a:prstGeom prst="rect">
              <a:avLst/>
            </a:prstGeom>
            <a:noFill/>
          </p:spPr>
          <p:txBody>
            <a:bodyPr wrap="none" rtlCol="0">
              <a:spAutoFit/>
            </a:bodyPr>
            <a:lstStyle/>
            <a:p>
              <a:pPr algn="ctr"/>
              <a:r>
                <a:rPr lang="en-GB" altLang="zh-HK" sz="2400" dirty="0">
                  <a:latin typeface="Arial" panose="020B0604020202020204" pitchFamily="34" charset="0"/>
                  <a:cs typeface="Arial" panose="020B0604020202020204" pitchFamily="34" charset="0"/>
                </a:rPr>
                <a:t>E</a:t>
              </a:r>
              <a:r>
                <a:rPr lang="en-US" altLang="zh-TW" sz="2400" baseline="-25000" dirty="0">
                  <a:latin typeface="Arial" panose="020B0604020202020204" pitchFamily="34" charset="0"/>
                  <a:cs typeface="Arial" panose="020B0604020202020204" pitchFamily="34" charset="0"/>
                </a:rPr>
                <a:t>S</a:t>
              </a:r>
              <a:endParaRPr lang="zh-HK" altLang="en-US" sz="2400" dirty="0">
                <a:latin typeface="Arial" panose="020B0604020202020204" pitchFamily="34" charset="0"/>
                <a:cs typeface="Arial" panose="020B0604020202020204" pitchFamily="34" charset="0"/>
              </a:endParaRPr>
            </a:p>
          </p:txBody>
        </p:sp>
        <p:sp>
          <p:nvSpPr>
            <p:cNvPr id="40" name="文字方塊 39"/>
            <p:cNvSpPr txBox="1"/>
            <p:nvPr/>
          </p:nvSpPr>
          <p:spPr>
            <a:xfrm>
              <a:off x="1111454" y="4403748"/>
              <a:ext cx="364202" cy="461665"/>
            </a:xfrm>
            <a:prstGeom prst="rect">
              <a:avLst/>
            </a:prstGeom>
            <a:noFill/>
          </p:spPr>
          <p:txBody>
            <a:bodyPr wrap="none" rtlCol="0">
              <a:spAutoFit/>
            </a:bodyPr>
            <a:lstStyle/>
            <a:p>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sp>
          <p:nvSpPr>
            <p:cNvPr id="41" name="文字方塊 40"/>
            <p:cNvSpPr txBox="1"/>
            <p:nvPr/>
          </p:nvSpPr>
          <p:spPr>
            <a:xfrm>
              <a:off x="1462128" y="4121818"/>
              <a:ext cx="4320000" cy="461665"/>
            </a:xfrm>
            <a:prstGeom prst="rect">
              <a:avLst/>
            </a:prstGeom>
            <a:noFill/>
          </p:spPr>
          <p:txBody>
            <a:bodyPr wrap="square" rtlCol="0">
              <a:spAutoFit/>
            </a:bodyPr>
            <a:lstStyle/>
            <a:p>
              <a:pPr algn="ctr"/>
              <a:r>
                <a:rPr lang="zh-TW" altLang="en-US" sz="2400" dirty="0">
                  <a:latin typeface="Arial" panose="020B0604020202020204" pitchFamily="34" charset="0"/>
                  <a:cs typeface="Arial" panose="020B0604020202020204" pitchFamily="34" charset="0"/>
                </a:rPr>
                <a:t>供應量的變動百分比</a:t>
              </a:r>
              <a:r>
                <a:rPr lang="en-US" altLang="zh-HK" sz="2400" dirty="0">
                  <a:latin typeface="Arial" panose="020B0604020202020204" pitchFamily="34" charset="0"/>
                  <a:cs typeface="Arial" panose="020B0604020202020204" pitchFamily="34" charset="0"/>
                </a:rPr>
                <a:t> (%</a:t>
              </a:r>
              <a:r>
                <a:rPr lang="el-GR" altLang="zh-HK" sz="2400" dirty="0">
                  <a:latin typeface="Arial" panose="020B0604020202020204" pitchFamily="34" charset="0"/>
                  <a:cs typeface="Arial" panose="020B0604020202020204" pitchFamily="34" charset="0"/>
                </a:rPr>
                <a:t>Δ</a:t>
              </a:r>
              <a:r>
                <a:rPr lang="en-US" altLang="zh-HK" sz="2400" dirty="0">
                  <a:latin typeface="Arial" panose="020B0604020202020204" pitchFamily="34" charset="0"/>
                  <a:cs typeface="Arial" panose="020B0604020202020204" pitchFamily="34" charset="0"/>
                </a:rPr>
                <a:t>Q</a:t>
              </a:r>
              <a:r>
                <a:rPr lang="en-US" altLang="zh-TW" sz="2400" baseline="-25000" dirty="0">
                  <a:latin typeface="Arial" panose="020B0604020202020204" pitchFamily="34" charset="0"/>
                  <a:cs typeface="Arial" panose="020B0604020202020204" pitchFamily="34" charset="0"/>
                </a:rPr>
                <a:t>S</a:t>
              </a:r>
              <a:r>
                <a:rPr lang="en-US" altLang="zh-HK" sz="2400" dirty="0">
                  <a:latin typeface="Arial" panose="020B0604020202020204" pitchFamily="34" charset="0"/>
                  <a:cs typeface="Arial" panose="020B0604020202020204" pitchFamily="34" charset="0"/>
                </a:rPr>
                <a:t>)</a:t>
              </a:r>
              <a:endParaRPr lang="zh-HK" altLang="en-US" sz="2400" dirty="0">
                <a:latin typeface="Arial" panose="020B0604020202020204" pitchFamily="34" charset="0"/>
                <a:cs typeface="Arial" panose="020B0604020202020204" pitchFamily="34" charset="0"/>
              </a:endParaRPr>
            </a:p>
          </p:txBody>
        </p:sp>
        <p:sp>
          <p:nvSpPr>
            <p:cNvPr id="42" name="文字方塊 41"/>
            <p:cNvSpPr txBox="1"/>
            <p:nvPr/>
          </p:nvSpPr>
          <p:spPr>
            <a:xfrm>
              <a:off x="1619672" y="4721525"/>
              <a:ext cx="3708000" cy="461665"/>
            </a:xfrm>
            <a:prstGeom prst="rect">
              <a:avLst/>
            </a:prstGeom>
            <a:noFill/>
          </p:spPr>
          <p:txBody>
            <a:bodyPr wrap="square" rtlCol="0">
              <a:spAutoFit/>
            </a:bodyPr>
            <a:lstStyle/>
            <a:p>
              <a:pPr algn="ctr"/>
              <a:r>
                <a:rPr lang="zh-TW" altLang="en-US" sz="2400" dirty="0">
                  <a:latin typeface="Arial" panose="020B0604020202020204" pitchFamily="34" charset="0"/>
                  <a:cs typeface="Arial" panose="020B0604020202020204" pitchFamily="34" charset="0"/>
                </a:rPr>
                <a:t>價格的變動百分比</a:t>
              </a:r>
              <a:r>
                <a:rPr lang="en-US" altLang="zh-HK" sz="2400" dirty="0">
                  <a:latin typeface="Arial" panose="020B0604020202020204" pitchFamily="34" charset="0"/>
                  <a:cs typeface="Arial" panose="020B0604020202020204" pitchFamily="34" charset="0"/>
                </a:rPr>
                <a:t> (%</a:t>
              </a:r>
              <a:r>
                <a:rPr lang="el-GR" altLang="zh-HK" sz="2400" dirty="0">
                  <a:latin typeface="Arial" panose="020B0604020202020204" pitchFamily="34" charset="0"/>
                  <a:cs typeface="Arial" panose="020B0604020202020204" pitchFamily="34" charset="0"/>
                </a:rPr>
                <a:t>Δ</a:t>
              </a:r>
              <a:r>
                <a:rPr lang="en-US" altLang="zh-HK" sz="2400" dirty="0">
                  <a:latin typeface="Arial" panose="020B0604020202020204" pitchFamily="34" charset="0"/>
                  <a:cs typeface="Arial" panose="020B0604020202020204" pitchFamily="34" charset="0"/>
                </a:rPr>
                <a:t>P)</a:t>
              </a:r>
              <a:endParaRPr lang="zh-HK" altLang="en-US" sz="2400" dirty="0">
                <a:latin typeface="Arial" panose="020B0604020202020204" pitchFamily="34" charset="0"/>
                <a:cs typeface="Arial" panose="020B0604020202020204" pitchFamily="34" charset="0"/>
              </a:endParaRPr>
            </a:p>
          </p:txBody>
        </p:sp>
        <p:cxnSp>
          <p:nvCxnSpPr>
            <p:cNvPr id="43" name="直線接點 42"/>
            <p:cNvCxnSpPr/>
            <p:nvPr/>
          </p:nvCxnSpPr>
          <p:spPr>
            <a:xfrm>
              <a:off x="1475656" y="4649389"/>
              <a:ext cx="417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1775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91</a:t>
            </a:fld>
            <a:endParaRPr lang="zh-HK" altLang="en-US" dirty="0"/>
          </a:p>
        </p:txBody>
      </p:sp>
      <p:sp>
        <p:nvSpPr>
          <p:cNvPr id="3" name="內容版面配置區 2"/>
          <p:cNvSpPr>
            <a:spLocks noGrp="1"/>
          </p:cNvSpPr>
          <p:nvPr>
            <p:ph idx="1"/>
          </p:nvPr>
        </p:nvSpPr>
        <p:spPr>
          <a:xfrm>
            <a:off x="457200" y="1196752"/>
            <a:ext cx="5482951" cy="830997"/>
          </a:xfrm>
        </p:spPr>
        <p:txBody>
          <a:bodyPr/>
          <a:lstStyle/>
          <a:p>
            <a:r>
              <a:rPr lang="zh-TW" altLang="en-US" dirty="0"/>
              <a:t>當薯片的價格 </a:t>
            </a:r>
            <a:r>
              <a:rPr lang="en-US" altLang="zh-HK" dirty="0">
                <a:sym typeface="Wingdings 3"/>
              </a:rPr>
              <a:t></a:t>
            </a:r>
            <a:r>
              <a:rPr lang="zh-TW" altLang="en-US" dirty="0">
                <a:sym typeface="Wingdings 3"/>
              </a:rPr>
              <a:t>（由 </a:t>
            </a:r>
            <a:r>
              <a:rPr lang="en-US" altLang="zh-TW" dirty="0"/>
              <a:t>$4 </a:t>
            </a:r>
            <a:r>
              <a:rPr lang="zh-TW" altLang="en-US" dirty="0"/>
              <a:t>至 </a:t>
            </a:r>
            <a:r>
              <a:rPr lang="en-US" altLang="zh-TW" dirty="0"/>
              <a:t>$5</a:t>
            </a:r>
            <a:r>
              <a:rPr lang="zh-TW" altLang="en-US" dirty="0"/>
              <a:t>），</a:t>
            </a:r>
            <a:br>
              <a:rPr lang="en-US" altLang="zh-TW" dirty="0"/>
            </a:br>
            <a:r>
              <a:rPr lang="zh-TW" altLang="en-US" dirty="0"/>
              <a:t>供應量 </a:t>
            </a:r>
            <a:r>
              <a:rPr lang="en-US" altLang="zh-HK" dirty="0">
                <a:sym typeface="Wingdings 3"/>
              </a:rPr>
              <a:t></a:t>
            </a:r>
            <a:r>
              <a:rPr lang="zh-TW" altLang="en-US" dirty="0">
                <a:sym typeface="Wingdings 3"/>
              </a:rPr>
              <a:t>（由</a:t>
            </a:r>
            <a:r>
              <a:rPr lang="en-US" altLang="zh-TW" dirty="0"/>
              <a:t>100 </a:t>
            </a:r>
            <a:r>
              <a:rPr lang="zh-TW" altLang="en-US" dirty="0"/>
              <a:t>個 至 </a:t>
            </a:r>
            <a:r>
              <a:rPr lang="en-US" altLang="zh-TW" dirty="0"/>
              <a:t>120 </a:t>
            </a:r>
            <a:r>
              <a:rPr lang="zh-TW" altLang="en-US" dirty="0"/>
              <a:t>個單位）。</a:t>
            </a:r>
            <a:endParaRPr lang="zh-HK" altLang="en-US" dirty="0"/>
          </a:p>
        </p:txBody>
      </p:sp>
      <p:sp>
        <p:nvSpPr>
          <p:cNvPr id="4" name="標題 3"/>
          <p:cNvSpPr>
            <a:spLocks noGrp="1"/>
          </p:cNvSpPr>
          <p:nvPr>
            <p:ph type="title"/>
          </p:nvPr>
        </p:nvSpPr>
        <p:spPr/>
        <p:txBody>
          <a:bodyPr/>
          <a:lstStyle/>
          <a:p>
            <a:r>
              <a:rPr lang="en-US" altLang="zh-HK" dirty="0"/>
              <a:t>B.	</a:t>
            </a:r>
            <a:r>
              <a:rPr lang="zh-TW" altLang="en-US" dirty="0"/>
              <a:t>數例</a:t>
            </a:r>
            <a:endParaRPr lang="zh-HK" altLang="en-US" dirty="0"/>
          </a:p>
        </p:txBody>
      </p:sp>
      <p:graphicFrame>
        <p:nvGraphicFramePr>
          <p:cNvPr id="8" name="表格 7"/>
          <p:cNvGraphicFramePr>
            <a:graphicFrameLocks noGrp="1"/>
          </p:cNvGraphicFramePr>
          <p:nvPr>
            <p:extLst>
              <p:ext uri="{D42A27DB-BD31-4B8C-83A1-F6EECF244321}">
                <p14:modId xmlns:p14="http://schemas.microsoft.com/office/powerpoint/2010/main" val="1301124679"/>
              </p:ext>
            </p:extLst>
          </p:nvPr>
        </p:nvGraphicFramePr>
        <p:xfrm>
          <a:off x="395536" y="2636911"/>
          <a:ext cx="5724000" cy="3312369"/>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20000"/>
                    </a:ext>
                  </a:extLst>
                </a:gridCol>
                <a:gridCol w="3852000">
                  <a:extLst>
                    <a:ext uri="{9D8B030D-6E8A-4147-A177-3AD203B41FA5}">
                      <a16:colId xmlns:a16="http://schemas.microsoft.com/office/drawing/2014/main" val="20001"/>
                    </a:ext>
                  </a:extLst>
                </a:gridCol>
              </a:tblGrid>
              <a:tr h="1104123">
                <a:tc>
                  <a:txBody>
                    <a:bodyPr/>
                    <a:lstStyle/>
                    <a:p>
                      <a:r>
                        <a:rPr lang="zh-TW" altLang="en-US" sz="2200" b="1" i="0" u="none" strike="noStrike" kern="1200" baseline="0" dirty="0">
                          <a:solidFill>
                            <a:schemeClr val="tx1"/>
                          </a:solidFill>
                          <a:latin typeface="+mn-lt"/>
                          <a:ea typeface="+mn-ea"/>
                          <a:cs typeface="+mn-cs"/>
                        </a:rPr>
                        <a:t>供應量 </a:t>
                      </a:r>
                      <a:r>
                        <a:rPr lang="en-US" altLang="zh-TW" sz="2200" b="1" i="0" u="none" strike="noStrike" kern="1200" baseline="0" dirty="0">
                          <a:solidFill>
                            <a:schemeClr val="tx1"/>
                          </a:solidFill>
                          <a:latin typeface="+mn-lt"/>
                          <a:ea typeface="+mn-ea"/>
                          <a:cs typeface="+mn-cs"/>
                        </a:rPr>
                        <a:t>(Q</a:t>
                      </a:r>
                      <a:r>
                        <a:rPr lang="en-US" altLang="zh-TW" sz="2200" b="1" i="0" u="none" strike="noStrike" kern="1200" baseline="-25000" dirty="0">
                          <a:solidFill>
                            <a:schemeClr val="tx1"/>
                          </a:solidFill>
                          <a:latin typeface="+mn-lt"/>
                          <a:ea typeface="+mn-ea"/>
                          <a:cs typeface="+mn-cs"/>
                        </a:rPr>
                        <a:t>S</a:t>
                      </a:r>
                      <a:r>
                        <a:rPr lang="en-US" altLang="zh-TW" sz="2200" b="1" i="0" u="none" strike="noStrike" kern="1200" baseline="0" dirty="0">
                          <a:solidFill>
                            <a:schemeClr val="tx1"/>
                          </a:solidFill>
                          <a:latin typeface="+mn-lt"/>
                          <a:ea typeface="+mn-ea"/>
                          <a:cs typeface="+mn-cs"/>
                        </a:rPr>
                        <a:t>) </a:t>
                      </a:r>
                      <a:r>
                        <a:rPr lang="zh-TW" altLang="en-US" sz="2200" b="1" i="0" u="none" strike="noStrike" kern="1200" baseline="0" dirty="0">
                          <a:solidFill>
                            <a:schemeClr val="tx1"/>
                          </a:solidFill>
                          <a:latin typeface="+mn-lt"/>
                          <a:ea typeface="+mn-ea"/>
                          <a:cs typeface="+mn-cs"/>
                        </a:rPr>
                        <a:t>的變動百分比</a:t>
                      </a:r>
                      <a:endParaRPr lang="zh-HK" altLang="en-US" sz="2200" b="1" baseline="-25000"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endParaRPr lang="en-US" altLang="zh-HK" sz="2200" dirty="0">
                        <a:solidFill>
                          <a:schemeClr val="tx1"/>
                        </a:solidFill>
                      </a:endParaRPr>
                    </a:p>
                    <a:p>
                      <a:pPr algn="ctr"/>
                      <a:r>
                        <a:rPr lang="en-US" altLang="zh-HK" sz="2200" baseline="0" dirty="0">
                          <a:solidFill>
                            <a:schemeClr val="tx1"/>
                          </a:solidFill>
                        </a:rPr>
                        <a:t> </a:t>
                      </a:r>
                      <a:endParaRPr lang="en-US" altLang="zh-HK" sz="220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0"/>
                  </a:ext>
                </a:extLst>
              </a:tr>
              <a:tr h="1104123">
                <a:tc>
                  <a:txBody>
                    <a:bodyPr/>
                    <a:lstStyle/>
                    <a:p>
                      <a:r>
                        <a:rPr lang="zh-TW" altLang="en-US" sz="2200" b="1" dirty="0">
                          <a:solidFill>
                            <a:schemeClr val="tx1"/>
                          </a:solidFill>
                          <a:latin typeface="+mn-lt"/>
                        </a:rPr>
                        <a:t>價格 </a:t>
                      </a:r>
                      <a:r>
                        <a:rPr lang="en-US" altLang="zh-TW" sz="2200" b="1" dirty="0">
                          <a:solidFill>
                            <a:schemeClr val="tx1"/>
                          </a:solidFill>
                          <a:latin typeface="+mn-lt"/>
                        </a:rPr>
                        <a:t>(P) </a:t>
                      </a:r>
                      <a:r>
                        <a:rPr lang="zh-TW" altLang="en-US" sz="2200" b="1" dirty="0">
                          <a:solidFill>
                            <a:schemeClr val="tx1"/>
                          </a:solidFill>
                          <a:latin typeface="+mn-lt"/>
                        </a:rPr>
                        <a:t>的</a:t>
                      </a:r>
                    </a:p>
                    <a:p>
                      <a:r>
                        <a:rPr lang="zh-TW" altLang="en-US" sz="2200" b="1" dirty="0">
                          <a:solidFill>
                            <a:schemeClr val="tx1"/>
                          </a:solidFill>
                          <a:latin typeface="+mn-lt"/>
                        </a:rPr>
                        <a:t>變動百分比</a:t>
                      </a:r>
                      <a:endParaRPr lang="zh-HK" altLang="en-US" sz="22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2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1"/>
                  </a:ext>
                </a:extLst>
              </a:tr>
              <a:tr h="1104123">
                <a:tc>
                  <a:txBody>
                    <a:bodyPr/>
                    <a:lstStyle/>
                    <a:p>
                      <a:r>
                        <a:rPr lang="zh-TW" altLang="en-US" sz="2200" b="1" dirty="0">
                          <a:latin typeface="+mn-lt"/>
                          <a:cs typeface="Arial" panose="020B0604020202020204" pitchFamily="34" charset="0"/>
                        </a:rPr>
                        <a:t>供應彈性 </a:t>
                      </a:r>
                      <a:r>
                        <a:rPr lang="en-US" altLang="zh-TW" sz="2200" b="1" dirty="0">
                          <a:latin typeface="+mn-lt"/>
                          <a:cs typeface="Arial" panose="020B0604020202020204" pitchFamily="34" charset="0"/>
                        </a:rPr>
                        <a:t>(E</a:t>
                      </a:r>
                      <a:r>
                        <a:rPr lang="en-US" altLang="zh-TW" sz="2200" b="1" baseline="-25000" dirty="0">
                          <a:latin typeface="+mn-lt"/>
                          <a:cs typeface="Arial" panose="020B0604020202020204" pitchFamily="34" charset="0"/>
                        </a:rPr>
                        <a:t>S</a:t>
                      </a:r>
                      <a:r>
                        <a:rPr lang="en-US" altLang="zh-TW" sz="2200" b="1" dirty="0">
                          <a:latin typeface="+mn-lt"/>
                          <a:cs typeface="Arial" panose="020B0604020202020204" pitchFamily="34" charset="0"/>
                        </a:rPr>
                        <a:t>)</a:t>
                      </a:r>
                      <a:endParaRPr lang="zh-HK" altLang="en-US" sz="2200" b="1" dirty="0">
                        <a:solidFill>
                          <a:schemeClr val="tx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HK" sz="22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HK" altLang="en-US" sz="2200" b="0" dirty="0">
                        <a:solidFill>
                          <a:schemeClr val="tx1"/>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DF4BB"/>
                    </a:solidFill>
                  </a:tcPr>
                </a:tc>
                <a:extLst>
                  <a:ext uri="{0D108BD9-81ED-4DB2-BD59-A6C34878D82A}">
                    <a16:rowId xmlns:a16="http://schemas.microsoft.com/office/drawing/2014/main" val="10002"/>
                  </a:ext>
                </a:extLst>
              </a:tr>
            </a:tbl>
          </a:graphicData>
        </a:graphic>
      </p:graphicFrame>
      <p:grpSp>
        <p:nvGrpSpPr>
          <p:cNvPr id="67" name="群組 66"/>
          <p:cNvGrpSpPr/>
          <p:nvPr/>
        </p:nvGrpSpPr>
        <p:grpSpPr>
          <a:xfrm>
            <a:off x="2299846" y="2782135"/>
            <a:ext cx="4013730" cy="892869"/>
            <a:chOff x="1151761" y="3688258"/>
            <a:chExt cx="4013730" cy="892869"/>
          </a:xfrm>
        </p:grpSpPr>
        <p:sp>
          <p:nvSpPr>
            <p:cNvPr id="68" name="內容版面配置區 2"/>
            <p:cNvSpPr txBox="1">
              <a:spLocks/>
            </p:cNvSpPr>
            <p:nvPr/>
          </p:nvSpPr>
          <p:spPr bwMode="auto">
            <a:xfrm>
              <a:off x="2789491" y="3832274"/>
              <a:ext cx="23760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sym typeface="Wingdings 2"/>
                </a:rPr>
                <a:t>× 100% = 18.2% </a:t>
              </a:r>
              <a:endParaRPr lang="en-US" altLang="zh-HK" sz="2200" kern="0" dirty="0">
                <a:cs typeface="Arial" panose="020B0604020202020204" pitchFamily="34" charset="0"/>
              </a:endParaRPr>
            </a:p>
          </p:txBody>
        </p:sp>
        <p:sp>
          <p:nvSpPr>
            <p:cNvPr id="69" name="內容版面配置區 2"/>
            <p:cNvSpPr txBox="1">
              <a:spLocks/>
            </p:cNvSpPr>
            <p:nvPr/>
          </p:nvSpPr>
          <p:spPr bwMode="auto">
            <a:xfrm>
              <a:off x="1295777" y="3688258"/>
              <a:ext cx="1618555"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rPr>
                <a:t>120 ‒ 100</a:t>
              </a:r>
              <a:r>
                <a:rPr lang="en-US" altLang="zh-HK" sz="2200" baseline="-25000" dirty="0">
                  <a:cs typeface="Arial" panose="020B0604020202020204" pitchFamily="34" charset="0"/>
                </a:rPr>
                <a:t> </a:t>
              </a:r>
              <a:endParaRPr lang="en-US" altLang="zh-HK" sz="2200" kern="0" dirty="0">
                <a:cs typeface="Arial" panose="020B0604020202020204" pitchFamily="34" charset="0"/>
              </a:endParaRPr>
            </a:p>
          </p:txBody>
        </p:sp>
        <p:sp>
          <p:nvSpPr>
            <p:cNvPr id="70" name="內容版面配置區 2"/>
            <p:cNvSpPr txBox="1">
              <a:spLocks/>
            </p:cNvSpPr>
            <p:nvPr/>
          </p:nvSpPr>
          <p:spPr bwMode="auto">
            <a:xfrm>
              <a:off x="1151761" y="4063602"/>
              <a:ext cx="1872207"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rPr>
                <a:t>(120</a:t>
              </a:r>
              <a:r>
                <a:rPr lang="en-US" altLang="zh-HK" sz="2200" baseline="-25000" dirty="0">
                  <a:cs typeface="Arial" panose="020B0604020202020204" pitchFamily="34" charset="0"/>
                </a:rPr>
                <a:t> </a:t>
              </a:r>
              <a:r>
                <a:rPr lang="en-US" altLang="zh-HK" sz="2200" dirty="0">
                  <a:cs typeface="Arial" panose="020B0604020202020204" pitchFamily="34" charset="0"/>
                </a:rPr>
                <a:t>+ 100)/2</a:t>
              </a:r>
              <a:r>
                <a:rPr lang="en-US" altLang="zh-HK" sz="2200" baseline="-25000" dirty="0">
                  <a:cs typeface="Arial" panose="020B0604020202020204" pitchFamily="34" charset="0"/>
                </a:rPr>
                <a:t> </a:t>
              </a:r>
              <a:endParaRPr lang="en-US" altLang="zh-HK" sz="2200" kern="0" dirty="0">
                <a:cs typeface="Arial" panose="020B0604020202020204" pitchFamily="34" charset="0"/>
              </a:endParaRPr>
            </a:p>
          </p:txBody>
        </p:sp>
        <p:cxnSp>
          <p:nvCxnSpPr>
            <p:cNvPr id="71" name="直線接點 70"/>
            <p:cNvCxnSpPr/>
            <p:nvPr/>
          </p:nvCxnSpPr>
          <p:spPr bwMode="auto">
            <a:xfrm>
              <a:off x="1223969" y="4077071"/>
              <a:ext cx="1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群組 71"/>
          <p:cNvGrpSpPr/>
          <p:nvPr/>
        </p:nvGrpSpPr>
        <p:grpSpPr>
          <a:xfrm>
            <a:off x="2299846" y="3862254"/>
            <a:ext cx="3581690" cy="921643"/>
            <a:chOff x="1439793" y="3659484"/>
            <a:chExt cx="3581690" cy="921643"/>
          </a:xfrm>
        </p:grpSpPr>
        <p:sp>
          <p:nvSpPr>
            <p:cNvPr id="73" name="內容版面配置區 2"/>
            <p:cNvSpPr txBox="1">
              <a:spLocks/>
            </p:cNvSpPr>
            <p:nvPr/>
          </p:nvSpPr>
          <p:spPr bwMode="auto">
            <a:xfrm>
              <a:off x="2717483" y="3833663"/>
              <a:ext cx="23040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sym typeface="Wingdings 2"/>
                </a:rPr>
                <a:t>× 100% = 22.2%</a:t>
              </a:r>
              <a:endParaRPr lang="en-US" altLang="zh-HK" sz="2200" kern="0" dirty="0">
                <a:cs typeface="Arial" panose="020B0604020202020204" pitchFamily="34" charset="0"/>
              </a:endParaRPr>
            </a:p>
          </p:txBody>
        </p:sp>
        <p:sp>
          <p:nvSpPr>
            <p:cNvPr id="74" name="內容版面配置區 2"/>
            <p:cNvSpPr txBox="1">
              <a:spLocks/>
            </p:cNvSpPr>
            <p:nvPr/>
          </p:nvSpPr>
          <p:spPr bwMode="auto">
            <a:xfrm>
              <a:off x="1655817" y="3659484"/>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rPr>
                <a:t>$5 ‒ $4</a:t>
              </a:r>
              <a:r>
                <a:rPr lang="en-US" altLang="zh-HK" sz="2200" baseline="-25000" dirty="0">
                  <a:cs typeface="Arial" panose="020B0604020202020204" pitchFamily="34" charset="0"/>
                </a:rPr>
                <a:t> </a:t>
              </a:r>
              <a:endParaRPr lang="en-US" altLang="zh-HK" sz="2200" kern="0" dirty="0">
                <a:cs typeface="Arial" panose="020B0604020202020204" pitchFamily="34" charset="0"/>
              </a:endParaRPr>
            </a:p>
          </p:txBody>
        </p:sp>
        <p:sp>
          <p:nvSpPr>
            <p:cNvPr id="75" name="內容版面配置區 2"/>
            <p:cNvSpPr txBox="1">
              <a:spLocks/>
            </p:cNvSpPr>
            <p:nvPr/>
          </p:nvSpPr>
          <p:spPr bwMode="auto">
            <a:xfrm>
              <a:off x="1439793"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rPr>
                <a:t>($5</a:t>
              </a:r>
              <a:r>
                <a:rPr lang="en-US" altLang="zh-HK" sz="2200" baseline="-25000" dirty="0">
                  <a:cs typeface="Arial" panose="020B0604020202020204" pitchFamily="34" charset="0"/>
                </a:rPr>
                <a:t> </a:t>
              </a:r>
              <a:r>
                <a:rPr lang="en-US" altLang="zh-HK" sz="2200" dirty="0">
                  <a:cs typeface="Arial" panose="020B0604020202020204" pitchFamily="34" charset="0"/>
                </a:rPr>
                <a:t>+ $4)/2</a:t>
              </a:r>
              <a:r>
                <a:rPr lang="en-US" altLang="zh-HK" sz="2200" baseline="-25000" dirty="0">
                  <a:cs typeface="Arial" panose="020B0604020202020204" pitchFamily="34" charset="0"/>
                </a:rPr>
                <a:t> </a:t>
              </a:r>
              <a:endParaRPr lang="en-US" altLang="zh-HK" sz="2200" kern="0" dirty="0">
                <a:cs typeface="Arial" panose="020B0604020202020204" pitchFamily="34" charset="0"/>
              </a:endParaRPr>
            </a:p>
          </p:txBody>
        </p:sp>
        <p:cxnSp>
          <p:nvCxnSpPr>
            <p:cNvPr id="76" name="直線接點 75"/>
            <p:cNvCxnSpPr/>
            <p:nvPr/>
          </p:nvCxnSpPr>
          <p:spPr bwMode="auto">
            <a:xfrm>
              <a:off x="1547663" y="4077071"/>
              <a:ext cx="13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群組 76"/>
          <p:cNvGrpSpPr/>
          <p:nvPr/>
        </p:nvGrpSpPr>
        <p:grpSpPr>
          <a:xfrm>
            <a:off x="2195736" y="4971148"/>
            <a:ext cx="2484088" cy="892869"/>
            <a:chOff x="1367785" y="3688258"/>
            <a:chExt cx="2484088" cy="892869"/>
          </a:xfrm>
        </p:grpSpPr>
        <p:sp>
          <p:nvSpPr>
            <p:cNvPr id="78" name="內容版面配置區 2"/>
            <p:cNvSpPr txBox="1">
              <a:spLocks/>
            </p:cNvSpPr>
            <p:nvPr/>
          </p:nvSpPr>
          <p:spPr bwMode="auto">
            <a:xfrm>
              <a:off x="2159873" y="3845922"/>
              <a:ext cx="1692000" cy="57467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sym typeface="Wingdings 2"/>
                </a:rPr>
                <a:t>= 0.8</a:t>
              </a:r>
              <a:endParaRPr lang="en-US" altLang="zh-HK" sz="2200" kern="0" dirty="0">
                <a:cs typeface="Arial" panose="020B0604020202020204" pitchFamily="34" charset="0"/>
              </a:endParaRPr>
            </a:p>
          </p:txBody>
        </p:sp>
        <p:sp>
          <p:nvSpPr>
            <p:cNvPr id="79" name="內容版面配置區 2"/>
            <p:cNvSpPr txBox="1">
              <a:spLocks/>
            </p:cNvSpPr>
            <p:nvPr/>
          </p:nvSpPr>
          <p:spPr bwMode="auto">
            <a:xfrm>
              <a:off x="1583809" y="3688258"/>
              <a:ext cx="1150362" cy="604838"/>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rPr>
                <a:t>18.2%</a:t>
              </a:r>
              <a:endParaRPr lang="en-US" altLang="zh-HK" sz="2200" kern="0" dirty="0">
                <a:cs typeface="Arial" panose="020B0604020202020204" pitchFamily="34" charset="0"/>
              </a:endParaRPr>
            </a:p>
          </p:txBody>
        </p:sp>
        <p:sp>
          <p:nvSpPr>
            <p:cNvPr id="80" name="內容版面配置區 2"/>
            <p:cNvSpPr txBox="1">
              <a:spLocks/>
            </p:cNvSpPr>
            <p:nvPr/>
          </p:nvSpPr>
          <p:spPr bwMode="auto">
            <a:xfrm>
              <a:off x="1367785" y="4063602"/>
              <a:ext cx="1548031" cy="517525"/>
            </a:xfrm>
            <a:prstGeom prst="rect">
              <a:avLst/>
            </a:prstGeom>
            <a:noFill/>
            <a:ln>
              <a:noFill/>
            </a:ln>
            <a:effectLst/>
          </p:spPr>
          <p:txBody>
            <a:bodyPr/>
            <a:lstStyle>
              <a:lvl1pPr marL="361950" indent="-361950" algn="l" rtl="0" eaLnBrk="0" fontAlgn="base" hangingPunct="0">
                <a:spcBef>
                  <a:spcPts val="1200"/>
                </a:spcBef>
                <a:spcAft>
                  <a:spcPct val="0"/>
                </a:spcAft>
                <a:defRPr kumimoji="1" sz="2400">
                  <a:solidFill>
                    <a:schemeClr val="tx1"/>
                  </a:solidFill>
                  <a:latin typeface="+mn-lt"/>
                  <a:ea typeface="+mn-ea"/>
                  <a:cs typeface="+mn-cs"/>
                </a:defRPr>
              </a:lvl1pPr>
              <a:lvl2pPr marL="817563" indent="-285750" algn="l" rtl="0" eaLnBrk="0" fontAlgn="base" hangingPunct="0">
                <a:spcBef>
                  <a:spcPts val="1200"/>
                </a:spcBef>
                <a:spcAft>
                  <a:spcPct val="0"/>
                </a:spcAft>
                <a:defRPr kumimoji="1" sz="2400">
                  <a:solidFill>
                    <a:schemeClr val="tx1"/>
                  </a:solidFill>
                  <a:latin typeface="+mn-lt"/>
                  <a:ea typeface="+mn-ea"/>
                </a:defRPr>
              </a:lvl2pPr>
              <a:lvl3pPr marL="1225550" indent="-228600" algn="l" rtl="0" eaLnBrk="0" fontAlgn="base" hangingPunct="0">
                <a:spcBef>
                  <a:spcPts val="600"/>
                </a:spcBef>
                <a:spcAft>
                  <a:spcPct val="0"/>
                </a:spcAft>
                <a:defRPr kumimoji="1" sz="2400">
                  <a:solidFill>
                    <a:schemeClr val="tx1"/>
                  </a:solidFill>
                  <a:latin typeface="+mn-lt"/>
                  <a:ea typeface="+mn-ea"/>
                </a:defRPr>
              </a:lvl3pPr>
              <a:lvl4pPr marL="1633538" indent="-228600" algn="l" rtl="0" eaLnBrk="0" fontAlgn="base" hangingPunct="0">
                <a:spcBef>
                  <a:spcPts val="1200"/>
                </a:spcBef>
                <a:spcAft>
                  <a:spcPct val="0"/>
                </a:spcAft>
                <a:defRPr kumimoji="1" sz="2400">
                  <a:solidFill>
                    <a:schemeClr val="tx1"/>
                  </a:solidFill>
                  <a:latin typeface="+mn-lt"/>
                  <a:ea typeface="+mn-ea"/>
                </a:defRPr>
              </a:lvl4pPr>
              <a:lvl5pPr marL="2057400" indent="-228600" algn="l" rtl="0" eaLnBrk="0" fontAlgn="base" hangingPunct="0">
                <a:spcBef>
                  <a:spcPts val="1200"/>
                </a:spcBef>
                <a:spcAft>
                  <a:spcPct val="0"/>
                </a:spcAft>
                <a:defRPr kumimoji="1" sz="2400">
                  <a:solidFill>
                    <a:schemeClr val="tx1"/>
                  </a:solidFill>
                  <a:latin typeface="+mn-lt"/>
                  <a:ea typeface="+mn-ea"/>
                </a:defRPr>
              </a:lvl5pPr>
              <a:lvl6pPr marL="2514600" indent="-228600" algn="l" rtl="0" fontAlgn="base">
                <a:spcBef>
                  <a:spcPct val="20000"/>
                </a:spcBef>
                <a:spcAft>
                  <a:spcPct val="0"/>
                </a:spcAft>
                <a:defRPr kumimoji="1" sz="2000">
                  <a:solidFill>
                    <a:schemeClr val="tx1"/>
                  </a:solidFill>
                  <a:latin typeface="+mn-lt"/>
                  <a:ea typeface="+mn-ea"/>
                </a:defRPr>
              </a:lvl6pPr>
              <a:lvl7pPr marL="2971800" indent="-228600" algn="l" rtl="0" fontAlgn="base">
                <a:spcBef>
                  <a:spcPct val="20000"/>
                </a:spcBef>
                <a:spcAft>
                  <a:spcPct val="0"/>
                </a:spcAft>
                <a:defRPr kumimoji="1" sz="2000">
                  <a:solidFill>
                    <a:schemeClr val="tx1"/>
                  </a:solidFill>
                  <a:latin typeface="+mn-lt"/>
                  <a:ea typeface="+mn-ea"/>
                </a:defRPr>
              </a:lvl7pPr>
              <a:lvl8pPr marL="3429000" indent="-228600" algn="l" rtl="0" fontAlgn="base">
                <a:spcBef>
                  <a:spcPct val="20000"/>
                </a:spcBef>
                <a:spcAft>
                  <a:spcPct val="0"/>
                </a:spcAft>
                <a:defRPr kumimoji="1" sz="2000">
                  <a:solidFill>
                    <a:schemeClr val="tx1"/>
                  </a:solidFill>
                  <a:latin typeface="+mn-lt"/>
                  <a:ea typeface="+mn-ea"/>
                </a:defRPr>
              </a:lvl8pPr>
              <a:lvl9pPr marL="3886200" indent="-228600" algn="l" rtl="0" fontAlgn="base">
                <a:spcBef>
                  <a:spcPct val="20000"/>
                </a:spcBef>
                <a:spcAft>
                  <a:spcPct val="0"/>
                </a:spcAft>
                <a:defRPr kumimoji="1" sz="2000">
                  <a:solidFill>
                    <a:schemeClr val="tx1"/>
                  </a:solidFill>
                  <a:latin typeface="+mn-lt"/>
                  <a:ea typeface="+mn-ea"/>
                </a:defRPr>
              </a:lvl9pPr>
            </a:lstStyle>
            <a:p>
              <a:pPr marL="0" indent="0" algn="ctr">
                <a:defRPr/>
              </a:pPr>
              <a:r>
                <a:rPr lang="en-US" altLang="zh-HK" sz="2200" dirty="0">
                  <a:cs typeface="Arial" panose="020B0604020202020204" pitchFamily="34" charset="0"/>
                  <a:sym typeface="Wingdings 2"/>
                </a:rPr>
                <a:t>22.2%</a:t>
              </a:r>
              <a:endParaRPr lang="en-US" altLang="zh-HK" sz="2200" kern="0" dirty="0">
                <a:cs typeface="Arial" panose="020B0604020202020204" pitchFamily="34" charset="0"/>
              </a:endParaRPr>
            </a:p>
          </p:txBody>
        </p:sp>
        <p:cxnSp>
          <p:nvCxnSpPr>
            <p:cNvPr id="81" name="直線接點 80"/>
            <p:cNvCxnSpPr/>
            <p:nvPr/>
          </p:nvCxnSpPr>
          <p:spPr bwMode="auto">
            <a:xfrm>
              <a:off x="1619929" y="4077071"/>
              <a:ext cx="10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群組 81"/>
          <p:cNvGrpSpPr>
            <a:grpSpLocks noChangeAspect="1"/>
          </p:cNvGrpSpPr>
          <p:nvPr/>
        </p:nvGrpSpPr>
        <p:grpSpPr>
          <a:xfrm>
            <a:off x="6025808" y="1138393"/>
            <a:ext cx="2938680" cy="2793106"/>
            <a:chOff x="2551728" y="2346583"/>
            <a:chExt cx="3916405" cy="3722400"/>
          </a:xfrm>
        </p:grpSpPr>
        <p:grpSp>
          <p:nvGrpSpPr>
            <p:cNvPr id="83" name="群組 6"/>
            <p:cNvGrpSpPr>
              <a:grpSpLocks/>
            </p:cNvGrpSpPr>
            <p:nvPr/>
          </p:nvGrpSpPr>
          <p:grpSpPr bwMode="auto">
            <a:xfrm>
              <a:off x="2551728" y="2346583"/>
              <a:ext cx="3916405" cy="3722400"/>
              <a:chOff x="4585315" y="2002890"/>
              <a:chExt cx="3916405" cy="3722400"/>
            </a:xfrm>
          </p:grpSpPr>
          <p:cxnSp>
            <p:nvCxnSpPr>
              <p:cNvPr id="88" name="直線接點 87"/>
              <p:cNvCxnSpPr/>
              <p:nvPr/>
            </p:nvCxnSpPr>
            <p:spPr bwMode="auto">
              <a:xfrm flipV="1">
                <a:off x="5330599" y="2900364"/>
                <a:ext cx="2127477" cy="135162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89" name="群組 68"/>
              <p:cNvGrpSpPr>
                <a:grpSpLocks/>
              </p:cNvGrpSpPr>
              <p:nvPr/>
            </p:nvGrpSpPr>
            <p:grpSpPr bwMode="auto">
              <a:xfrm>
                <a:off x="4585315" y="2002890"/>
                <a:ext cx="3916405" cy="3722400"/>
                <a:chOff x="761014" y="1770438"/>
                <a:chExt cx="3916420" cy="3721088"/>
              </a:xfrm>
            </p:grpSpPr>
            <p:grpSp>
              <p:nvGrpSpPr>
                <p:cNvPr id="90" name="群組 1"/>
                <p:cNvGrpSpPr>
                  <a:grpSpLocks/>
                </p:cNvGrpSpPr>
                <p:nvPr/>
              </p:nvGrpSpPr>
              <p:grpSpPr bwMode="auto">
                <a:xfrm>
                  <a:off x="761014" y="1770438"/>
                  <a:ext cx="3916420" cy="3721088"/>
                  <a:chOff x="2681880" y="2746048"/>
                  <a:chExt cx="3915702" cy="3720193"/>
                </a:xfrm>
              </p:grpSpPr>
              <p:cxnSp>
                <p:nvCxnSpPr>
                  <p:cNvPr id="115" name="直線接點 114"/>
                  <p:cNvCxnSpPr/>
                  <p:nvPr/>
                </p:nvCxnSpPr>
                <p:spPr bwMode="auto">
                  <a:xfrm>
                    <a:off x="3124097" y="3243171"/>
                    <a:ext cx="0" cy="2194699"/>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bwMode="auto">
                  <a:xfrm flipH="1">
                    <a:off x="3124097" y="5440563"/>
                    <a:ext cx="28301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文字方塊 116"/>
                  <p:cNvSpPr txBox="1"/>
                  <p:nvPr/>
                </p:nvSpPr>
                <p:spPr bwMode="auto">
                  <a:xfrm>
                    <a:off x="2796512" y="5237457"/>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18" name="文字方塊 117"/>
                  <p:cNvSpPr txBox="1"/>
                  <p:nvPr/>
                </p:nvSpPr>
                <p:spPr bwMode="auto">
                  <a:xfrm>
                    <a:off x="5686173" y="5413317"/>
                    <a:ext cx="911409" cy="491921"/>
                  </a:xfrm>
                  <a:prstGeom prst="rect">
                    <a:avLst/>
                  </a:prstGeom>
                  <a:noFill/>
                </p:spPr>
                <p:txBody>
                  <a:bodyPr wrap="square">
                    <a:spAutoFit/>
                  </a:bodyPr>
                  <a:lstStyle/>
                  <a:p>
                    <a:pPr>
                      <a:defRPr/>
                    </a:pPr>
                    <a:r>
                      <a:rPr lang="zh-TW" altLang="en-US" sz="1800" dirty="0">
                        <a:latin typeface="+mj-lt"/>
                      </a:rPr>
                      <a:t>數</a:t>
                    </a:r>
                    <a:r>
                      <a:rPr lang="zh-TW" altLang="en-US" dirty="0">
                        <a:latin typeface="+mj-lt"/>
                      </a:rPr>
                      <a:t>量</a:t>
                    </a:r>
                    <a:endParaRPr lang="zh-HK" altLang="en-US" sz="1800" dirty="0">
                      <a:latin typeface="+mj-lt"/>
                    </a:endParaRPr>
                  </a:p>
                </p:txBody>
              </p:sp>
              <p:sp>
                <p:nvSpPr>
                  <p:cNvPr id="119" name="文字方塊 118"/>
                  <p:cNvSpPr txBox="1"/>
                  <p:nvPr/>
                </p:nvSpPr>
                <p:spPr bwMode="auto">
                  <a:xfrm>
                    <a:off x="2681880" y="2746048"/>
                    <a:ext cx="999698" cy="491921"/>
                  </a:xfrm>
                  <a:prstGeom prst="rect">
                    <a:avLst/>
                  </a:prstGeom>
                  <a:noFill/>
                </p:spPr>
                <p:txBody>
                  <a:bodyPr wrap="square">
                    <a:spAutoFit/>
                  </a:bodyPr>
                  <a:lstStyle/>
                  <a:p>
                    <a:pPr>
                      <a:defRPr/>
                    </a:pPr>
                    <a:r>
                      <a:rPr lang="zh-TW" altLang="en-US" sz="1800" dirty="0">
                        <a:latin typeface="+mj-lt"/>
                      </a:rPr>
                      <a:t>價格</a:t>
                    </a:r>
                    <a:r>
                      <a:rPr lang="en-US" altLang="zh-HK" sz="1800" dirty="0">
                        <a:latin typeface="+mj-lt"/>
                      </a:rPr>
                      <a:t> </a:t>
                    </a:r>
                    <a:endParaRPr lang="zh-HK" altLang="en-US" sz="1800" dirty="0">
                      <a:latin typeface="+mj-lt"/>
                    </a:endParaRPr>
                  </a:p>
                </p:txBody>
              </p:sp>
              <p:sp>
                <p:nvSpPr>
                  <p:cNvPr id="120" name="文字方塊 119"/>
                  <p:cNvSpPr txBox="1"/>
                  <p:nvPr/>
                </p:nvSpPr>
                <p:spPr bwMode="auto">
                  <a:xfrm>
                    <a:off x="2717908" y="4102665"/>
                    <a:ext cx="390455" cy="369668"/>
                  </a:xfrm>
                  <a:prstGeom prst="rect">
                    <a:avLst/>
                  </a:prstGeom>
                  <a:noFill/>
                </p:spPr>
                <p:txBody>
                  <a:bodyPr>
                    <a:spAutoFit/>
                  </a:bodyPr>
                  <a:lstStyle/>
                  <a:p>
                    <a:pPr>
                      <a:defRPr/>
                    </a:pPr>
                    <a:r>
                      <a:rPr lang="en-US" altLang="zh-HK" sz="1800" dirty="0">
                        <a:latin typeface="+mj-lt"/>
                      </a:rPr>
                      <a:t>4</a:t>
                    </a:r>
                    <a:endParaRPr lang="zh-HK" altLang="en-US" sz="1800" dirty="0">
                      <a:latin typeface="+mj-lt"/>
                    </a:endParaRPr>
                  </a:p>
                </p:txBody>
              </p:sp>
              <p:sp>
                <p:nvSpPr>
                  <p:cNvPr id="121" name="文字方塊 120"/>
                  <p:cNvSpPr txBox="1"/>
                  <p:nvPr/>
                </p:nvSpPr>
                <p:spPr bwMode="auto">
                  <a:xfrm>
                    <a:off x="2717907" y="3620351"/>
                    <a:ext cx="390455" cy="368082"/>
                  </a:xfrm>
                  <a:prstGeom prst="rect">
                    <a:avLst/>
                  </a:prstGeom>
                  <a:noFill/>
                </p:spPr>
                <p:txBody>
                  <a:bodyPr>
                    <a:spAutoFit/>
                  </a:bodyPr>
                  <a:lstStyle/>
                  <a:p>
                    <a:pPr>
                      <a:defRPr/>
                    </a:pPr>
                    <a:r>
                      <a:rPr lang="en-US" altLang="zh-HK" sz="1800" dirty="0">
                        <a:latin typeface="+mj-lt"/>
                      </a:rPr>
                      <a:t>5</a:t>
                    </a:r>
                    <a:endParaRPr lang="zh-HK" altLang="en-US" sz="1800" dirty="0">
                      <a:latin typeface="+mj-lt"/>
                    </a:endParaRPr>
                  </a:p>
                </p:txBody>
              </p:sp>
              <p:sp>
                <p:nvSpPr>
                  <p:cNvPr id="122" name="文字方塊 121"/>
                  <p:cNvSpPr txBox="1"/>
                  <p:nvPr/>
                </p:nvSpPr>
                <p:spPr bwMode="auto">
                  <a:xfrm>
                    <a:off x="4087388" y="5483032"/>
                    <a:ext cx="767503" cy="369114"/>
                  </a:xfrm>
                  <a:prstGeom prst="rect">
                    <a:avLst/>
                  </a:prstGeom>
                  <a:noFill/>
                </p:spPr>
                <p:txBody>
                  <a:bodyPr wrap="square">
                    <a:spAutoFit/>
                  </a:bodyPr>
                  <a:lstStyle/>
                  <a:p>
                    <a:pPr>
                      <a:defRPr/>
                    </a:pPr>
                    <a:r>
                      <a:rPr lang="en-US" altLang="zh-HK" sz="1800" dirty="0">
                        <a:latin typeface="+mj-lt"/>
                      </a:rPr>
                      <a:t>100</a:t>
                    </a:r>
                    <a:endParaRPr lang="zh-HK" altLang="en-US" sz="1800" baseline="-25000" dirty="0">
                      <a:latin typeface="+mj-lt"/>
                    </a:endParaRPr>
                  </a:p>
                </p:txBody>
              </p:sp>
              <p:sp>
                <p:nvSpPr>
                  <p:cNvPr id="123" name="文字方塊 122"/>
                  <p:cNvSpPr txBox="1"/>
                  <p:nvPr/>
                </p:nvSpPr>
                <p:spPr bwMode="auto">
                  <a:xfrm>
                    <a:off x="4924243" y="5483032"/>
                    <a:ext cx="767503" cy="369112"/>
                  </a:xfrm>
                  <a:prstGeom prst="rect">
                    <a:avLst/>
                  </a:prstGeom>
                  <a:noFill/>
                </p:spPr>
                <p:txBody>
                  <a:bodyPr wrap="square">
                    <a:spAutoFit/>
                  </a:bodyPr>
                  <a:lstStyle/>
                  <a:p>
                    <a:pPr>
                      <a:defRPr/>
                    </a:pPr>
                    <a:r>
                      <a:rPr lang="en-US" altLang="zh-HK" sz="1800" dirty="0">
                        <a:latin typeface="+mj-lt"/>
                      </a:rPr>
                      <a:t>120</a:t>
                    </a:r>
                    <a:endParaRPr lang="zh-HK" altLang="en-US" sz="1800" baseline="-25000" dirty="0">
                      <a:latin typeface="+mj-lt"/>
                    </a:endParaRPr>
                  </a:p>
                </p:txBody>
              </p:sp>
              <p:sp>
                <p:nvSpPr>
                  <p:cNvPr id="124" name="文字方塊 123"/>
                  <p:cNvSpPr txBox="1"/>
                  <p:nvPr/>
                </p:nvSpPr>
                <p:spPr bwMode="auto">
                  <a:xfrm>
                    <a:off x="5516030" y="3350266"/>
                    <a:ext cx="452356" cy="369668"/>
                  </a:xfrm>
                  <a:prstGeom prst="rect">
                    <a:avLst/>
                  </a:prstGeom>
                  <a:noFill/>
                </p:spPr>
                <p:txBody>
                  <a:bodyPr>
                    <a:spAutoFit/>
                  </a:bodyPr>
                  <a:lstStyle/>
                  <a:p>
                    <a:pPr>
                      <a:defRPr/>
                    </a:pPr>
                    <a:r>
                      <a:rPr lang="en-US" altLang="zh-HK" sz="1800" dirty="0">
                        <a:latin typeface="+mj-lt"/>
                      </a:rPr>
                      <a:t>S</a:t>
                    </a:r>
                    <a:endParaRPr lang="zh-HK" altLang="en-US" sz="1800" dirty="0">
                      <a:latin typeface="+mj-lt"/>
                    </a:endParaRPr>
                  </a:p>
                </p:txBody>
              </p:sp>
              <p:sp>
                <p:nvSpPr>
                  <p:cNvPr id="125" name="文字方塊 124"/>
                  <p:cNvSpPr txBox="1"/>
                  <p:nvPr/>
                </p:nvSpPr>
                <p:spPr bwMode="auto">
                  <a:xfrm>
                    <a:off x="2964975" y="5974320"/>
                    <a:ext cx="3335842" cy="491921"/>
                  </a:xfrm>
                  <a:prstGeom prst="rect">
                    <a:avLst/>
                  </a:prstGeom>
                  <a:noFill/>
                </p:spPr>
                <p:txBody>
                  <a:bodyPr wrap="square">
                    <a:spAutoFit/>
                  </a:bodyPr>
                  <a:lstStyle/>
                  <a:p>
                    <a:pPr>
                      <a:defRPr/>
                    </a:pPr>
                    <a:r>
                      <a:rPr lang="zh-HK" altLang="en-US" b="1" dirty="0">
                        <a:latin typeface="+mj-lt"/>
                      </a:rPr>
                      <a:t>薯片的供應</a:t>
                    </a:r>
                    <a:endParaRPr lang="zh-HK" altLang="en-US" sz="1800" b="1" dirty="0">
                      <a:latin typeface="+mj-lt"/>
                    </a:endParaRPr>
                  </a:p>
                </p:txBody>
              </p:sp>
            </p:grpSp>
            <p:cxnSp>
              <p:nvCxnSpPr>
                <p:cNvPr id="91" name="直線接點 90"/>
                <p:cNvCxnSpPr/>
                <p:nvPr/>
              </p:nvCxnSpPr>
              <p:spPr>
                <a:xfrm>
                  <a:off x="1203314" y="2894529"/>
                  <a:ext cx="2087569" cy="63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3309933" y="2913573"/>
                  <a:ext cx="0" cy="154726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flipV="1">
                  <a:off x="1230301" y="3359503"/>
                  <a:ext cx="130334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a:off x="2559044" y="3370612"/>
                  <a:ext cx="0" cy="105690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flipV="1">
                  <a:off x="2746281" y="4720854"/>
                  <a:ext cx="335844" cy="3173"/>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flipV="1">
                  <a:off x="827498" y="2963494"/>
                  <a:ext cx="0" cy="33572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3" name="橢圓 112"/>
                <p:cNvSpPr/>
                <p:nvPr/>
              </p:nvSpPr>
              <p:spPr bwMode="auto">
                <a:xfrm>
                  <a:off x="3226979" y="2809213"/>
                  <a:ext cx="143933" cy="143882"/>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114" name="橢圓 113"/>
                <p:cNvSpPr/>
                <p:nvPr/>
              </p:nvSpPr>
              <p:spPr bwMode="auto">
                <a:xfrm>
                  <a:off x="2482439" y="3286880"/>
                  <a:ext cx="143933" cy="143882"/>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grpSp>
        <p:sp>
          <p:nvSpPr>
            <p:cNvPr id="84" name="橢圓 83"/>
            <p:cNvSpPr/>
            <p:nvPr/>
          </p:nvSpPr>
          <p:spPr bwMode="auto">
            <a:xfrm>
              <a:off x="4283966" y="4980410"/>
              <a:ext cx="143933" cy="14393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5" name="橢圓 84"/>
            <p:cNvSpPr/>
            <p:nvPr/>
          </p:nvSpPr>
          <p:spPr bwMode="auto">
            <a:xfrm>
              <a:off x="5018668" y="4980410"/>
              <a:ext cx="143933" cy="14393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6" name="橢圓 85"/>
            <p:cNvSpPr/>
            <p:nvPr/>
          </p:nvSpPr>
          <p:spPr bwMode="auto">
            <a:xfrm>
              <a:off x="2930437" y="3402793"/>
              <a:ext cx="143933" cy="143933"/>
            </a:xfrm>
            <a:prstGeom prst="ellipse">
              <a:avLst/>
            </a:prstGeom>
            <a:solidFill>
              <a:srgbClr val="99CC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sp>
          <p:nvSpPr>
            <p:cNvPr id="87" name="橢圓 86"/>
            <p:cNvSpPr/>
            <p:nvPr/>
          </p:nvSpPr>
          <p:spPr bwMode="auto">
            <a:xfrm>
              <a:off x="2930438" y="3834842"/>
              <a:ext cx="143933" cy="143933"/>
            </a:xfrm>
            <a:prstGeom prst="ellipse">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grpSp>
    </p:spTree>
    <p:extLst>
      <p:ext uri="{BB962C8B-B14F-4D97-AF65-F5344CB8AC3E}">
        <p14:creationId xmlns:p14="http://schemas.microsoft.com/office/powerpoint/2010/main" val="3739976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dirty="0"/>
              <a:t>5.6	</a:t>
            </a:r>
            <a:r>
              <a:rPr lang="zh-TW" altLang="en-US" dirty="0"/>
              <a:t>供應價格彈性的種類</a:t>
            </a:r>
            <a:endParaRPr lang="zh-HK" altLang="en-US" dirty="0"/>
          </a:p>
        </p:txBody>
      </p:sp>
      <p:sp>
        <p:nvSpPr>
          <p:cNvPr id="3" name="投影片編號版面配置區 2"/>
          <p:cNvSpPr>
            <a:spLocks noGrp="1"/>
          </p:cNvSpPr>
          <p:nvPr>
            <p:ph type="sldNum" sz="quarter" idx="12"/>
          </p:nvPr>
        </p:nvSpPr>
        <p:spPr/>
        <p:txBody>
          <a:bodyPr/>
          <a:lstStyle/>
          <a:p>
            <a:fld id="{D1BFC126-6114-4209-A9DD-C226158D7A2E}" type="slidenum">
              <a:rPr lang="zh-HK" altLang="en-US" smtClean="0"/>
              <a:pPr/>
              <a:t>92</a:t>
            </a:fld>
            <a:endParaRPr lang="zh-HK" altLang="en-US" dirty="0"/>
          </a:p>
        </p:txBody>
      </p:sp>
      <p:sp>
        <p:nvSpPr>
          <p:cNvPr id="4" name="內容版面配置區 3"/>
          <p:cNvSpPr>
            <a:spLocks noGrp="1"/>
          </p:cNvSpPr>
          <p:nvPr>
            <p:ph idx="1"/>
          </p:nvPr>
        </p:nvSpPr>
        <p:spPr>
          <a:xfrm>
            <a:off x="395536" y="2348880"/>
            <a:ext cx="5328592" cy="1029476"/>
          </a:xfrm>
        </p:spPr>
        <p:txBody>
          <a:bodyPr/>
          <a:lstStyle/>
          <a:p>
            <a:r>
              <a:rPr lang="zh-TW" altLang="en-US" dirty="0"/>
              <a:t>供應彈性的數值範圍是由 </a:t>
            </a:r>
            <a:r>
              <a:rPr lang="en-US" altLang="zh-TW" dirty="0"/>
              <a:t>0 </a:t>
            </a:r>
            <a:r>
              <a:rPr lang="zh-TW" altLang="en-US" dirty="0"/>
              <a:t>至無限大</a:t>
            </a:r>
            <a:br>
              <a:rPr lang="en-US" altLang="zh-TW" dirty="0"/>
            </a:br>
            <a:r>
              <a:rPr lang="zh-TW" altLang="en-US" dirty="0"/>
              <a:t>（即</a:t>
            </a:r>
            <a:r>
              <a:rPr lang="en-US" altLang="zh-HK" dirty="0"/>
              <a:t> 0 </a:t>
            </a:r>
            <a:r>
              <a:rPr lang="en-US" altLang="zh-HK" b="1" dirty="0">
                <a:sym typeface="Symbol"/>
              </a:rPr>
              <a:t></a:t>
            </a:r>
            <a:r>
              <a:rPr lang="en-US" altLang="zh-HK" dirty="0"/>
              <a:t> E</a:t>
            </a:r>
            <a:r>
              <a:rPr lang="en-US" altLang="zh-HK" baseline="-25000" dirty="0"/>
              <a:t>S</a:t>
            </a:r>
            <a:r>
              <a:rPr lang="en-US" altLang="zh-HK" dirty="0"/>
              <a:t> </a:t>
            </a:r>
            <a:r>
              <a:rPr lang="en-US" altLang="zh-HK" b="1" dirty="0">
                <a:sym typeface="Symbol"/>
              </a:rPr>
              <a:t> </a:t>
            </a:r>
            <a:r>
              <a:rPr lang="en-US" altLang="zh-HK" dirty="0">
                <a:latin typeface="Verdana" panose="020B0604030504040204" pitchFamily="34" charset="0"/>
                <a:ea typeface="Verdana" panose="020B0604030504040204" pitchFamily="34" charset="0"/>
              </a:rPr>
              <a:t>∞</a:t>
            </a:r>
            <a:r>
              <a:rPr lang="zh-TW" altLang="en-US" dirty="0"/>
              <a:t>）。</a:t>
            </a:r>
            <a:endParaRPr lang="en-US" altLang="zh-HK" dirty="0"/>
          </a:p>
        </p:txBody>
      </p:sp>
    </p:spTree>
    <p:extLst>
      <p:ext uri="{BB962C8B-B14F-4D97-AF65-F5344CB8AC3E}">
        <p14:creationId xmlns:p14="http://schemas.microsoft.com/office/powerpoint/2010/main" val="3861408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93</a:t>
            </a:fld>
            <a:endParaRPr lang="zh-HK" altLang="en-US" dirty="0"/>
          </a:p>
        </p:txBody>
      </p:sp>
      <p:sp>
        <p:nvSpPr>
          <p:cNvPr id="3" name="內容版面配置區 2"/>
          <p:cNvSpPr>
            <a:spLocks noGrp="1"/>
          </p:cNvSpPr>
          <p:nvPr>
            <p:ph idx="1"/>
          </p:nvPr>
        </p:nvSpPr>
        <p:spPr>
          <a:xfrm>
            <a:off x="457200" y="1196752"/>
            <a:ext cx="8229600" cy="1720471"/>
          </a:xfrm>
        </p:spPr>
        <p:txBody>
          <a:bodyPr/>
          <a:lstStyle/>
          <a:p>
            <a:r>
              <a:rPr lang="zh-TW" altLang="en-US" dirty="0"/>
              <a:t>當價格變動而供應量</a:t>
            </a:r>
            <a:r>
              <a:rPr lang="zh-TW" altLang="en-US" b="1" dirty="0">
                <a:solidFill>
                  <a:schemeClr val="accent6">
                    <a:lumMod val="75000"/>
                  </a:schemeClr>
                </a:solidFill>
              </a:rPr>
              <a:t>維持不變</a:t>
            </a:r>
            <a:r>
              <a:rPr lang="zh-TW" altLang="en-US" dirty="0"/>
              <a:t>（即</a:t>
            </a:r>
            <a:r>
              <a:rPr lang="en-US" altLang="zh-HK" dirty="0">
                <a:solidFill>
                  <a:prstClr val="black"/>
                </a:solidFill>
              </a:rPr>
              <a:t> %</a:t>
            </a:r>
            <a:r>
              <a:rPr lang="el-GR" altLang="zh-HK" dirty="0">
                <a:solidFill>
                  <a:prstClr val="black"/>
                </a:solidFill>
              </a:rPr>
              <a:t>Δ</a:t>
            </a:r>
            <a:r>
              <a:rPr lang="en-US" altLang="zh-HK" dirty="0">
                <a:solidFill>
                  <a:prstClr val="black"/>
                </a:solidFill>
              </a:rPr>
              <a:t>Q</a:t>
            </a:r>
            <a:r>
              <a:rPr lang="en-US" altLang="zh-HK" baseline="-25000" dirty="0">
                <a:solidFill>
                  <a:prstClr val="black"/>
                </a:solidFill>
              </a:rPr>
              <a:t>S</a:t>
            </a:r>
            <a:r>
              <a:rPr lang="en-US" altLang="zh-HK" dirty="0">
                <a:solidFill>
                  <a:prstClr val="black"/>
                </a:solidFill>
              </a:rPr>
              <a:t> = 0</a:t>
            </a:r>
            <a:r>
              <a:rPr lang="zh-TW" altLang="en-US" dirty="0"/>
              <a:t>）時，供應便屬於完全無彈性。</a:t>
            </a:r>
            <a:endParaRPr lang="en-US" altLang="zh-HK" dirty="0"/>
          </a:p>
          <a:p>
            <a:pPr>
              <a:tabLst>
                <a:tab pos="355600" algn="l"/>
              </a:tabLst>
            </a:pPr>
            <a:r>
              <a:rPr lang="en-US" altLang="zh-HK" dirty="0">
                <a:sym typeface="Wingdings" panose="05000000000000000000" pitchFamily="2" charset="2"/>
              </a:rPr>
              <a:t>	</a:t>
            </a:r>
            <a:r>
              <a:rPr lang="en-US" altLang="zh-HK" dirty="0"/>
              <a:t>E</a:t>
            </a:r>
            <a:r>
              <a:rPr lang="en-US" altLang="zh-HK" baseline="-25000" dirty="0"/>
              <a:t>S</a:t>
            </a:r>
            <a:r>
              <a:rPr lang="en-US" altLang="zh-HK" dirty="0"/>
              <a:t> = 0</a:t>
            </a:r>
          </a:p>
          <a:p>
            <a:pPr>
              <a:spcBef>
                <a:spcPts val="576"/>
              </a:spcBef>
              <a:tabLst>
                <a:tab pos="355600" algn="l"/>
              </a:tabLst>
            </a:pPr>
            <a:r>
              <a:rPr lang="en-US" altLang="zh-HK" dirty="0">
                <a:sym typeface="Wingdings" panose="05000000000000000000" pitchFamily="2" charset="2"/>
              </a:rPr>
              <a:t>	</a:t>
            </a:r>
            <a:r>
              <a:rPr lang="zh-TW" altLang="en-US" b="1" dirty="0">
                <a:solidFill>
                  <a:schemeClr val="accent6">
                    <a:lumMod val="75000"/>
                  </a:schemeClr>
                </a:solidFill>
              </a:rPr>
              <a:t>垂直的供應曲線</a:t>
            </a:r>
            <a:endParaRPr lang="zh-HK" altLang="en-US" dirty="0"/>
          </a:p>
        </p:txBody>
      </p:sp>
      <p:sp>
        <p:nvSpPr>
          <p:cNvPr id="4" name="標題 3"/>
          <p:cNvSpPr>
            <a:spLocks noGrp="1"/>
          </p:cNvSpPr>
          <p:nvPr>
            <p:ph type="title"/>
          </p:nvPr>
        </p:nvSpPr>
        <p:spPr/>
        <p:txBody>
          <a:bodyPr/>
          <a:lstStyle/>
          <a:p>
            <a:r>
              <a:rPr lang="en-US" altLang="zh-HK" dirty="0"/>
              <a:t>A.	</a:t>
            </a:r>
            <a:r>
              <a:rPr lang="zh-TW" altLang="en-US" dirty="0"/>
              <a:t>完全無彈性供應</a:t>
            </a:r>
            <a:r>
              <a:rPr lang="zh-HK" altLang="en-US" dirty="0">
                <a:solidFill>
                  <a:srgbClr val="4F81BD"/>
                </a:solidFill>
              </a:rPr>
              <a:t>（</a:t>
            </a:r>
            <a:r>
              <a:rPr lang="en-US" altLang="zh-TW" dirty="0"/>
              <a:t>E</a:t>
            </a:r>
            <a:r>
              <a:rPr lang="en-US" altLang="zh-TW" baseline="-25000" dirty="0"/>
              <a:t>S</a:t>
            </a:r>
            <a:r>
              <a:rPr lang="en-US" altLang="zh-TW" dirty="0"/>
              <a:t> = 0</a:t>
            </a:r>
            <a:r>
              <a:rPr lang="zh-TW" altLang="en-US" dirty="0">
                <a:solidFill>
                  <a:srgbClr val="4F81BD"/>
                </a:solidFill>
              </a:rPr>
              <a:t>）</a:t>
            </a:r>
            <a:endParaRPr lang="zh-HK" altLang="en-US" dirty="0"/>
          </a:p>
        </p:txBody>
      </p:sp>
      <p:grpSp>
        <p:nvGrpSpPr>
          <p:cNvPr id="5" name="群組 6"/>
          <p:cNvGrpSpPr>
            <a:grpSpLocks/>
          </p:cNvGrpSpPr>
          <p:nvPr/>
        </p:nvGrpSpPr>
        <p:grpSpPr bwMode="auto">
          <a:xfrm>
            <a:off x="2772569" y="3140968"/>
            <a:ext cx="4463727" cy="2728878"/>
            <a:chOff x="610395" y="2969419"/>
            <a:chExt cx="4463728" cy="2728878"/>
          </a:xfrm>
        </p:grpSpPr>
        <p:grpSp>
          <p:nvGrpSpPr>
            <p:cNvPr id="8" name="群組 11"/>
            <p:cNvGrpSpPr>
              <a:grpSpLocks/>
            </p:cNvGrpSpPr>
            <p:nvPr/>
          </p:nvGrpSpPr>
          <p:grpSpPr bwMode="auto">
            <a:xfrm>
              <a:off x="610395" y="2969419"/>
              <a:ext cx="4463728" cy="2728878"/>
              <a:chOff x="2608251" y="3141658"/>
              <a:chExt cx="4462911" cy="2728220"/>
            </a:xfrm>
          </p:grpSpPr>
          <p:grpSp>
            <p:nvGrpSpPr>
              <p:cNvPr id="10" name="群組 1"/>
              <p:cNvGrpSpPr>
                <a:grpSpLocks/>
              </p:cNvGrpSpPr>
              <p:nvPr/>
            </p:nvGrpSpPr>
            <p:grpSpPr bwMode="auto">
              <a:xfrm>
                <a:off x="2608251" y="3141658"/>
                <a:ext cx="3742963" cy="2518756"/>
                <a:chOff x="2608251" y="3141658"/>
                <a:chExt cx="3742963" cy="2518756"/>
              </a:xfrm>
            </p:grpSpPr>
            <p:cxnSp>
              <p:nvCxnSpPr>
                <p:cNvPr id="12" name="直線接點 11"/>
                <p:cNvCxnSpPr/>
                <p:nvPr/>
              </p:nvCxnSpPr>
              <p:spPr bwMode="auto">
                <a:xfrm>
                  <a:off x="3124094" y="3468604"/>
                  <a:ext cx="0" cy="197913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auto">
                <a:xfrm flipH="1">
                  <a:off x="3124094" y="5439804"/>
                  <a:ext cx="2637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bwMode="auto">
                <a:xfrm>
                  <a:off x="2881251" y="5290615"/>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5" name="文字方塊 14"/>
                <p:cNvSpPr txBox="1"/>
                <p:nvPr/>
              </p:nvSpPr>
              <p:spPr bwMode="auto">
                <a:xfrm>
                  <a:off x="5704898" y="5244589"/>
                  <a:ext cx="646316" cy="369243"/>
                </a:xfrm>
                <a:prstGeom prst="rect">
                  <a:avLst/>
                </a:prstGeom>
                <a:noFill/>
              </p:spPr>
              <p:txBody>
                <a:bodyPr wrap="square">
                  <a:spAutoFit/>
                </a:bodyPr>
                <a:lstStyle/>
                <a:p>
                  <a:pPr>
                    <a:defRPr/>
                  </a:pPr>
                  <a:r>
                    <a:rPr lang="zh-TW" altLang="en-US" sz="1800" dirty="0">
                      <a:latin typeface="+mj-lt"/>
                    </a:rPr>
                    <a:t>數量</a:t>
                  </a:r>
                  <a:endParaRPr lang="zh-HK" altLang="en-US" sz="1800" dirty="0">
                    <a:latin typeface="+mj-lt"/>
                  </a:endParaRPr>
                </a:p>
              </p:txBody>
            </p:sp>
            <p:sp>
              <p:nvSpPr>
                <p:cNvPr id="16" name="文字方塊 15"/>
                <p:cNvSpPr txBox="1"/>
                <p:nvPr/>
              </p:nvSpPr>
              <p:spPr bwMode="auto">
                <a:xfrm>
                  <a:off x="2608251" y="3141658"/>
                  <a:ext cx="1583117" cy="369243"/>
                </a:xfrm>
                <a:prstGeom prst="rect">
                  <a:avLst/>
                </a:prstGeom>
                <a:noFill/>
              </p:spPr>
              <p:txBody>
                <a:bodyPr wrap="square">
                  <a:spAutoFit/>
                </a:bodyPr>
                <a:lstStyle/>
                <a:p>
                  <a:pPr>
                    <a:defRPr/>
                  </a:pPr>
                  <a:r>
                    <a:rPr lang="zh-TW" altLang="en-US" sz="1800" dirty="0">
                      <a:latin typeface="+mj-lt"/>
                    </a:rPr>
                    <a:t>價格</a:t>
                  </a:r>
                  <a:r>
                    <a:rPr lang="en-US" altLang="zh-HK" sz="1800" dirty="0">
                      <a:latin typeface="+mj-lt"/>
                    </a:rPr>
                    <a:t> ($ / </a:t>
                  </a:r>
                  <a:r>
                    <a:rPr lang="zh-TW" altLang="en-US" sz="1800" dirty="0">
                      <a:latin typeface="+mj-lt"/>
                    </a:rPr>
                    <a:t>單位</a:t>
                  </a:r>
                  <a:r>
                    <a:rPr lang="en-US" altLang="zh-HK" sz="1800" dirty="0">
                      <a:latin typeface="+mj-lt"/>
                    </a:rPr>
                    <a:t>)</a:t>
                  </a:r>
                  <a:endParaRPr lang="zh-HK" altLang="en-US" sz="1800" dirty="0">
                    <a:latin typeface="+mj-lt"/>
                  </a:endParaRPr>
                </a:p>
              </p:txBody>
            </p:sp>
            <p:sp>
              <p:nvSpPr>
                <p:cNvPr id="17" name="文字方塊 16"/>
                <p:cNvSpPr txBox="1"/>
                <p:nvPr/>
              </p:nvSpPr>
              <p:spPr bwMode="auto">
                <a:xfrm>
                  <a:off x="4370055" y="3424165"/>
                  <a:ext cx="465052" cy="369799"/>
                </a:xfrm>
                <a:prstGeom prst="rect">
                  <a:avLst/>
                </a:prstGeom>
                <a:noFill/>
              </p:spPr>
              <p:txBody>
                <a:bodyPr>
                  <a:spAutoFit/>
                </a:bodyPr>
                <a:lstStyle/>
                <a:p>
                  <a:pPr>
                    <a:defRPr/>
                  </a:pPr>
                  <a:r>
                    <a:rPr lang="en-US" altLang="zh-HK" sz="1800" dirty="0">
                      <a:latin typeface="+mj-lt"/>
                    </a:rPr>
                    <a:t>S</a:t>
                  </a:r>
                  <a:endParaRPr lang="zh-HK" altLang="en-US" sz="2200" baseline="-25000" dirty="0">
                    <a:latin typeface="+mj-lt"/>
                  </a:endParaRPr>
                </a:p>
              </p:txBody>
            </p:sp>
          </p:grpSp>
          <p:sp>
            <p:nvSpPr>
              <p:cNvPr id="11" name="文字方塊 10"/>
              <p:cNvSpPr txBox="1"/>
              <p:nvPr/>
            </p:nvSpPr>
            <p:spPr bwMode="auto">
              <a:xfrm>
                <a:off x="5112940" y="5500635"/>
                <a:ext cx="1958222" cy="369243"/>
              </a:xfrm>
              <a:prstGeom prst="rect">
                <a:avLst/>
              </a:prstGeom>
              <a:noFill/>
            </p:spPr>
            <p:txBody>
              <a:bodyPr wrap="square">
                <a:spAutoFit/>
              </a:bodyPr>
              <a:lstStyle/>
              <a:p>
                <a:pPr marL="87313" indent="-87313">
                  <a:defRPr/>
                </a:pPr>
                <a:r>
                  <a:rPr lang="en-US" altLang="zh-HK" sz="1800" dirty="0">
                    <a:latin typeface="+mj-lt"/>
                  </a:rPr>
                  <a:t> (</a:t>
                </a:r>
                <a:r>
                  <a:rPr lang="zh-TW" altLang="en-US" sz="1800" dirty="0">
                    <a:latin typeface="+mj-lt"/>
                  </a:rPr>
                  <a:t>單位</a:t>
                </a:r>
                <a:r>
                  <a:rPr lang="en-US" altLang="zh-HK" sz="1800" dirty="0">
                    <a:latin typeface="+mj-lt"/>
                  </a:rPr>
                  <a:t> / </a:t>
                </a:r>
                <a:r>
                  <a:rPr lang="zh-TW" altLang="en-US" sz="1800" dirty="0">
                    <a:latin typeface="+mj-lt"/>
                  </a:rPr>
                  <a:t>時段</a:t>
                </a:r>
                <a:r>
                  <a:rPr lang="en-US" altLang="zh-HK" sz="1800" dirty="0">
                    <a:latin typeface="+mj-lt"/>
                  </a:rPr>
                  <a:t>) </a:t>
                </a:r>
                <a:endParaRPr lang="zh-HK" altLang="en-US" sz="1800" dirty="0">
                  <a:latin typeface="+mj-lt"/>
                </a:endParaRPr>
              </a:p>
            </p:txBody>
          </p:sp>
        </p:grpSp>
        <p:cxnSp>
          <p:nvCxnSpPr>
            <p:cNvPr id="7" name="直線接點 6"/>
            <p:cNvCxnSpPr/>
            <p:nvPr/>
          </p:nvCxnSpPr>
          <p:spPr>
            <a:xfrm>
              <a:off x="2539207" y="3577382"/>
              <a:ext cx="0" cy="1679575"/>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5373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94</a:t>
            </a:fld>
            <a:endParaRPr lang="zh-HK" altLang="en-US" dirty="0"/>
          </a:p>
        </p:txBody>
      </p:sp>
      <p:sp>
        <p:nvSpPr>
          <p:cNvPr id="4" name="標題 3"/>
          <p:cNvSpPr>
            <a:spLocks noGrp="1"/>
          </p:cNvSpPr>
          <p:nvPr>
            <p:ph type="title"/>
          </p:nvPr>
        </p:nvSpPr>
        <p:spPr/>
        <p:txBody>
          <a:bodyPr/>
          <a:lstStyle/>
          <a:p>
            <a:r>
              <a:rPr lang="en-US" altLang="zh-HK" dirty="0"/>
              <a:t>B.	</a:t>
            </a:r>
            <a:r>
              <a:rPr lang="zh-HK" altLang="en-US" dirty="0"/>
              <a:t>低彈性供應（</a:t>
            </a:r>
            <a:r>
              <a:rPr lang="en-US" altLang="zh-HK" dirty="0"/>
              <a:t>0 &lt; E</a:t>
            </a:r>
            <a:r>
              <a:rPr lang="en-US" altLang="zh-HK" baseline="-25000" dirty="0"/>
              <a:t>S</a:t>
            </a:r>
            <a:r>
              <a:rPr lang="en-US" altLang="zh-HK" dirty="0"/>
              <a:t> &lt; 1</a:t>
            </a:r>
            <a:r>
              <a:rPr lang="zh-TW" altLang="en-US" dirty="0">
                <a:solidFill>
                  <a:srgbClr val="4F81BD"/>
                </a:solidFill>
              </a:rPr>
              <a:t>）</a:t>
            </a:r>
            <a:endParaRPr lang="zh-HK" altLang="en-US" dirty="0"/>
          </a:p>
        </p:txBody>
      </p:sp>
      <p:sp>
        <p:nvSpPr>
          <p:cNvPr id="6" name="內容版面配置區 2"/>
          <p:cNvSpPr>
            <a:spLocks noGrp="1"/>
          </p:cNvSpPr>
          <p:nvPr>
            <p:ph idx="1"/>
          </p:nvPr>
        </p:nvSpPr>
        <p:spPr>
          <a:xfrm>
            <a:off x="457200" y="1196752"/>
            <a:ext cx="8229600" cy="1717393"/>
          </a:xfrm>
        </p:spPr>
        <p:txBody>
          <a:bodyPr/>
          <a:lstStyle/>
          <a:p>
            <a:r>
              <a:rPr lang="zh-TW" altLang="en-US" dirty="0"/>
              <a:t>當供應量的變動百分比</a:t>
            </a:r>
            <a:r>
              <a:rPr lang="zh-TW" altLang="en-US" b="1" dirty="0">
                <a:solidFill>
                  <a:schemeClr val="accent6">
                    <a:lumMod val="75000"/>
                  </a:schemeClr>
                </a:solidFill>
              </a:rPr>
              <a:t>小於</a:t>
            </a:r>
            <a:r>
              <a:rPr lang="zh-TW" altLang="en-US" dirty="0"/>
              <a:t>價格變動的百分比</a:t>
            </a:r>
            <a:br>
              <a:rPr lang="en-US" altLang="zh-TW" dirty="0"/>
            </a:br>
            <a:r>
              <a:rPr lang="zh-TW" altLang="en-US" dirty="0"/>
              <a:t>（即 </a:t>
            </a:r>
            <a:r>
              <a:rPr lang="en-US" altLang="zh-HK" dirty="0">
                <a:solidFill>
                  <a:prstClr val="black"/>
                </a:solidFill>
              </a:rPr>
              <a:t>%</a:t>
            </a:r>
            <a:r>
              <a:rPr lang="el-GR" altLang="zh-HK" dirty="0">
                <a:solidFill>
                  <a:prstClr val="black"/>
                </a:solidFill>
              </a:rPr>
              <a:t>Δ</a:t>
            </a:r>
            <a:r>
              <a:rPr lang="en-US" altLang="zh-HK" dirty="0">
                <a:solidFill>
                  <a:prstClr val="black"/>
                </a:solidFill>
              </a:rPr>
              <a:t>Q</a:t>
            </a:r>
            <a:r>
              <a:rPr lang="en-US" altLang="zh-HK" baseline="-25000" dirty="0">
                <a:solidFill>
                  <a:prstClr val="black"/>
                </a:solidFill>
              </a:rPr>
              <a:t>S</a:t>
            </a:r>
            <a:r>
              <a:rPr lang="en-US" altLang="zh-HK" dirty="0">
                <a:solidFill>
                  <a:prstClr val="black"/>
                </a:solidFill>
              </a:rPr>
              <a:t> &lt; %</a:t>
            </a:r>
            <a:r>
              <a:rPr lang="el-GR" altLang="zh-HK" dirty="0">
                <a:solidFill>
                  <a:prstClr val="black"/>
                </a:solidFill>
              </a:rPr>
              <a:t>Δ</a:t>
            </a:r>
            <a:r>
              <a:rPr lang="en-US" altLang="zh-HK" dirty="0">
                <a:solidFill>
                  <a:prstClr val="black"/>
                </a:solidFill>
              </a:rPr>
              <a:t>P</a:t>
            </a:r>
            <a:r>
              <a:rPr lang="zh-TW" altLang="en-US" dirty="0"/>
              <a:t>）時，供應便屬於低彈性。</a:t>
            </a:r>
            <a:endParaRPr lang="en-US" altLang="zh-HK" dirty="0"/>
          </a:p>
          <a:p>
            <a:pPr>
              <a:tabLst>
                <a:tab pos="355600" algn="l"/>
              </a:tabLst>
            </a:pPr>
            <a:r>
              <a:rPr lang="en-US" altLang="zh-HK" dirty="0">
                <a:sym typeface="Wingdings" panose="05000000000000000000" pitchFamily="2" charset="2"/>
              </a:rPr>
              <a:t>	</a:t>
            </a:r>
            <a:r>
              <a:rPr lang="en-US" altLang="zh-HK" dirty="0"/>
              <a:t>0 &lt; E</a:t>
            </a:r>
            <a:r>
              <a:rPr lang="en-US" altLang="zh-HK" baseline="-25000" dirty="0"/>
              <a:t>S</a:t>
            </a:r>
            <a:r>
              <a:rPr lang="en-US" altLang="zh-HK" dirty="0"/>
              <a:t> &lt; 1</a:t>
            </a:r>
          </a:p>
          <a:p>
            <a:pPr>
              <a:tabLst>
                <a:tab pos="355600" algn="l"/>
              </a:tabLst>
            </a:pPr>
            <a:endParaRPr lang="en-US" altLang="zh-HK" dirty="0"/>
          </a:p>
        </p:txBody>
      </p:sp>
    </p:spTree>
    <p:extLst>
      <p:ext uri="{BB962C8B-B14F-4D97-AF65-F5344CB8AC3E}">
        <p14:creationId xmlns:p14="http://schemas.microsoft.com/office/powerpoint/2010/main" val="1986077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95</a:t>
            </a:fld>
            <a:endParaRPr lang="zh-HK" altLang="en-US" dirty="0"/>
          </a:p>
        </p:txBody>
      </p:sp>
      <p:sp>
        <p:nvSpPr>
          <p:cNvPr id="4" name="標題 3"/>
          <p:cNvSpPr>
            <a:spLocks noGrp="1"/>
          </p:cNvSpPr>
          <p:nvPr>
            <p:ph type="title"/>
          </p:nvPr>
        </p:nvSpPr>
        <p:spPr/>
        <p:txBody>
          <a:bodyPr/>
          <a:lstStyle/>
          <a:p>
            <a:r>
              <a:rPr lang="en-US" altLang="zh-HK" dirty="0"/>
              <a:t>C.	</a:t>
            </a:r>
            <a:r>
              <a:rPr lang="zh-HK" altLang="en-US" dirty="0"/>
              <a:t>單</a:t>
            </a:r>
            <a:r>
              <a:rPr lang="zh-TW" altLang="en-US" dirty="0"/>
              <a:t>一</a:t>
            </a:r>
            <a:r>
              <a:rPr lang="zh-HK" altLang="en-US" dirty="0"/>
              <a:t>彈性供應（</a:t>
            </a:r>
            <a:r>
              <a:rPr lang="en-US" altLang="zh-HK" dirty="0"/>
              <a:t>E</a:t>
            </a:r>
            <a:r>
              <a:rPr lang="en-US" altLang="zh-HK" baseline="-25000" dirty="0"/>
              <a:t>S</a:t>
            </a:r>
            <a:r>
              <a:rPr lang="en-US" altLang="zh-HK" dirty="0"/>
              <a:t> = 1</a:t>
            </a:r>
            <a:r>
              <a:rPr lang="zh-TW" altLang="en-US" dirty="0">
                <a:solidFill>
                  <a:srgbClr val="4F81BD"/>
                </a:solidFill>
              </a:rPr>
              <a:t>）</a:t>
            </a:r>
            <a:endParaRPr lang="zh-HK" altLang="en-US" dirty="0"/>
          </a:p>
        </p:txBody>
      </p:sp>
      <p:sp>
        <p:nvSpPr>
          <p:cNvPr id="5" name="內容版面配置區 2"/>
          <p:cNvSpPr>
            <a:spLocks noGrp="1"/>
          </p:cNvSpPr>
          <p:nvPr>
            <p:ph idx="1"/>
          </p:nvPr>
        </p:nvSpPr>
        <p:spPr>
          <a:xfrm>
            <a:off x="457200" y="1196752"/>
            <a:ext cx="8229600" cy="1274195"/>
          </a:xfrm>
        </p:spPr>
        <p:txBody>
          <a:bodyPr/>
          <a:lstStyle/>
          <a:p>
            <a:r>
              <a:rPr lang="zh-TW" altLang="en-US" dirty="0"/>
              <a:t>當供應量的變動百分比</a:t>
            </a:r>
            <a:r>
              <a:rPr lang="zh-TW" altLang="en-US" b="1" dirty="0">
                <a:solidFill>
                  <a:schemeClr val="accent6">
                    <a:lumMod val="75000"/>
                  </a:schemeClr>
                </a:solidFill>
              </a:rPr>
              <a:t>等於</a:t>
            </a:r>
            <a:r>
              <a:rPr lang="zh-TW" altLang="en-US" dirty="0"/>
              <a:t>價格的變動百分比</a:t>
            </a:r>
            <a:br>
              <a:rPr lang="en-US" altLang="zh-TW" dirty="0"/>
            </a:br>
            <a:r>
              <a:rPr lang="zh-TW" altLang="en-US" dirty="0"/>
              <a:t>（即</a:t>
            </a:r>
            <a:r>
              <a:rPr lang="en-US" altLang="zh-HK" dirty="0">
                <a:solidFill>
                  <a:prstClr val="black"/>
                </a:solidFill>
              </a:rPr>
              <a:t>%</a:t>
            </a:r>
            <a:r>
              <a:rPr lang="el-GR" altLang="zh-HK" dirty="0">
                <a:solidFill>
                  <a:prstClr val="black"/>
                </a:solidFill>
              </a:rPr>
              <a:t>Δ</a:t>
            </a:r>
            <a:r>
              <a:rPr lang="en-US" altLang="zh-HK" dirty="0">
                <a:solidFill>
                  <a:prstClr val="black"/>
                </a:solidFill>
              </a:rPr>
              <a:t>Q</a:t>
            </a:r>
            <a:r>
              <a:rPr lang="en-US" altLang="zh-HK" baseline="-25000" dirty="0">
                <a:solidFill>
                  <a:prstClr val="black"/>
                </a:solidFill>
              </a:rPr>
              <a:t>S</a:t>
            </a:r>
            <a:r>
              <a:rPr lang="en-US" altLang="zh-HK" dirty="0">
                <a:solidFill>
                  <a:prstClr val="black"/>
                </a:solidFill>
              </a:rPr>
              <a:t> = %</a:t>
            </a:r>
            <a:r>
              <a:rPr lang="el-GR" altLang="zh-HK" dirty="0">
                <a:solidFill>
                  <a:prstClr val="black"/>
                </a:solidFill>
              </a:rPr>
              <a:t>Δ</a:t>
            </a:r>
            <a:r>
              <a:rPr lang="en-US" altLang="zh-HK" dirty="0">
                <a:solidFill>
                  <a:prstClr val="black"/>
                </a:solidFill>
              </a:rPr>
              <a:t>P</a:t>
            </a:r>
            <a:r>
              <a:rPr lang="zh-TW" altLang="en-US" dirty="0"/>
              <a:t>）時，供應便屬於單一彈性。</a:t>
            </a:r>
            <a:endParaRPr lang="en-US" altLang="zh-HK" dirty="0"/>
          </a:p>
          <a:p>
            <a:pPr>
              <a:tabLst>
                <a:tab pos="355600" algn="l"/>
              </a:tabLst>
            </a:pPr>
            <a:r>
              <a:rPr lang="en-US" altLang="zh-HK" dirty="0">
                <a:sym typeface="Wingdings" panose="05000000000000000000" pitchFamily="2" charset="2"/>
              </a:rPr>
              <a:t>	</a:t>
            </a:r>
            <a:r>
              <a:rPr lang="en-US" altLang="zh-HK" dirty="0"/>
              <a:t>E</a:t>
            </a:r>
            <a:r>
              <a:rPr lang="en-US" altLang="zh-HK" baseline="-25000" dirty="0"/>
              <a:t>S</a:t>
            </a:r>
            <a:r>
              <a:rPr lang="en-US" altLang="zh-HK" dirty="0"/>
              <a:t> = 1</a:t>
            </a:r>
          </a:p>
        </p:txBody>
      </p:sp>
    </p:spTree>
    <p:extLst>
      <p:ext uri="{BB962C8B-B14F-4D97-AF65-F5344CB8AC3E}">
        <p14:creationId xmlns:p14="http://schemas.microsoft.com/office/powerpoint/2010/main" val="2134909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96</a:t>
            </a:fld>
            <a:endParaRPr lang="zh-HK" altLang="en-US" dirty="0"/>
          </a:p>
        </p:txBody>
      </p:sp>
      <p:sp>
        <p:nvSpPr>
          <p:cNvPr id="4" name="標題 3"/>
          <p:cNvSpPr>
            <a:spLocks noGrp="1"/>
          </p:cNvSpPr>
          <p:nvPr>
            <p:ph type="title"/>
          </p:nvPr>
        </p:nvSpPr>
        <p:spPr/>
        <p:txBody>
          <a:bodyPr/>
          <a:lstStyle/>
          <a:p>
            <a:r>
              <a:rPr lang="en-US" altLang="zh-HK" dirty="0"/>
              <a:t>D.	</a:t>
            </a:r>
            <a:r>
              <a:rPr lang="zh-HK" altLang="en-US" dirty="0"/>
              <a:t>彈性供應</a:t>
            </a:r>
            <a:r>
              <a:rPr lang="en-US" altLang="zh-HK" dirty="0"/>
              <a:t> </a:t>
            </a:r>
            <a:r>
              <a:rPr lang="zh-HK" altLang="en-US" dirty="0"/>
              <a:t>（</a:t>
            </a:r>
            <a:r>
              <a:rPr lang="en-US" altLang="zh-HK" dirty="0"/>
              <a:t>1 &lt; E</a:t>
            </a:r>
            <a:r>
              <a:rPr lang="en-US" altLang="zh-HK" baseline="-25000" dirty="0"/>
              <a:t>S</a:t>
            </a:r>
            <a:r>
              <a:rPr lang="en-US" altLang="zh-HK" dirty="0"/>
              <a:t> &lt; </a:t>
            </a:r>
            <a:r>
              <a:rPr lang="en-US" altLang="zh-HK" dirty="0">
                <a:latin typeface="Verdana" panose="020B0604030504040204" pitchFamily="34" charset="0"/>
                <a:ea typeface="Verdana" panose="020B0604030504040204" pitchFamily="34" charset="0"/>
              </a:rPr>
              <a:t>∞</a:t>
            </a:r>
            <a:r>
              <a:rPr lang="zh-TW" altLang="en-US" dirty="0">
                <a:solidFill>
                  <a:srgbClr val="4F81BD"/>
                </a:solidFill>
              </a:rPr>
              <a:t>）</a:t>
            </a:r>
            <a:endParaRPr lang="zh-HK" altLang="en-US" dirty="0"/>
          </a:p>
        </p:txBody>
      </p:sp>
      <p:sp>
        <p:nvSpPr>
          <p:cNvPr id="5" name="內容版面配置區 2"/>
          <p:cNvSpPr>
            <a:spLocks noGrp="1"/>
          </p:cNvSpPr>
          <p:nvPr>
            <p:ph idx="1"/>
          </p:nvPr>
        </p:nvSpPr>
        <p:spPr>
          <a:xfrm>
            <a:off x="457200" y="1196752"/>
            <a:ext cx="8229600" cy="1274195"/>
          </a:xfrm>
        </p:spPr>
        <p:txBody>
          <a:bodyPr/>
          <a:lstStyle/>
          <a:p>
            <a:r>
              <a:rPr lang="zh-TW" altLang="en-US" dirty="0"/>
              <a:t>當供應量的變動百分比</a:t>
            </a:r>
            <a:r>
              <a:rPr lang="zh-TW" altLang="en-US" b="1" dirty="0">
                <a:solidFill>
                  <a:schemeClr val="accent6">
                    <a:lumMod val="75000"/>
                  </a:schemeClr>
                </a:solidFill>
              </a:rPr>
              <a:t>大於</a:t>
            </a:r>
            <a:r>
              <a:rPr lang="zh-TW" altLang="en-US" dirty="0"/>
              <a:t>價格的變動百分比</a:t>
            </a:r>
            <a:br>
              <a:rPr lang="en-US" altLang="zh-TW" dirty="0"/>
            </a:br>
            <a:r>
              <a:rPr lang="zh-TW" altLang="en-US" dirty="0"/>
              <a:t>（即</a:t>
            </a:r>
            <a:r>
              <a:rPr lang="en-US" altLang="zh-HK" dirty="0">
                <a:solidFill>
                  <a:prstClr val="black"/>
                </a:solidFill>
              </a:rPr>
              <a:t>%</a:t>
            </a:r>
            <a:r>
              <a:rPr lang="el-GR" altLang="zh-HK" dirty="0">
                <a:solidFill>
                  <a:prstClr val="black"/>
                </a:solidFill>
              </a:rPr>
              <a:t>Δ</a:t>
            </a:r>
            <a:r>
              <a:rPr lang="en-US" altLang="zh-HK" dirty="0">
                <a:solidFill>
                  <a:prstClr val="black"/>
                </a:solidFill>
              </a:rPr>
              <a:t>Q</a:t>
            </a:r>
            <a:r>
              <a:rPr lang="en-US" altLang="zh-HK" baseline="-25000" dirty="0">
                <a:solidFill>
                  <a:prstClr val="black"/>
                </a:solidFill>
              </a:rPr>
              <a:t>S</a:t>
            </a:r>
            <a:r>
              <a:rPr lang="en-US" altLang="zh-HK" dirty="0">
                <a:solidFill>
                  <a:prstClr val="black"/>
                </a:solidFill>
              </a:rPr>
              <a:t> &gt; %</a:t>
            </a:r>
            <a:r>
              <a:rPr lang="el-GR" altLang="zh-HK" dirty="0">
                <a:solidFill>
                  <a:prstClr val="black"/>
                </a:solidFill>
              </a:rPr>
              <a:t>Δ</a:t>
            </a:r>
            <a:r>
              <a:rPr lang="en-US" altLang="zh-HK" dirty="0">
                <a:solidFill>
                  <a:prstClr val="black"/>
                </a:solidFill>
              </a:rPr>
              <a:t>P</a:t>
            </a:r>
            <a:r>
              <a:rPr lang="zh-TW" altLang="en-US" dirty="0"/>
              <a:t>）時，供應便屬於彈性。</a:t>
            </a:r>
            <a:endParaRPr lang="en-US" altLang="zh-HK" dirty="0"/>
          </a:p>
          <a:p>
            <a:pPr>
              <a:tabLst>
                <a:tab pos="355600" algn="l"/>
              </a:tabLst>
            </a:pPr>
            <a:r>
              <a:rPr lang="en-US" altLang="zh-HK" dirty="0">
                <a:sym typeface="Wingdings" panose="05000000000000000000" pitchFamily="2" charset="2"/>
              </a:rPr>
              <a:t>	1 &lt; </a:t>
            </a:r>
            <a:r>
              <a:rPr lang="en-US" altLang="zh-HK" dirty="0"/>
              <a:t>E</a:t>
            </a:r>
            <a:r>
              <a:rPr lang="en-US" altLang="zh-HK" baseline="-25000" dirty="0"/>
              <a:t>S</a:t>
            </a:r>
            <a:r>
              <a:rPr lang="en-US" altLang="zh-HK" dirty="0"/>
              <a:t> &lt; </a:t>
            </a:r>
            <a:r>
              <a:rPr lang="en-US" altLang="zh-HK"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703825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1BFC126-6114-4209-A9DD-C226158D7A2E}" type="slidenum">
              <a:rPr lang="zh-HK" altLang="en-US" smtClean="0"/>
              <a:pPr/>
              <a:t>97</a:t>
            </a:fld>
            <a:endParaRPr lang="zh-HK" altLang="en-US" dirty="0"/>
          </a:p>
        </p:txBody>
      </p:sp>
      <p:sp>
        <p:nvSpPr>
          <p:cNvPr id="4" name="標題 3"/>
          <p:cNvSpPr>
            <a:spLocks noGrp="1"/>
          </p:cNvSpPr>
          <p:nvPr>
            <p:ph type="title"/>
          </p:nvPr>
        </p:nvSpPr>
        <p:spPr>
          <a:xfrm>
            <a:off x="457200" y="188640"/>
            <a:ext cx="6707088" cy="720080"/>
          </a:xfrm>
        </p:spPr>
        <p:txBody>
          <a:bodyPr/>
          <a:lstStyle/>
          <a:p>
            <a:r>
              <a:rPr lang="en-US" altLang="zh-HK" dirty="0"/>
              <a:t>E.	</a:t>
            </a:r>
            <a:r>
              <a:rPr lang="zh-TW" altLang="en-US" dirty="0"/>
              <a:t>完全彈性供應</a:t>
            </a:r>
            <a:r>
              <a:rPr lang="zh-HK" altLang="en-US" dirty="0"/>
              <a:t>（</a:t>
            </a:r>
            <a:r>
              <a:rPr lang="en-US" altLang="zh-HK" dirty="0"/>
              <a:t>E</a:t>
            </a:r>
            <a:r>
              <a:rPr lang="en-US" altLang="zh-HK" baseline="-25000" dirty="0"/>
              <a:t>S</a:t>
            </a:r>
            <a:r>
              <a:rPr lang="en-US" altLang="zh-HK" dirty="0"/>
              <a:t> = </a:t>
            </a:r>
            <a:r>
              <a:rPr lang="en-US" altLang="zh-HK" dirty="0">
                <a:latin typeface="Verdana" panose="020B0604030504040204" pitchFamily="34" charset="0"/>
                <a:ea typeface="Verdana" panose="020B0604030504040204" pitchFamily="34" charset="0"/>
              </a:rPr>
              <a:t>∞</a:t>
            </a:r>
            <a:r>
              <a:rPr lang="zh-TW" altLang="en-US" dirty="0">
                <a:solidFill>
                  <a:srgbClr val="4F81BD"/>
                </a:solidFill>
              </a:rPr>
              <a:t>）</a:t>
            </a:r>
            <a:endParaRPr lang="zh-HK" altLang="en-US" dirty="0"/>
          </a:p>
        </p:txBody>
      </p:sp>
      <p:sp>
        <p:nvSpPr>
          <p:cNvPr id="5" name="內容版面配置區 2"/>
          <p:cNvSpPr>
            <a:spLocks noGrp="1"/>
          </p:cNvSpPr>
          <p:nvPr>
            <p:ph idx="1"/>
          </p:nvPr>
        </p:nvSpPr>
        <p:spPr>
          <a:xfrm>
            <a:off x="457200" y="1196752"/>
            <a:ext cx="8229600" cy="1720471"/>
          </a:xfrm>
        </p:spPr>
        <p:txBody>
          <a:bodyPr/>
          <a:lstStyle/>
          <a:p>
            <a:r>
              <a:rPr lang="zh-TW" altLang="en-US" dirty="0"/>
              <a:t>當任何價格變動都會導致供應量出現</a:t>
            </a:r>
            <a:r>
              <a:rPr lang="zh-TW" altLang="en-US" b="1" dirty="0">
                <a:solidFill>
                  <a:schemeClr val="accent6">
                    <a:lumMod val="75000"/>
                  </a:schemeClr>
                </a:solidFill>
              </a:rPr>
              <a:t>無限大</a:t>
            </a:r>
            <a:r>
              <a:rPr lang="zh-TW" altLang="en-US" dirty="0"/>
              <a:t>的變動時，供應便屬於完全彈性。</a:t>
            </a:r>
            <a:endParaRPr lang="en-US" altLang="zh-HK" dirty="0"/>
          </a:p>
          <a:p>
            <a:pPr>
              <a:tabLst>
                <a:tab pos="355600" algn="l"/>
              </a:tabLst>
            </a:pPr>
            <a:r>
              <a:rPr lang="en-US" altLang="zh-HK" dirty="0">
                <a:sym typeface="Wingdings" panose="05000000000000000000" pitchFamily="2" charset="2"/>
              </a:rPr>
              <a:t>	</a:t>
            </a:r>
            <a:r>
              <a:rPr lang="en-US" altLang="zh-HK" dirty="0"/>
              <a:t>E</a:t>
            </a:r>
            <a:r>
              <a:rPr lang="en-US" altLang="zh-HK" baseline="-25000" dirty="0"/>
              <a:t>S</a:t>
            </a:r>
            <a:r>
              <a:rPr lang="en-US" altLang="zh-HK" dirty="0"/>
              <a:t> = </a:t>
            </a:r>
            <a:r>
              <a:rPr lang="en-US" altLang="zh-HK" dirty="0">
                <a:latin typeface="Verdana" panose="020B0604030504040204" pitchFamily="34" charset="0"/>
                <a:ea typeface="Verdana" panose="020B0604030504040204" pitchFamily="34" charset="0"/>
              </a:rPr>
              <a:t>∞</a:t>
            </a:r>
          </a:p>
          <a:p>
            <a:pPr>
              <a:spcBef>
                <a:spcPts val="576"/>
              </a:spcBef>
              <a:tabLst>
                <a:tab pos="355600" algn="l"/>
              </a:tabLst>
            </a:pPr>
            <a:r>
              <a:rPr lang="en-US" altLang="zh-HK" dirty="0">
                <a:sym typeface="Wingdings" panose="05000000000000000000" pitchFamily="2" charset="2"/>
              </a:rPr>
              <a:t> </a:t>
            </a:r>
            <a:r>
              <a:rPr lang="zh-TW" altLang="en-US" b="1" dirty="0">
                <a:solidFill>
                  <a:schemeClr val="accent6">
                    <a:lumMod val="75000"/>
                  </a:schemeClr>
                </a:solidFill>
              </a:rPr>
              <a:t>水平的供應曲線</a:t>
            </a:r>
            <a:endParaRPr lang="en-US" altLang="zh-HK" dirty="0"/>
          </a:p>
        </p:txBody>
      </p:sp>
      <p:grpSp>
        <p:nvGrpSpPr>
          <p:cNvPr id="6" name="群組 33"/>
          <p:cNvGrpSpPr>
            <a:grpSpLocks/>
          </p:cNvGrpSpPr>
          <p:nvPr/>
        </p:nvGrpSpPr>
        <p:grpSpPr bwMode="auto">
          <a:xfrm>
            <a:off x="2483767" y="3140968"/>
            <a:ext cx="4320481" cy="2757486"/>
            <a:chOff x="610394" y="2969420"/>
            <a:chExt cx="4320481" cy="2757486"/>
          </a:xfrm>
        </p:grpSpPr>
        <p:grpSp>
          <p:nvGrpSpPr>
            <p:cNvPr id="9" name="群組 11"/>
            <p:cNvGrpSpPr>
              <a:grpSpLocks/>
            </p:cNvGrpSpPr>
            <p:nvPr/>
          </p:nvGrpSpPr>
          <p:grpSpPr bwMode="auto">
            <a:xfrm>
              <a:off x="610394" y="2969420"/>
              <a:ext cx="4320481" cy="2757486"/>
              <a:chOff x="2608250" y="3141658"/>
              <a:chExt cx="4319691" cy="2756822"/>
            </a:xfrm>
          </p:grpSpPr>
          <p:grpSp>
            <p:nvGrpSpPr>
              <p:cNvPr id="11" name="群組 1"/>
              <p:cNvGrpSpPr>
                <a:grpSpLocks/>
              </p:cNvGrpSpPr>
              <p:nvPr/>
            </p:nvGrpSpPr>
            <p:grpSpPr bwMode="auto">
              <a:xfrm>
                <a:off x="2608250" y="3141658"/>
                <a:ext cx="3743733" cy="2518755"/>
                <a:chOff x="2608250" y="3141658"/>
                <a:chExt cx="3743733" cy="2518755"/>
              </a:xfrm>
            </p:grpSpPr>
            <p:cxnSp>
              <p:nvCxnSpPr>
                <p:cNvPr id="13" name="直線接點 12"/>
                <p:cNvCxnSpPr/>
                <p:nvPr/>
              </p:nvCxnSpPr>
              <p:spPr bwMode="auto">
                <a:xfrm>
                  <a:off x="3124095" y="3468604"/>
                  <a:ext cx="0" cy="197913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auto">
                <a:xfrm flipH="1">
                  <a:off x="3124095" y="5439803"/>
                  <a:ext cx="26379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bwMode="auto">
                <a:xfrm>
                  <a:off x="2881251" y="5290614"/>
                  <a:ext cx="526954" cy="369799"/>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16" name="文字方塊 15"/>
                <p:cNvSpPr txBox="1"/>
                <p:nvPr/>
              </p:nvSpPr>
              <p:spPr bwMode="auto">
                <a:xfrm>
                  <a:off x="5704899" y="5244588"/>
                  <a:ext cx="647084" cy="369243"/>
                </a:xfrm>
                <a:prstGeom prst="rect">
                  <a:avLst/>
                </a:prstGeom>
                <a:noFill/>
              </p:spPr>
              <p:txBody>
                <a:bodyPr wrap="square">
                  <a:spAutoFit/>
                </a:bodyPr>
                <a:lstStyle/>
                <a:p>
                  <a:pPr>
                    <a:defRPr/>
                  </a:pPr>
                  <a:r>
                    <a:rPr lang="zh-TW" altLang="en-US" sz="1800" dirty="0">
                      <a:latin typeface="+mj-lt"/>
                    </a:rPr>
                    <a:t>數量</a:t>
                  </a:r>
                  <a:endParaRPr lang="zh-HK" altLang="en-US" sz="1800" dirty="0">
                    <a:latin typeface="+mj-lt"/>
                  </a:endParaRPr>
                </a:p>
              </p:txBody>
            </p:sp>
            <p:sp>
              <p:nvSpPr>
                <p:cNvPr id="17" name="文字方塊 16"/>
                <p:cNvSpPr txBox="1"/>
                <p:nvPr/>
              </p:nvSpPr>
              <p:spPr bwMode="auto">
                <a:xfrm>
                  <a:off x="2608250" y="3141658"/>
                  <a:ext cx="1697521" cy="369243"/>
                </a:xfrm>
                <a:prstGeom prst="rect">
                  <a:avLst/>
                </a:prstGeom>
                <a:noFill/>
              </p:spPr>
              <p:txBody>
                <a:bodyPr wrap="square">
                  <a:spAutoFit/>
                </a:bodyPr>
                <a:lstStyle/>
                <a:p>
                  <a:pPr>
                    <a:defRPr/>
                  </a:pPr>
                  <a:r>
                    <a:rPr lang="zh-TW" altLang="en-US" sz="1800" dirty="0">
                      <a:latin typeface="+mj-lt"/>
                    </a:rPr>
                    <a:t>價格</a:t>
                  </a:r>
                  <a:r>
                    <a:rPr lang="en-US" altLang="zh-HK" sz="1800" dirty="0">
                      <a:latin typeface="+mj-lt"/>
                    </a:rPr>
                    <a:t> ($ / </a:t>
                  </a:r>
                  <a:r>
                    <a:rPr lang="zh-TW" altLang="en-US" sz="1800" dirty="0">
                      <a:latin typeface="+mj-lt"/>
                    </a:rPr>
                    <a:t>單位</a:t>
                  </a:r>
                  <a:r>
                    <a:rPr lang="en-US" altLang="zh-HK" sz="1800" dirty="0">
                      <a:latin typeface="+mj-lt"/>
                    </a:rPr>
                    <a:t>)</a:t>
                  </a:r>
                  <a:endParaRPr lang="zh-HK" altLang="en-US" sz="1800" dirty="0">
                    <a:latin typeface="+mj-lt"/>
                  </a:endParaRPr>
                </a:p>
              </p:txBody>
            </p:sp>
            <p:sp>
              <p:nvSpPr>
                <p:cNvPr id="18" name="文字方塊 17"/>
                <p:cNvSpPr txBox="1"/>
                <p:nvPr/>
              </p:nvSpPr>
              <p:spPr bwMode="auto">
                <a:xfrm>
                  <a:off x="5530305" y="4087580"/>
                  <a:ext cx="465052" cy="371385"/>
                </a:xfrm>
                <a:prstGeom prst="rect">
                  <a:avLst/>
                </a:prstGeom>
                <a:noFill/>
              </p:spPr>
              <p:txBody>
                <a:bodyPr>
                  <a:spAutoFit/>
                </a:bodyPr>
                <a:lstStyle/>
                <a:p>
                  <a:pPr>
                    <a:defRPr/>
                  </a:pPr>
                  <a:r>
                    <a:rPr lang="en-US" altLang="zh-HK" sz="1800" dirty="0">
                      <a:latin typeface="+mj-lt"/>
                    </a:rPr>
                    <a:t>S</a:t>
                  </a:r>
                  <a:endParaRPr lang="zh-HK" altLang="en-US" sz="2200" baseline="-25000" dirty="0">
                    <a:latin typeface="+mj-lt"/>
                  </a:endParaRPr>
                </a:p>
              </p:txBody>
            </p:sp>
          </p:grpSp>
          <p:sp>
            <p:nvSpPr>
              <p:cNvPr id="12" name="文字方塊 11"/>
              <p:cNvSpPr txBox="1"/>
              <p:nvPr/>
            </p:nvSpPr>
            <p:spPr bwMode="auto">
              <a:xfrm>
                <a:off x="5112942" y="5529237"/>
                <a:ext cx="1814999" cy="369243"/>
              </a:xfrm>
              <a:prstGeom prst="rect">
                <a:avLst/>
              </a:prstGeom>
              <a:noFill/>
            </p:spPr>
            <p:txBody>
              <a:bodyPr wrap="square">
                <a:spAutoFit/>
              </a:bodyPr>
              <a:lstStyle/>
              <a:p>
                <a:pPr marL="87313" indent="-87313">
                  <a:defRPr/>
                </a:pPr>
                <a:r>
                  <a:rPr lang="en-US" altLang="zh-HK" sz="1800" dirty="0">
                    <a:latin typeface="+mj-lt"/>
                  </a:rPr>
                  <a:t> (</a:t>
                </a:r>
                <a:r>
                  <a:rPr lang="zh-TW" altLang="en-US" sz="1800" dirty="0">
                    <a:latin typeface="+mj-lt"/>
                  </a:rPr>
                  <a:t>單位</a:t>
                </a:r>
                <a:r>
                  <a:rPr lang="en-US" altLang="zh-HK" sz="1800" dirty="0">
                    <a:latin typeface="+mj-lt"/>
                  </a:rPr>
                  <a:t> /  </a:t>
                </a:r>
                <a:r>
                  <a:rPr lang="zh-TW" altLang="en-US" sz="1800" dirty="0">
                    <a:latin typeface="+mj-lt"/>
                  </a:rPr>
                  <a:t>時段</a:t>
                </a:r>
                <a:r>
                  <a:rPr lang="en-US" altLang="zh-HK" sz="1800" dirty="0">
                    <a:latin typeface="+mj-lt"/>
                  </a:rPr>
                  <a:t>) </a:t>
                </a:r>
                <a:endParaRPr lang="zh-HK" altLang="en-US" sz="1800" dirty="0">
                  <a:latin typeface="+mj-lt"/>
                </a:endParaRPr>
              </a:p>
            </p:txBody>
          </p:sp>
        </p:grpSp>
        <p:cxnSp>
          <p:nvCxnSpPr>
            <p:cNvPr id="8" name="直線接點 7"/>
            <p:cNvCxnSpPr/>
            <p:nvPr/>
          </p:nvCxnSpPr>
          <p:spPr>
            <a:xfrm flipH="1">
              <a:off x="1126333" y="4104482"/>
              <a:ext cx="2363787" cy="0"/>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602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繪畫不同彈性的供應曲線</a:t>
            </a:r>
            <a:endParaRPr lang="zh-HK" altLang="en-US" sz="2700" dirty="0"/>
          </a:p>
        </p:txBody>
      </p:sp>
      <p:sp>
        <p:nvSpPr>
          <p:cNvPr id="3" name="內容版面配置區 2"/>
          <p:cNvSpPr>
            <a:spLocks noGrp="1"/>
          </p:cNvSpPr>
          <p:nvPr>
            <p:ph idx="1"/>
          </p:nvPr>
        </p:nvSpPr>
        <p:spPr>
          <a:xfrm>
            <a:off x="457200" y="1196752"/>
            <a:ext cx="8229600" cy="1717393"/>
          </a:xfrm>
        </p:spPr>
        <p:txBody>
          <a:bodyPr/>
          <a:lstStyle/>
          <a:p>
            <a:r>
              <a:rPr lang="zh-TW" altLang="en-US" dirty="0"/>
              <a:t>就一條線性供應曲線而言，供應屬於彈性、低彈性還是單一彈性，視乎其 </a:t>
            </a:r>
            <a:r>
              <a:rPr lang="en-US" altLang="zh-TW" dirty="0"/>
              <a:t>y </a:t>
            </a:r>
            <a:r>
              <a:rPr lang="zh-TW" altLang="en-US" dirty="0"/>
              <a:t>截距。</a:t>
            </a:r>
            <a:endParaRPr lang="en-GB" altLang="zh-HK" dirty="0"/>
          </a:p>
          <a:p>
            <a:r>
              <a:rPr lang="zh-HK" altLang="en-US" dirty="0"/>
              <a:t>當 </a:t>
            </a:r>
            <a:r>
              <a:rPr lang="en-GB" altLang="zh-HK" dirty="0"/>
              <a:t>y </a:t>
            </a:r>
            <a:r>
              <a:rPr lang="zh-HK" altLang="en-US" dirty="0"/>
              <a:t>截距</a:t>
            </a:r>
            <a:r>
              <a:rPr lang="zh-TW" altLang="en-US" dirty="0"/>
              <a:t>：</a:t>
            </a:r>
            <a:endParaRPr lang="en-US" altLang="zh-HK" dirty="0"/>
          </a:p>
          <a:p>
            <a:pPr marL="342900" indent="-342900">
              <a:buClr>
                <a:schemeClr val="tx1"/>
              </a:buClr>
              <a:buFont typeface="Arial" panose="020B0604020202020204" pitchFamily="34" charset="0"/>
              <a:buChar char="•"/>
            </a:pPr>
            <a:r>
              <a:rPr lang="zh-TW" altLang="en-US" b="1" dirty="0">
                <a:solidFill>
                  <a:schemeClr val="accent6">
                    <a:lumMod val="75000"/>
                  </a:schemeClr>
                </a:solidFill>
              </a:rPr>
              <a:t>大於零</a:t>
            </a:r>
            <a:r>
              <a:rPr lang="zh-TW" altLang="en-US" dirty="0"/>
              <a:t>（即曲線先穿越 </a:t>
            </a:r>
            <a:r>
              <a:rPr lang="en-US" altLang="zh-TW" dirty="0"/>
              <a:t>y </a:t>
            </a:r>
            <a:r>
              <a:rPr lang="zh-TW" altLang="en-US" dirty="0"/>
              <a:t>軸），供應便是</a:t>
            </a:r>
            <a:r>
              <a:rPr lang="zh-TW" altLang="en-US" b="1" dirty="0">
                <a:solidFill>
                  <a:schemeClr val="accent6">
                    <a:lumMod val="75000"/>
                  </a:schemeClr>
                </a:solidFill>
              </a:rPr>
              <a:t>彈性</a:t>
            </a:r>
            <a:r>
              <a:rPr lang="zh-TW" altLang="en-US" dirty="0"/>
              <a:t>的（</a:t>
            </a:r>
            <a:r>
              <a:rPr lang="en-US" altLang="zh-TW" dirty="0"/>
              <a:t>S</a:t>
            </a:r>
            <a:r>
              <a:rPr lang="en-US" altLang="zh-TW" baseline="-25000" dirty="0"/>
              <a:t>1</a:t>
            </a:r>
            <a:r>
              <a:rPr lang="zh-TW" altLang="en-US" dirty="0"/>
              <a:t>）。</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98</a:t>
            </a:fld>
            <a:endParaRPr lang="zh-HK" altLang="en-US" dirty="0"/>
          </a:p>
        </p:txBody>
      </p:sp>
      <p:grpSp>
        <p:nvGrpSpPr>
          <p:cNvPr id="50" name="群組 49"/>
          <p:cNvGrpSpPr/>
          <p:nvPr/>
        </p:nvGrpSpPr>
        <p:grpSpPr>
          <a:xfrm>
            <a:off x="2339751" y="2996952"/>
            <a:ext cx="5838330" cy="3002746"/>
            <a:chOff x="2339751" y="3378499"/>
            <a:chExt cx="5838330" cy="3002746"/>
          </a:xfrm>
        </p:grpSpPr>
        <p:grpSp>
          <p:nvGrpSpPr>
            <p:cNvPr id="6" name="群組 6"/>
            <p:cNvGrpSpPr>
              <a:grpSpLocks/>
            </p:cNvGrpSpPr>
            <p:nvPr/>
          </p:nvGrpSpPr>
          <p:grpSpPr bwMode="auto">
            <a:xfrm>
              <a:off x="2339751" y="3378499"/>
              <a:ext cx="4005585" cy="3002746"/>
              <a:chOff x="4511673" y="2149202"/>
              <a:chExt cx="4005585" cy="3002746"/>
            </a:xfrm>
          </p:grpSpPr>
          <p:cxnSp>
            <p:nvCxnSpPr>
              <p:cNvPr id="11" name="直線接點 10"/>
              <p:cNvCxnSpPr/>
              <p:nvPr/>
            </p:nvCxnSpPr>
            <p:spPr bwMode="auto">
              <a:xfrm flipV="1">
                <a:off x="5027612" y="3085307"/>
                <a:ext cx="2076350" cy="978918"/>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pSp>
            <p:nvGrpSpPr>
              <p:cNvPr id="12" name="群組 68"/>
              <p:cNvGrpSpPr>
                <a:grpSpLocks/>
              </p:cNvGrpSpPr>
              <p:nvPr/>
            </p:nvGrpSpPr>
            <p:grpSpPr bwMode="auto">
              <a:xfrm>
                <a:off x="4511673" y="2149202"/>
                <a:ext cx="4005585" cy="3002746"/>
                <a:chOff x="687372" y="1916702"/>
                <a:chExt cx="4005597" cy="3001692"/>
              </a:xfrm>
            </p:grpSpPr>
            <p:grpSp>
              <p:nvGrpSpPr>
                <p:cNvPr id="22" name="群組 1"/>
                <p:cNvGrpSpPr>
                  <a:grpSpLocks/>
                </p:cNvGrpSpPr>
                <p:nvPr/>
              </p:nvGrpSpPr>
              <p:grpSpPr bwMode="auto">
                <a:xfrm>
                  <a:off x="687372" y="1916702"/>
                  <a:ext cx="4005597" cy="2497894"/>
                  <a:chOff x="2608251" y="2892279"/>
                  <a:chExt cx="4004865" cy="2497292"/>
                </a:xfrm>
              </p:grpSpPr>
              <p:cxnSp>
                <p:nvCxnSpPr>
                  <p:cNvPr id="24" name="直線接點 23"/>
                  <p:cNvCxnSpPr/>
                  <p:nvPr/>
                </p:nvCxnSpPr>
                <p:spPr bwMode="auto">
                  <a:xfrm>
                    <a:off x="3124097" y="3243171"/>
                    <a:ext cx="0" cy="19428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flipH="1">
                    <a:off x="3124097" y="5195169"/>
                    <a:ext cx="30331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bwMode="auto">
                  <a:xfrm>
                    <a:off x="2824237" y="5018316"/>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8" name="文字方塊 27"/>
                  <p:cNvSpPr txBox="1"/>
                  <p:nvPr/>
                </p:nvSpPr>
                <p:spPr bwMode="auto">
                  <a:xfrm>
                    <a:off x="2608251" y="2892279"/>
                    <a:ext cx="1553834" cy="369113"/>
                  </a:xfrm>
                  <a:prstGeom prst="rect">
                    <a:avLst/>
                  </a:prstGeom>
                  <a:noFill/>
                </p:spPr>
                <p:txBody>
                  <a:bodyPr wrap="square">
                    <a:spAutoFit/>
                  </a:bodyPr>
                  <a:lstStyle/>
                  <a:p>
                    <a:pPr>
                      <a:defRPr/>
                    </a:pPr>
                    <a:r>
                      <a:rPr lang="zh-TW" altLang="en-US" sz="1800" dirty="0">
                        <a:latin typeface="+mj-lt"/>
                      </a:rPr>
                      <a:t>價格</a:t>
                    </a:r>
                    <a:r>
                      <a:rPr lang="en-US" altLang="zh-HK" sz="1800" dirty="0">
                        <a:latin typeface="+mj-lt"/>
                      </a:rPr>
                      <a:t> ($ / </a:t>
                    </a:r>
                    <a:r>
                      <a:rPr lang="zh-TW" altLang="en-US" sz="1800" dirty="0">
                        <a:latin typeface="+mj-lt"/>
                      </a:rPr>
                      <a:t>單位</a:t>
                    </a:r>
                    <a:r>
                      <a:rPr lang="en-US" altLang="zh-HK" sz="1800" dirty="0">
                        <a:latin typeface="+mj-lt"/>
                      </a:rPr>
                      <a:t>)</a:t>
                    </a:r>
                    <a:endParaRPr lang="zh-HK" altLang="en-US" sz="1800" dirty="0">
                      <a:latin typeface="+mj-lt"/>
                    </a:endParaRPr>
                  </a:p>
                </p:txBody>
              </p:sp>
              <p:sp>
                <p:nvSpPr>
                  <p:cNvPr id="33" name="文字方塊 32"/>
                  <p:cNvSpPr txBox="1"/>
                  <p:nvPr/>
                </p:nvSpPr>
                <p:spPr bwMode="auto">
                  <a:xfrm>
                    <a:off x="5200074" y="3662403"/>
                    <a:ext cx="1413042" cy="369113"/>
                  </a:xfrm>
                  <a:prstGeom prst="rect">
                    <a:avLst/>
                  </a:prstGeom>
                  <a:noFill/>
                </p:spPr>
                <p:txBody>
                  <a:bodyPr wrap="square">
                    <a:spAutoFit/>
                  </a:bodyPr>
                  <a:lstStyle/>
                  <a:p>
                    <a:pPr>
                      <a:defRPr/>
                    </a:pPr>
                    <a:r>
                      <a:rPr lang="en-US" altLang="zh-HK" dirty="0">
                        <a:latin typeface="+mj-lt"/>
                      </a:rPr>
                      <a:t>S</a:t>
                    </a:r>
                    <a:r>
                      <a:rPr lang="en-US" altLang="zh-HK" baseline="-25000" dirty="0">
                        <a:latin typeface="+mj-lt"/>
                      </a:rPr>
                      <a:t>1</a:t>
                    </a:r>
                    <a:r>
                      <a:rPr lang="en-US" altLang="zh-HK" dirty="0">
                        <a:latin typeface="+mj-lt"/>
                      </a:rPr>
                      <a:t> (E</a:t>
                    </a:r>
                    <a:r>
                      <a:rPr lang="en-US" altLang="zh-HK" baseline="-25000" dirty="0">
                        <a:latin typeface="+mj-lt"/>
                      </a:rPr>
                      <a:t>S</a:t>
                    </a:r>
                    <a:r>
                      <a:rPr lang="en-US" altLang="zh-HK" dirty="0">
                        <a:latin typeface="+mj-lt"/>
                      </a:rPr>
                      <a:t> &gt; 1)</a:t>
                    </a:r>
                    <a:endParaRPr lang="zh-HK" altLang="en-US" sz="1800" dirty="0">
                      <a:latin typeface="+mj-lt"/>
                    </a:endParaRPr>
                  </a:p>
                </p:txBody>
              </p:sp>
            </p:grpSp>
            <p:cxnSp>
              <p:nvCxnSpPr>
                <p:cNvPr id="17" name="直線接點 16"/>
                <p:cNvCxnSpPr/>
                <p:nvPr/>
              </p:nvCxnSpPr>
              <p:spPr>
                <a:xfrm>
                  <a:off x="1203313" y="4198647"/>
                  <a:ext cx="0" cy="7197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49" name="文字方塊 48"/>
            <p:cNvSpPr txBox="1"/>
            <p:nvPr/>
          </p:nvSpPr>
          <p:spPr bwMode="auto">
            <a:xfrm>
              <a:off x="5873527" y="5507999"/>
              <a:ext cx="2304554" cy="369332"/>
            </a:xfrm>
            <a:prstGeom prst="rect">
              <a:avLst/>
            </a:prstGeom>
            <a:noFill/>
          </p:spPr>
          <p:txBody>
            <a:bodyPr wrap="square">
              <a:spAutoFit/>
            </a:bodyPr>
            <a:lstStyle/>
            <a:p>
              <a:pPr>
                <a:defRPr/>
              </a:pPr>
              <a:r>
                <a:rPr lang="zh-TW" altLang="en-US" sz="1800" dirty="0">
                  <a:latin typeface="+mj-lt"/>
                </a:rPr>
                <a:t>數量</a:t>
              </a:r>
              <a:r>
                <a:rPr lang="en-US" altLang="zh-HK" sz="1800" dirty="0">
                  <a:latin typeface="+mj-lt"/>
                </a:rPr>
                <a:t> </a:t>
              </a:r>
              <a:r>
                <a:rPr lang="en-US" altLang="zh-HK" dirty="0"/>
                <a:t>(</a:t>
              </a:r>
              <a:r>
                <a:rPr lang="zh-TW" altLang="en-US" dirty="0"/>
                <a:t>單位</a:t>
              </a:r>
              <a:r>
                <a:rPr lang="en-US" altLang="zh-HK" dirty="0"/>
                <a:t> / </a:t>
              </a:r>
              <a:r>
                <a:rPr lang="zh-TW" altLang="en-US" dirty="0"/>
                <a:t>時段</a:t>
              </a:r>
              <a:r>
                <a:rPr lang="en-US" altLang="zh-HK" dirty="0"/>
                <a:t>) </a:t>
              </a:r>
              <a:endParaRPr lang="zh-HK" altLang="en-US" dirty="0"/>
            </a:p>
          </p:txBody>
        </p:sp>
      </p:grpSp>
    </p:spTree>
    <p:extLst>
      <p:ext uri="{BB962C8B-B14F-4D97-AF65-F5344CB8AC3E}">
        <p14:creationId xmlns:p14="http://schemas.microsoft.com/office/powerpoint/2010/main" val="164602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HK" altLang="en-US" dirty="0">
                <a:solidFill>
                  <a:srgbClr val="F79646">
                    <a:lumMod val="75000"/>
                  </a:srgbClr>
                </a:solidFill>
                <a:latin typeface="Times New Roman" panose="02020603050405020304" pitchFamily="18" charset="0"/>
                <a:ea typeface="標楷體" panose="03000509000000000000" pitchFamily="65" charset="-120"/>
              </a:rPr>
              <a:t>學習錦囊 </a:t>
            </a:r>
            <a:r>
              <a:rPr lang="en-US" altLang="zh-TW" dirty="0">
                <a:solidFill>
                  <a:srgbClr val="F79646">
                    <a:lumMod val="75000"/>
                  </a:srgbClr>
                </a:solidFill>
                <a:latin typeface="Times New Roman" panose="02020603050405020304" pitchFamily="18" charset="0"/>
                <a:ea typeface="標楷體" panose="03000509000000000000" pitchFamily="65" charset="-120"/>
              </a:rPr>
              <a:t>5</a:t>
            </a:r>
            <a:r>
              <a:rPr lang="en-US" altLang="zh-HK" dirty="0">
                <a:solidFill>
                  <a:srgbClr val="F79646">
                    <a:lumMod val="75000"/>
                  </a:srgbClr>
                </a:solidFill>
                <a:latin typeface="Times New Roman" panose="02020603050405020304" pitchFamily="18" charset="0"/>
                <a:ea typeface="標楷體" panose="03000509000000000000" pitchFamily="65" charset="-120"/>
              </a:rPr>
              <a:t>.</a:t>
            </a:r>
            <a:r>
              <a:rPr lang="en-US" altLang="zh-TW" dirty="0">
                <a:solidFill>
                  <a:srgbClr val="F79646">
                    <a:lumMod val="75000"/>
                  </a:srgbClr>
                </a:solidFill>
                <a:latin typeface="Times New Roman" panose="02020603050405020304" pitchFamily="18" charset="0"/>
                <a:ea typeface="標楷體" panose="03000509000000000000" pitchFamily="65" charset="-120"/>
              </a:rPr>
              <a:t>3</a:t>
            </a:r>
            <a:r>
              <a:rPr lang="zh-TW" altLang="en-US" dirty="0">
                <a:solidFill>
                  <a:srgbClr val="F79646">
                    <a:lumMod val="75000"/>
                  </a:srgbClr>
                </a:solidFill>
                <a:latin typeface="Times New Roman" panose="02020603050405020304" pitchFamily="18" charset="0"/>
                <a:ea typeface="標楷體" panose="03000509000000000000" pitchFamily="65" charset="-120"/>
              </a:rPr>
              <a:t>（續）</a:t>
            </a:r>
            <a:br>
              <a:rPr lang="en-US" altLang="zh-HK" dirty="0">
                <a:solidFill>
                  <a:srgbClr val="F79646">
                    <a:lumMod val="75000"/>
                  </a:srgbClr>
                </a:solidFill>
                <a:latin typeface="Times New Roman" panose="02020603050405020304" pitchFamily="18" charset="0"/>
                <a:ea typeface="標楷體" panose="03000509000000000000" pitchFamily="65" charset="-120"/>
              </a:rPr>
            </a:br>
            <a:r>
              <a:rPr lang="zh-TW" altLang="en-US" dirty="0">
                <a:solidFill>
                  <a:srgbClr val="F79646">
                    <a:lumMod val="75000"/>
                  </a:srgbClr>
                </a:solidFill>
                <a:latin typeface="Times New Roman" panose="02020603050405020304" pitchFamily="18" charset="0"/>
                <a:ea typeface="標楷體" panose="03000509000000000000" pitchFamily="65" charset="-120"/>
              </a:rPr>
              <a:t>繪畫不同彈性的供應曲線</a:t>
            </a:r>
            <a:endParaRPr lang="zh-HK" altLang="en-US" sz="2700" dirty="0"/>
          </a:p>
        </p:txBody>
      </p:sp>
      <p:sp>
        <p:nvSpPr>
          <p:cNvPr id="3" name="內容版面配置區 2"/>
          <p:cNvSpPr>
            <a:spLocks noGrp="1"/>
          </p:cNvSpPr>
          <p:nvPr>
            <p:ph idx="1"/>
          </p:nvPr>
        </p:nvSpPr>
        <p:spPr>
          <a:xfrm>
            <a:off x="457200" y="1196752"/>
            <a:ext cx="8229600" cy="1717393"/>
          </a:xfrm>
        </p:spPr>
        <p:txBody>
          <a:bodyPr/>
          <a:lstStyle/>
          <a:p>
            <a:pPr lvl="0"/>
            <a:r>
              <a:rPr lang="zh-TW" altLang="en-US" dirty="0">
                <a:solidFill>
                  <a:prstClr val="black"/>
                </a:solidFill>
              </a:rPr>
              <a:t>就一條線性供應曲線而言，供應屬於彈性、低彈性還是單一彈性，視乎其 </a:t>
            </a:r>
            <a:r>
              <a:rPr lang="en-US" altLang="zh-TW" dirty="0">
                <a:solidFill>
                  <a:prstClr val="black"/>
                </a:solidFill>
              </a:rPr>
              <a:t>y </a:t>
            </a:r>
            <a:r>
              <a:rPr lang="zh-TW" altLang="en-US" dirty="0">
                <a:solidFill>
                  <a:prstClr val="black"/>
                </a:solidFill>
              </a:rPr>
              <a:t>截距。</a:t>
            </a:r>
            <a:endParaRPr lang="en-GB" altLang="zh-HK" dirty="0">
              <a:solidFill>
                <a:prstClr val="black"/>
              </a:solidFill>
            </a:endParaRPr>
          </a:p>
          <a:p>
            <a:pPr lvl="0"/>
            <a:r>
              <a:rPr lang="zh-HK" altLang="en-US" dirty="0">
                <a:solidFill>
                  <a:prstClr val="black"/>
                </a:solidFill>
              </a:rPr>
              <a:t>當 </a:t>
            </a:r>
            <a:r>
              <a:rPr lang="en-GB" altLang="zh-HK" dirty="0">
                <a:solidFill>
                  <a:prstClr val="black"/>
                </a:solidFill>
              </a:rPr>
              <a:t>y </a:t>
            </a:r>
            <a:r>
              <a:rPr lang="zh-HK" altLang="en-US" dirty="0">
                <a:solidFill>
                  <a:prstClr val="black"/>
                </a:solidFill>
              </a:rPr>
              <a:t>截距</a:t>
            </a:r>
            <a:r>
              <a:rPr lang="zh-TW" altLang="en-US" dirty="0">
                <a:solidFill>
                  <a:prstClr val="black"/>
                </a:solidFill>
              </a:rPr>
              <a:t>：</a:t>
            </a:r>
            <a:endParaRPr lang="en-US" altLang="zh-HK" dirty="0"/>
          </a:p>
          <a:p>
            <a:pPr marL="342900" indent="-342900">
              <a:buClr>
                <a:schemeClr val="tx1"/>
              </a:buClr>
              <a:buFont typeface="Arial" panose="020B0604020202020204" pitchFamily="34" charset="0"/>
              <a:buChar char="•"/>
            </a:pPr>
            <a:r>
              <a:rPr lang="zh-TW" altLang="en-US" b="1" dirty="0">
                <a:solidFill>
                  <a:schemeClr val="accent6">
                    <a:lumMod val="75000"/>
                  </a:schemeClr>
                </a:solidFill>
              </a:rPr>
              <a:t>小於零</a:t>
            </a:r>
            <a:r>
              <a:rPr lang="zh-TW" altLang="en-US" dirty="0"/>
              <a:t>（即曲線先穿越 </a:t>
            </a:r>
            <a:r>
              <a:rPr lang="en-US" altLang="zh-TW" dirty="0"/>
              <a:t>x </a:t>
            </a:r>
            <a:r>
              <a:rPr lang="zh-TW" altLang="en-US" dirty="0"/>
              <a:t>軸），供應便是</a:t>
            </a:r>
            <a:r>
              <a:rPr lang="zh-TW" altLang="en-US" b="1" dirty="0">
                <a:solidFill>
                  <a:schemeClr val="accent6">
                    <a:lumMod val="75000"/>
                  </a:schemeClr>
                </a:solidFill>
              </a:rPr>
              <a:t>低彈性</a:t>
            </a:r>
            <a:r>
              <a:rPr lang="zh-TW" altLang="en-US" dirty="0"/>
              <a:t>的（</a:t>
            </a:r>
            <a:r>
              <a:rPr lang="en-US" altLang="zh-TW" dirty="0"/>
              <a:t>S</a:t>
            </a:r>
            <a:r>
              <a:rPr lang="en-US" altLang="zh-TW" baseline="-25000" dirty="0"/>
              <a:t>2</a:t>
            </a:r>
            <a:r>
              <a:rPr lang="zh-TW" altLang="en-US" dirty="0"/>
              <a:t>）。</a:t>
            </a:r>
            <a:endParaRPr lang="en-US" altLang="zh-HK" b="1" dirty="0">
              <a:solidFill>
                <a:schemeClr val="accent6">
                  <a:lumMod val="75000"/>
                </a:schemeClr>
              </a:solidFill>
            </a:endParaRPr>
          </a:p>
        </p:txBody>
      </p:sp>
      <p:sp>
        <p:nvSpPr>
          <p:cNvPr id="4" name="投影片編號版面配置區 3"/>
          <p:cNvSpPr>
            <a:spLocks noGrp="1"/>
          </p:cNvSpPr>
          <p:nvPr>
            <p:ph type="sldNum" sz="quarter" idx="12"/>
          </p:nvPr>
        </p:nvSpPr>
        <p:spPr/>
        <p:txBody>
          <a:bodyPr/>
          <a:lstStyle/>
          <a:p>
            <a:fld id="{D1BFC126-6114-4209-A9DD-C226158D7A2E}" type="slidenum">
              <a:rPr lang="zh-HK" altLang="en-US" smtClean="0"/>
              <a:pPr/>
              <a:t>99</a:t>
            </a:fld>
            <a:endParaRPr lang="zh-HK" altLang="en-US" dirty="0"/>
          </a:p>
        </p:txBody>
      </p:sp>
      <p:grpSp>
        <p:nvGrpSpPr>
          <p:cNvPr id="50" name="群組 49"/>
          <p:cNvGrpSpPr/>
          <p:nvPr/>
        </p:nvGrpSpPr>
        <p:grpSpPr>
          <a:xfrm>
            <a:off x="2339752" y="2996952"/>
            <a:ext cx="5838329" cy="3002746"/>
            <a:chOff x="2339752" y="3378499"/>
            <a:chExt cx="5838329" cy="3002746"/>
          </a:xfrm>
        </p:grpSpPr>
        <p:grpSp>
          <p:nvGrpSpPr>
            <p:cNvPr id="12" name="群組 68"/>
            <p:cNvGrpSpPr>
              <a:grpSpLocks/>
            </p:cNvGrpSpPr>
            <p:nvPr/>
          </p:nvGrpSpPr>
          <p:grpSpPr bwMode="auto">
            <a:xfrm>
              <a:off x="2339752" y="3378499"/>
              <a:ext cx="3549649" cy="3002746"/>
              <a:chOff x="687373" y="1916702"/>
              <a:chExt cx="3549660" cy="3001692"/>
            </a:xfrm>
          </p:grpSpPr>
          <p:grpSp>
            <p:nvGrpSpPr>
              <p:cNvPr id="22" name="群組 1"/>
              <p:cNvGrpSpPr>
                <a:grpSpLocks/>
              </p:cNvGrpSpPr>
              <p:nvPr/>
            </p:nvGrpSpPr>
            <p:grpSpPr bwMode="auto">
              <a:xfrm>
                <a:off x="687373" y="1916702"/>
                <a:ext cx="3549660" cy="2497894"/>
                <a:chOff x="2608252" y="2892279"/>
                <a:chExt cx="3549011" cy="2497292"/>
              </a:xfrm>
            </p:grpSpPr>
            <p:cxnSp>
              <p:nvCxnSpPr>
                <p:cNvPr id="24" name="直線接點 23"/>
                <p:cNvCxnSpPr/>
                <p:nvPr/>
              </p:nvCxnSpPr>
              <p:spPr bwMode="auto">
                <a:xfrm>
                  <a:off x="3124097" y="3243171"/>
                  <a:ext cx="0" cy="194284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auto">
                <a:xfrm flipH="1">
                  <a:off x="3124097" y="5195169"/>
                  <a:ext cx="30331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bwMode="auto">
                <a:xfrm>
                  <a:off x="2824237" y="5018316"/>
                  <a:ext cx="526955" cy="371255"/>
                </a:xfrm>
                <a:prstGeom prst="rect">
                  <a:avLst/>
                </a:prstGeom>
                <a:noFill/>
              </p:spPr>
              <p:txBody>
                <a:bodyPr>
                  <a:spAutoFit/>
                </a:bodyPr>
                <a:lstStyle/>
                <a:p>
                  <a:pPr>
                    <a:defRPr/>
                  </a:pPr>
                  <a:r>
                    <a:rPr lang="en-US" altLang="zh-HK" sz="1800" dirty="0">
                      <a:latin typeface="+mj-lt"/>
                    </a:rPr>
                    <a:t>0</a:t>
                  </a:r>
                  <a:endParaRPr lang="zh-HK" altLang="en-US" sz="1800" dirty="0">
                    <a:latin typeface="+mj-lt"/>
                  </a:endParaRPr>
                </a:p>
              </p:txBody>
            </p:sp>
            <p:sp>
              <p:nvSpPr>
                <p:cNvPr id="28" name="文字方塊 27"/>
                <p:cNvSpPr txBox="1"/>
                <p:nvPr/>
              </p:nvSpPr>
              <p:spPr bwMode="auto">
                <a:xfrm>
                  <a:off x="2608252" y="2892279"/>
                  <a:ext cx="1583891" cy="369113"/>
                </a:xfrm>
                <a:prstGeom prst="rect">
                  <a:avLst/>
                </a:prstGeom>
                <a:noFill/>
              </p:spPr>
              <p:txBody>
                <a:bodyPr wrap="square">
                  <a:spAutoFit/>
                </a:bodyPr>
                <a:lstStyle/>
                <a:p>
                  <a:pPr>
                    <a:defRPr/>
                  </a:pPr>
                  <a:r>
                    <a:rPr lang="zh-TW" altLang="en-US" sz="1800" dirty="0">
                      <a:latin typeface="+mj-lt"/>
                    </a:rPr>
                    <a:t>價格</a:t>
                  </a:r>
                  <a:r>
                    <a:rPr lang="en-US" altLang="zh-TW" dirty="0">
                      <a:latin typeface="+mj-lt"/>
                    </a:rPr>
                    <a:t> </a:t>
                  </a:r>
                  <a:r>
                    <a:rPr lang="en-US" altLang="zh-HK" sz="1800" dirty="0">
                      <a:latin typeface="+mj-lt"/>
                    </a:rPr>
                    <a:t>($ / </a:t>
                  </a:r>
                  <a:r>
                    <a:rPr lang="zh-TW" altLang="en-US" sz="1800" dirty="0">
                      <a:latin typeface="+mj-lt"/>
                    </a:rPr>
                    <a:t>單位</a:t>
                  </a:r>
                  <a:r>
                    <a:rPr lang="en-US" altLang="zh-HK" sz="1800" dirty="0">
                      <a:latin typeface="+mj-lt"/>
                    </a:rPr>
                    <a:t>)</a:t>
                  </a:r>
                  <a:endParaRPr lang="zh-HK" altLang="en-US" sz="1800" dirty="0">
                    <a:latin typeface="+mj-lt"/>
                  </a:endParaRPr>
                </a:p>
              </p:txBody>
            </p:sp>
          </p:grpSp>
          <p:cxnSp>
            <p:nvCxnSpPr>
              <p:cNvPr id="17" name="直線接點 16"/>
              <p:cNvCxnSpPr/>
              <p:nvPr/>
            </p:nvCxnSpPr>
            <p:spPr>
              <a:xfrm>
                <a:off x="1203313" y="4198647"/>
                <a:ext cx="0" cy="71974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文字方塊 48"/>
            <p:cNvSpPr txBox="1"/>
            <p:nvPr/>
          </p:nvSpPr>
          <p:spPr bwMode="auto">
            <a:xfrm>
              <a:off x="5873527" y="5507999"/>
              <a:ext cx="2304554" cy="369332"/>
            </a:xfrm>
            <a:prstGeom prst="rect">
              <a:avLst/>
            </a:prstGeom>
            <a:noFill/>
          </p:spPr>
          <p:txBody>
            <a:bodyPr wrap="square">
              <a:spAutoFit/>
            </a:bodyPr>
            <a:lstStyle/>
            <a:p>
              <a:pPr>
                <a:defRPr/>
              </a:pPr>
              <a:r>
                <a:rPr lang="zh-TW" altLang="en-US" sz="1800" dirty="0">
                  <a:latin typeface="+mj-lt"/>
                </a:rPr>
                <a:t>數量</a:t>
              </a:r>
              <a:r>
                <a:rPr lang="en-US" altLang="zh-HK" sz="1800" dirty="0">
                  <a:latin typeface="+mj-lt"/>
                </a:rPr>
                <a:t> </a:t>
              </a:r>
              <a:r>
                <a:rPr lang="en-US" altLang="zh-HK" dirty="0"/>
                <a:t>(</a:t>
              </a:r>
              <a:r>
                <a:rPr lang="zh-TW" altLang="en-US" dirty="0"/>
                <a:t>單位</a:t>
              </a:r>
              <a:r>
                <a:rPr lang="en-US" altLang="zh-HK" dirty="0"/>
                <a:t> / </a:t>
              </a:r>
              <a:r>
                <a:rPr lang="zh-TW" altLang="en-US" dirty="0"/>
                <a:t>時段</a:t>
              </a:r>
              <a:r>
                <a:rPr lang="en-US" altLang="zh-HK" dirty="0"/>
                <a:t>) </a:t>
              </a:r>
              <a:endParaRPr lang="zh-HK" altLang="en-US" dirty="0"/>
            </a:p>
          </p:txBody>
        </p:sp>
      </p:grpSp>
      <p:grpSp>
        <p:nvGrpSpPr>
          <p:cNvPr id="18" name="群組 17"/>
          <p:cNvGrpSpPr/>
          <p:nvPr/>
        </p:nvGrpSpPr>
        <p:grpSpPr>
          <a:xfrm>
            <a:off x="2855690" y="3163387"/>
            <a:ext cx="2791382" cy="2692378"/>
            <a:chOff x="2855690" y="3544934"/>
            <a:chExt cx="2791382" cy="2692378"/>
          </a:xfrm>
        </p:grpSpPr>
        <p:cxnSp>
          <p:nvCxnSpPr>
            <p:cNvPr id="19" name="直線接點 18"/>
            <p:cNvCxnSpPr/>
            <p:nvPr/>
          </p:nvCxnSpPr>
          <p:spPr bwMode="auto">
            <a:xfrm flipV="1">
              <a:off x="3245793" y="3909975"/>
              <a:ext cx="1152128" cy="1770670"/>
            </a:xfrm>
            <a:prstGeom prst="line">
              <a:avLst/>
            </a:prstGeom>
            <a:ln w="38100">
              <a:solidFill>
                <a:srgbClr val="9BE0FF"/>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V="1">
              <a:off x="2855690" y="5633968"/>
              <a:ext cx="410010" cy="603344"/>
            </a:xfrm>
            <a:prstGeom prst="line">
              <a:avLst/>
            </a:prstGeom>
            <a:ln w="38100">
              <a:solidFill>
                <a:srgbClr val="9BE0FF"/>
              </a:solidFill>
              <a:prstDash val="sysDash"/>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bwMode="auto">
            <a:xfrm>
              <a:off x="4233776" y="3544934"/>
              <a:ext cx="1413296" cy="369332"/>
            </a:xfrm>
            <a:prstGeom prst="rect">
              <a:avLst/>
            </a:prstGeom>
            <a:noFill/>
          </p:spPr>
          <p:txBody>
            <a:bodyPr wrap="square">
              <a:spAutoFit/>
            </a:bodyPr>
            <a:lstStyle/>
            <a:p>
              <a:pPr>
                <a:defRPr/>
              </a:pPr>
              <a:r>
                <a:rPr lang="en-US" altLang="zh-HK" dirty="0">
                  <a:latin typeface="+mj-lt"/>
                </a:rPr>
                <a:t>S</a:t>
              </a:r>
              <a:r>
                <a:rPr lang="en-US" altLang="zh-TW" baseline="-25000" dirty="0">
                  <a:latin typeface="+mj-lt"/>
                </a:rPr>
                <a:t>2</a:t>
              </a:r>
              <a:r>
                <a:rPr lang="en-US" altLang="zh-HK" dirty="0">
                  <a:latin typeface="+mj-lt"/>
                </a:rPr>
                <a:t> (E</a:t>
              </a:r>
              <a:r>
                <a:rPr lang="en-US" altLang="zh-HK" baseline="-25000" dirty="0">
                  <a:latin typeface="+mj-lt"/>
                </a:rPr>
                <a:t>S</a:t>
              </a:r>
              <a:r>
                <a:rPr lang="en-US" altLang="zh-HK" dirty="0">
                  <a:latin typeface="+mj-lt"/>
                </a:rPr>
                <a:t> </a:t>
              </a:r>
              <a:r>
                <a:rPr lang="en-US" altLang="zh-TW" dirty="0">
                  <a:latin typeface="+mj-lt"/>
                </a:rPr>
                <a:t>&lt;</a:t>
              </a:r>
              <a:r>
                <a:rPr lang="en-US" altLang="zh-HK" dirty="0">
                  <a:latin typeface="+mj-lt"/>
                </a:rPr>
                <a:t> 1)</a:t>
              </a:r>
              <a:endParaRPr lang="zh-HK" altLang="en-US" sz="1800" dirty="0">
                <a:latin typeface="+mj-lt"/>
              </a:endParaRPr>
            </a:p>
          </p:txBody>
        </p:sp>
      </p:grpSp>
    </p:spTree>
    <p:extLst>
      <p:ext uri="{BB962C8B-B14F-4D97-AF65-F5344CB8AC3E}">
        <p14:creationId xmlns:p14="http://schemas.microsoft.com/office/powerpoint/2010/main" val="3698883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f3243a-6552-4dc8-ba25-9383f7dd7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6E861FBE55DC4C9B0B55ED67317AAD" ma:contentTypeVersion="14" ma:contentTypeDescription="Create a new document." ma:contentTypeScope="" ma:versionID="92caf8737a30d099faab7585cbd47551">
  <xsd:schema xmlns:xsd="http://www.w3.org/2001/XMLSchema" xmlns:xs="http://www.w3.org/2001/XMLSchema" xmlns:p="http://schemas.microsoft.com/office/2006/metadata/properties" xmlns:ns2="37badb12-87f7-4a57-801d-55f6a23455e1" xmlns:ns3="36f3243a-6552-4dc8-ba25-9383f7dd7d55" targetNamespace="http://schemas.microsoft.com/office/2006/metadata/properties" ma:root="true" ma:fieldsID="ec6c4b1a0c454f50b5a65946afd97790" ns2:_="" ns3:_="">
    <xsd:import namespace="37badb12-87f7-4a57-801d-55f6a23455e1"/>
    <xsd:import namespace="36f3243a-6552-4dc8-ba25-9383f7dd7d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adb12-87f7-4a57-801d-55f6a23455e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f3243a-6552-4dc8-ba25-9383f7dd7d5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47f4383-ccf9-4935-95bf-a0dba1e3439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DF60CE-4CB0-4828-847D-071672CD87AB}">
  <ds:schemaRefs>
    <ds:schemaRef ds:uri="http://schemas.microsoft.com/sharepoint/v3/contenttype/forms"/>
  </ds:schemaRefs>
</ds:datastoreItem>
</file>

<file path=customXml/itemProps2.xml><?xml version="1.0" encoding="utf-8"?>
<ds:datastoreItem xmlns:ds="http://schemas.openxmlformats.org/officeDocument/2006/customXml" ds:itemID="{4DE50C40-0576-4078-A175-E07279A282B5}">
  <ds:schemaRef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36f3243a-6552-4dc8-ba25-9383f7dd7d55"/>
    <ds:schemaRef ds:uri="http://schemas.microsoft.com/office/2006/metadata/properties"/>
    <ds:schemaRef ds:uri="http://www.w3.org/XML/1998/namespace"/>
    <ds:schemaRef ds:uri="http://schemas.openxmlformats.org/package/2006/metadata/core-properties"/>
    <ds:schemaRef ds:uri="37badb12-87f7-4a57-801d-55f6a23455e1"/>
  </ds:schemaRefs>
</ds:datastoreItem>
</file>

<file path=customXml/itemProps3.xml><?xml version="1.0" encoding="utf-8"?>
<ds:datastoreItem xmlns:ds="http://schemas.openxmlformats.org/officeDocument/2006/customXml" ds:itemID="{4852D338-BB06-45FD-A975-63BF7A7BD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adb12-87f7-4a57-801d-55f6a23455e1"/>
    <ds:schemaRef ds:uri="36f3243a-6552-4dc8-ba25-9383f7dd7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15968</TotalTime>
  <Words>10800</Words>
  <Application>Microsoft Office PowerPoint</Application>
  <PresentationFormat>如螢幕大小 (4:3)</PresentationFormat>
  <Paragraphs>1675</Paragraphs>
  <Slides>133</Slides>
  <Notes>35</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133</vt:i4>
      </vt:variant>
    </vt:vector>
  </HeadingPairs>
  <TitlesOfParts>
    <vt:vector size="147" baseType="lpstr">
      <vt:lpstr>Arial Unicode MS</vt:lpstr>
      <vt:lpstr>MHeiHK-Light</vt:lpstr>
      <vt:lpstr>新細明體</vt:lpstr>
      <vt:lpstr>標楷體</vt:lpstr>
      <vt:lpstr>Arial</vt:lpstr>
      <vt:lpstr>Arial Narrow</vt:lpstr>
      <vt:lpstr>Calibri</vt:lpstr>
      <vt:lpstr>Symbol</vt:lpstr>
      <vt:lpstr>Times New Roman</vt:lpstr>
      <vt:lpstr>Verdana</vt:lpstr>
      <vt:lpstr>Wingdings</vt:lpstr>
      <vt:lpstr>Wingdings 2</vt:lpstr>
      <vt:lpstr>Wingdings 3</vt:lpstr>
      <vt:lpstr>Office 佈景主題</vt:lpstr>
      <vt:lpstr>第 5 課</vt:lpstr>
      <vt:lpstr>探究活動 5.1</vt:lpstr>
      <vt:lpstr>探究活動 5.1（續）  </vt:lpstr>
      <vt:lpstr>探究活動 5.1（續）   </vt:lpstr>
      <vt:lpstr>探究活動 5.1（續）   </vt:lpstr>
      <vt:lpstr>5.1 需求價格彈性</vt:lpstr>
      <vt:lpstr>A. 定義</vt:lpstr>
      <vt:lpstr>A. 定義</vt:lpstr>
      <vt:lpstr>B. 數例</vt:lpstr>
      <vt:lpstr>C. 可省略需求彈性的負號</vt:lpstr>
      <vt:lpstr>堂上速習 5.1</vt:lpstr>
      <vt:lpstr>堂上速習 5.2</vt:lpstr>
      <vt:lpstr>堂上速習 5.2（續）</vt:lpstr>
      <vt:lpstr>堂上速習 5.3</vt:lpstr>
      <vt:lpstr>堂上速習 5.3（續）</vt:lpstr>
      <vt:lpstr>5.2 需求價格彈性的種類</vt:lpstr>
      <vt:lpstr>A. 完全無彈性需求 （Ed = 0） </vt:lpstr>
      <vt:lpstr>B. 低彈性需求 （0 &lt; Ed &lt; 1）</vt:lpstr>
      <vt:lpstr>C. 單一彈性需求（Ed = 1）</vt:lpstr>
      <vt:lpstr>C. 單一彈性需求（Ed = 1）</vt:lpstr>
      <vt:lpstr>D. 彈性需求（1 &lt; Ed &lt; ∞）</vt:lpstr>
      <vt:lpstr>E. 完全彈性需求 （Ed = ∞）</vt:lpstr>
      <vt:lpstr>學習錦囊 5.1  「彈性較高」與「彈性較低」</vt:lpstr>
      <vt:lpstr>學習錦囊 5.1 （續） 「彈性較高」與「彈性較低」</vt:lpstr>
      <vt:lpstr>堂上速習 5.4</vt:lpstr>
      <vt:lpstr>堂上速習 5.4（續）</vt:lpstr>
      <vt:lpstr>探究活動 5.2</vt:lpstr>
      <vt:lpstr>探究活動 5.2（續）</vt:lpstr>
      <vt:lpstr>5.3 需求價格彈性與總收入</vt:lpstr>
      <vt:lpstr>A. 總收入的計算</vt:lpstr>
      <vt:lpstr>A. 總收入的計算</vt:lpstr>
      <vt:lpstr>B. 價格變動導致的總收入變動</vt:lpstr>
      <vt:lpstr>B. 價格變動導致的總收入變動</vt:lpstr>
      <vt:lpstr>B. 價格變動導致的總收入變動</vt:lpstr>
      <vt:lpstr>B. 價格變動導致的總收入變動</vt:lpstr>
      <vt:lpstr>B. 價格變動導致的總收入變動</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C. 需求價格彈性對總收入的影響</vt:lpstr>
      <vt:lpstr>堂上速習 5.5 </vt:lpstr>
      <vt:lpstr>示例題 5.1  判斷需求彈性的種類</vt:lpstr>
      <vt:lpstr>示例題 5.1（續） 判斷需求彈性的種類</vt:lpstr>
      <vt:lpstr>示例題 5.1（續） 判斷需求彈性的種類</vt:lpstr>
      <vt:lpstr>示例題 5.1（續） 判斷需求彈性的種類</vt:lpstr>
      <vt:lpstr>示例題 5.2 價格下降時，總收入減少的條件</vt:lpstr>
      <vt:lpstr>示例題 5.2（續） 價格下降時，總收入減少的條件</vt:lpstr>
      <vt:lpstr>概念誤解 5.1</vt:lpstr>
      <vt:lpstr>概念誤解 5.1</vt:lpstr>
      <vt:lpstr>概念誤解 5.2</vt:lpstr>
      <vt:lpstr>概念誤解 5.2 （續） </vt:lpstr>
      <vt:lpstr>經濟與生活 5.1 豐收是壞消息？</vt:lpstr>
      <vt:lpstr>經濟與生活 5.1（續） 豐收是壞消息？</vt:lpstr>
      <vt:lpstr>經濟與生活 5.1（續） 豐收是壞消息？</vt:lpstr>
      <vt:lpstr>探究活動 5.3</vt:lpstr>
      <vt:lpstr>探究活動 5.3（續）</vt:lpstr>
      <vt:lpstr>探究活動 5.3（續）</vt:lpstr>
      <vt:lpstr>5.4 影響需求價格彈性的 因素</vt:lpstr>
      <vt:lpstr>A. 價格範圍</vt:lpstr>
      <vt:lpstr>A. 價格範圍</vt:lpstr>
      <vt:lpstr>堂上速習 5.6</vt:lpstr>
      <vt:lpstr>堂上速習 5.6（續）</vt:lpstr>
      <vt:lpstr>堂上速習 5.6（續）</vt:lpstr>
      <vt:lpstr>學習錦囊 5.2 在圖中顯示需求為彈性或低彈性時的總收入變動</vt:lpstr>
      <vt:lpstr>學習錦囊 5.2（續） 在圖中顯示需求為彈性或低彈性時的總收入變動</vt:lpstr>
      <vt:lpstr>學習錦囊 5.2（續） 在圖中顯示需求為彈性或低彈性時的總收入變動</vt:lpstr>
      <vt:lpstr>B. 近似代替品的數量</vt:lpstr>
      <vt:lpstr>B. 近似代替品的數量</vt:lpstr>
      <vt:lpstr>C. 必需程度</vt:lpstr>
      <vt:lpstr>D. 消費習慣</vt:lpstr>
      <vt:lpstr>D. 消費習慣</vt:lpstr>
      <vt:lpstr>E. 開支佔收入的比重</vt:lpstr>
      <vt:lpstr>F. 用途的多寡</vt:lpstr>
      <vt:lpstr>G. 可用於調整消費的時間</vt:lpstr>
      <vt:lpstr>H. 耐用性</vt:lpstr>
      <vt:lpstr>堂上速習 5.7</vt:lpstr>
      <vt:lpstr>堂上速習 5.7</vt:lpstr>
      <vt:lpstr>堂上速習 5.7</vt:lpstr>
      <vt:lpstr>5.5 供應價格彈性</vt:lpstr>
      <vt:lpstr>A. 定義</vt:lpstr>
      <vt:lpstr>A. 定義</vt:lpstr>
      <vt:lpstr>B. 數例</vt:lpstr>
      <vt:lpstr>5.6 供應價格彈性的種類</vt:lpstr>
      <vt:lpstr>A. 完全無彈性供應（ES = 0）</vt:lpstr>
      <vt:lpstr>B. 低彈性供應（0 &lt; ES &lt; 1）</vt:lpstr>
      <vt:lpstr>C. 單一彈性供應（ES = 1）</vt:lpstr>
      <vt:lpstr>D. 彈性供應 （1 &lt; ES &lt; ∞）</vt:lpstr>
      <vt:lpstr>E. 完全彈性供應（ES = ∞）</vt:lpstr>
      <vt:lpstr>學習錦囊 5.3 繪畫不同彈性的供應曲線</vt:lpstr>
      <vt:lpstr>學習錦囊 5.3（續） 繪畫不同彈性的供應曲線</vt:lpstr>
      <vt:lpstr>學習錦囊 5.3（續） 繪畫不同彈性的供應曲線</vt:lpstr>
      <vt:lpstr>學習錦囊 5.3（續） 繪畫不同彈性的供應曲線</vt:lpstr>
      <vt:lpstr>學習錦囊 5.4 需求變動對總收入的影響</vt:lpstr>
      <vt:lpstr>學習錦囊 5.4（續） 需求變動對總收入的影響</vt:lpstr>
      <vt:lpstr>學習錦囊 5.4（續） 需求變動對總收入的影響</vt:lpstr>
      <vt:lpstr>堂上速習 5.8</vt:lpstr>
      <vt:lpstr>示例題 5.3 判斷需求或供應的價格彈性</vt:lpstr>
      <vt:lpstr>示例題 5.3（續） 判斷需求或供應的價格彈性</vt:lpstr>
      <vt:lpstr>示例題 5.3（續） 判斷需求或供應的價格彈性</vt:lpstr>
      <vt:lpstr>示例題 5.3（續） 判斷需求或供應的價格彈性</vt:lpstr>
      <vt:lpstr>示例題 5.3（續） 判斷需求或供應的價格彈性</vt:lpstr>
      <vt:lpstr>示例題 5.3（續） 判斷需求或供應的價格彈性</vt:lpstr>
      <vt:lpstr>示例題 5.3（續） 判斷需求或供應的價格彈性</vt:lpstr>
      <vt:lpstr>示例題 5.3（續） 判斷需求或供應的價格彈性</vt:lpstr>
      <vt:lpstr>示例題 5.3（續） 判斷需求或供應的價格彈性</vt:lpstr>
      <vt:lpstr>示例題 5.3（續） 判斷需求或供應的價格彈性</vt:lpstr>
      <vt:lpstr>示例題 5.3（續） 判斷需求或供應的價格彈性</vt:lpstr>
      <vt:lpstr>示例題 5.3（續） 判斷需求或供應的價格彈性</vt:lpstr>
      <vt:lpstr>5.7 影響供應價格彈性的 因素</vt:lpstr>
      <vt:lpstr>A. 物品可供應的數量</vt:lpstr>
      <vt:lpstr>B. 調整生產要素的容易程度</vt:lpstr>
      <vt:lpstr>C. 生產要素的流動性</vt:lpstr>
      <vt:lpstr>D. 儲備生產能力</vt:lpstr>
      <vt:lpstr>E. 調整生產計劃的 時間</vt:lpstr>
      <vt:lpstr>E. 調整生產計劃的 時間</vt:lpstr>
      <vt:lpstr>E. 進入市場的容易程度</vt:lpstr>
      <vt:lpstr>堂上速習 5.9</vt:lpstr>
      <vt:lpstr>堂上速習 5.10</vt:lpstr>
      <vt:lpstr>堂上速習 5.10</vt:lpstr>
      <vt:lpstr>星級挑戰 5.1 解釋屬於某種彈性的原因</vt:lpstr>
      <vt:lpstr>星級挑戰 5.1（續） 解釋屬於某種彈性的原因</vt:lpstr>
      <vt:lpstr>星級挑戰 5.1（續） 解釋屬於某種彈性的原因</vt:lpstr>
      <vt:lpstr>星級挑戰 5.1（續） 解釋屬於某種彈性的原因</vt:lpstr>
      <vt:lpstr>星級挑戰 5.1（續） 解釋屬於某種彈性的原因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Poon, Mandy</dc:creator>
  <cp:lastModifiedBy>Wing Lei</cp:lastModifiedBy>
  <cp:revision>1819</cp:revision>
  <dcterms:created xsi:type="dcterms:W3CDTF">2018-08-06T07:54:05Z</dcterms:created>
  <dcterms:modified xsi:type="dcterms:W3CDTF">2025-06-03T01:37:42Z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0x0101004F6E861FBE55DC4C9B0B55ED67317AAD</vt:lpwstr>
  </property>
  <property fmtid="{D5CDD505-2E9C-101B-9397-08002B2CF9AE}" pid="3" name="MediaServiceImageTags">
    <vt:lpwstr/>
  </property>
</Properties>
</file>